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79"/>
  </p:notesMasterIdLst>
  <p:handoutMasterIdLst>
    <p:handoutMasterId r:id="rId80"/>
  </p:handoutMasterIdLst>
  <p:sldIdLst>
    <p:sldId id="2147481151" r:id="rId5"/>
    <p:sldId id="2076138247" r:id="rId6"/>
    <p:sldId id="2147470283" r:id="rId7"/>
    <p:sldId id="2076138254" r:id="rId8"/>
    <p:sldId id="2147470285" r:id="rId9"/>
    <p:sldId id="4400" r:id="rId10"/>
    <p:sldId id="2147470292" r:id="rId11"/>
    <p:sldId id="2147470298" r:id="rId12"/>
    <p:sldId id="2147470299" r:id="rId13"/>
    <p:sldId id="2147478946" r:id="rId14"/>
    <p:sldId id="2147478967" r:id="rId15"/>
    <p:sldId id="2147470295" r:id="rId16"/>
    <p:sldId id="2147478908" r:id="rId17"/>
    <p:sldId id="2147478921" r:id="rId18"/>
    <p:sldId id="2076137600" r:id="rId19"/>
    <p:sldId id="2145706188" r:id="rId20"/>
    <p:sldId id="2145706189" r:id="rId21"/>
    <p:sldId id="2145706221" r:id="rId22"/>
    <p:sldId id="2076138282" r:id="rId23"/>
    <p:sldId id="2147478953" r:id="rId24"/>
    <p:sldId id="2147478954" r:id="rId25"/>
    <p:sldId id="2145706226" r:id="rId26"/>
    <p:sldId id="2076138288" r:id="rId27"/>
    <p:sldId id="2076138275" r:id="rId28"/>
    <p:sldId id="2147478947" r:id="rId29"/>
    <p:sldId id="2076138269" r:id="rId30"/>
    <p:sldId id="256" r:id="rId31"/>
    <p:sldId id="2147478910" r:id="rId32"/>
    <p:sldId id="2147478923" r:id="rId33"/>
    <p:sldId id="2147478863" r:id="rId34"/>
    <p:sldId id="2147478928" r:id="rId35"/>
    <p:sldId id="2147478929" r:id="rId36"/>
    <p:sldId id="2147478930" r:id="rId37"/>
    <p:sldId id="2147478932" r:id="rId38"/>
    <p:sldId id="2147478940" r:id="rId39"/>
    <p:sldId id="2147478938" r:id="rId40"/>
    <p:sldId id="2147478941" r:id="rId41"/>
    <p:sldId id="2147478935" r:id="rId42"/>
    <p:sldId id="2147478936" r:id="rId43"/>
    <p:sldId id="2147478949" r:id="rId44"/>
    <p:sldId id="2147478951" r:id="rId45"/>
    <p:sldId id="2147478955" r:id="rId46"/>
    <p:sldId id="2147478957" r:id="rId47"/>
    <p:sldId id="2147481135" r:id="rId48"/>
    <p:sldId id="2076138289" r:id="rId49"/>
    <p:sldId id="2076138291" r:id="rId50"/>
    <p:sldId id="2076138293" r:id="rId51"/>
    <p:sldId id="293" r:id="rId52"/>
    <p:sldId id="2147478958" r:id="rId53"/>
    <p:sldId id="2147478959" r:id="rId54"/>
    <p:sldId id="2147478960" r:id="rId55"/>
    <p:sldId id="2147478961" r:id="rId56"/>
    <p:sldId id="2076138294" r:id="rId57"/>
    <p:sldId id="2147478922" r:id="rId58"/>
    <p:sldId id="2147478911" r:id="rId59"/>
    <p:sldId id="2147478962" r:id="rId60"/>
    <p:sldId id="2147478963" r:id="rId61"/>
    <p:sldId id="2147478964" r:id="rId62"/>
    <p:sldId id="2076138295" r:id="rId63"/>
    <p:sldId id="2147478965" r:id="rId64"/>
    <p:sldId id="2147478966" r:id="rId65"/>
    <p:sldId id="2147478916" r:id="rId66"/>
    <p:sldId id="2147478944" r:id="rId67"/>
    <p:sldId id="2076138292" r:id="rId68"/>
    <p:sldId id="2076138297" r:id="rId69"/>
    <p:sldId id="2076138298" r:id="rId70"/>
    <p:sldId id="2076138299" r:id="rId71"/>
    <p:sldId id="2076138300" r:id="rId72"/>
    <p:sldId id="2076138301" r:id="rId73"/>
    <p:sldId id="2076138302" r:id="rId74"/>
    <p:sldId id="2076138303" r:id="rId75"/>
    <p:sldId id="2076138306" r:id="rId76"/>
    <p:sldId id="2076138304" r:id="rId77"/>
    <p:sldId id="2076138307" r:id="rId7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id="{E2CC9EBB-8674-45B0-B1CF-9DA609D551F5}">
          <p14:sldIdLst>
            <p14:sldId id="2147481151"/>
          </p14:sldIdLst>
        </p14:section>
        <p14:section name="Pre-work call" id="{5BABF64B-C9BA-4D9C-AD9B-091E3603C043}">
          <p14:sldIdLst>
            <p14:sldId id="2076138247"/>
            <p14:sldId id="2147470283"/>
            <p14:sldId id="2076138254"/>
            <p14:sldId id="2147470285"/>
            <p14:sldId id="4400"/>
            <p14:sldId id="2147470292"/>
            <p14:sldId id="2147470298"/>
            <p14:sldId id="2147470299"/>
            <p14:sldId id="2147478946"/>
            <p14:sldId id="2147478967"/>
            <p14:sldId id="2147470295"/>
            <p14:sldId id="2147478908"/>
          </p14:sldIdLst>
        </p14:section>
        <p14:section name="Intro" id="{3FEF9EF3-B5A0-4CCF-9078-698830427D96}">
          <p14:sldIdLst>
            <p14:sldId id="2147478921"/>
            <p14:sldId id="2076137600"/>
            <p14:sldId id="2145706188"/>
            <p14:sldId id="2145706189"/>
            <p14:sldId id="2145706221"/>
          </p14:sldIdLst>
        </p14:section>
        <p14:section name="Onboarding" id="{C7BCAAAA-1249-43A4-83A7-6475C3C5E5B4}">
          <p14:sldIdLst>
            <p14:sldId id="2076138282"/>
            <p14:sldId id="2147478953"/>
            <p14:sldId id="2147478954"/>
            <p14:sldId id="2145706226"/>
            <p14:sldId id="2076138288"/>
            <p14:sldId id="2076138275"/>
            <p14:sldId id="2147478947"/>
            <p14:sldId id="2076138269"/>
            <p14:sldId id="256"/>
            <p14:sldId id="2147478910"/>
          </p14:sldIdLst>
        </p14:section>
        <p14:section name="Auto-Assignment" id="{7A9700A0-D90B-436B-B3A3-912CB02D1958}">
          <p14:sldIdLst>
            <p14:sldId id="2147478923"/>
            <p14:sldId id="2147478863"/>
            <p14:sldId id="2147478928"/>
            <p14:sldId id="2147478929"/>
            <p14:sldId id="2147478930"/>
          </p14:sldIdLst>
        </p14:section>
        <p14:section name="Custom Extensions" id="{78B2DF63-0012-485F-9111-D10E440A4F76}">
          <p14:sldIdLst>
            <p14:sldId id="2147478932"/>
            <p14:sldId id="2147478940"/>
            <p14:sldId id="2147478938"/>
            <p14:sldId id="2147478941"/>
            <p14:sldId id="2147478935"/>
            <p14:sldId id="2147478936"/>
          </p14:sldIdLst>
        </p14:section>
        <p14:section name="Guest conversion" id="{45A5E0DB-FC52-472B-8E2D-C082524EDC16}">
          <p14:sldIdLst>
            <p14:sldId id="2147478949"/>
            <p14:sldId id="2147478951"/>
            <p14:sldId id="2147478955"/>
            <p14:sldId id="2147478957"/>
          </p14:sldIdLst>
        </p14:section>
        <p14:section name="Access Reviews" id="{7736EE4A-EEDB-4B1A-9042-40C62653C270}">
          <p14:sldIdLst>
            <p14:sldId id="2147481135"/>
            <p14:sldId id="2076138289"/>
            <p14:sldId id="2076138291"/>
            <p14:sldId id="2076138293"/>
            <p14:sldId id="293"/>
            <p14:sldId id="2147478958"/>
            <p14:sldId id="2147478959"/>
            <p14:sldId id="2147478960"/>
            <p14:sldId id="2147478961"/>
            <p14:sldId id="2076138294"/>
            <p14:sldId id="2147478922"/>
            <p14:sldId id="2147478911"/>
            <p14:sldId id="2147478962"/>
            <p14:sldId id="2147478963"/>
            <p14:sldId id="2147478964"/>
            <p14:sldId id="2076138295"/>
            <p14:sldId id="2147478965"/>
            <p14:sldId id="2147478966"/>
            <p14:sldId id="2147478916"/>
          </p14:sldIdLst>
        </p14:section>
        <p14:section name="Optional" id="{46C0ACAB-2F71-4545-8862-236886BCFA96}">
          <p14:sldIdLst>
            <p14:sldId id="2147478944"/>
            <p14:sldId id="2076138292"/>
            <p14:sldId id="2076138297"/>
            <p14:sldId id="2076138298"/>
            <p14:sldId id="2076138299"/>
            <p14:sldId id="2076138300"/>
            <p14:sldId id="2076138301"/>
            <p14:sldId id="2076138302"/>
            <p14:sldId id="2076138303"/>
            <p14:sldId id="2076138306"/>
            <p14:sldId id="2076138304"/>
            <p14:sldId id="2076138307"/>
          </p14:sldIdLst>
        </p14:section>
        <p14:section name="Default Section" id="{CB2E66B0-B86B-496F-A132-FBA948CD80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3"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4B16"/>
    <a:srgbClr val="243A5E"/>
    <a:srgbClr val="107C10"/>
    <a:srgbClr val="0078D4"/>
    <a:srgbClr val="FFB900"/>
    <a:srgbClr val="FFFFFF"/>
    <a:srgbClr val="666666"/>
    <a:srgbClr val="000000"/>
    <a:srgbClr val="8661C5"/>
    <a:srgbClr val="D59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2415DF-E599-41E8-AC0A-7F8FCCE3613F}" v="3" dt="2024-02-28T19:39:55.9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3" autoAdjust="0"/>
    <p:restoredTop sz="94725" autoAdjust="0"/>
  </p:normalViewPr>
  <p:slideViewPr>
    <p:cSldViewPr snapToGrid="0" snapToObjects="1">
      <p:cViewPr varScale="1">
        <p:scale>
          <a:sx n="150" d="100"/>
          <a:sy n="150" d="100"/>
        </p:scale>
        <p:origin x="-380" y="100"/>
      </p:cViewPr>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notesMaster" Target="notesMasters/notesMaster1.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handoutMaster" Target="handoutMasters/handoutMaster1.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commentAuthors" Target="commentAuthors.xml"/><Relationship Id="rId86"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microsoft.com/office/2015/10/relationships/revisionInfo" Target="revisionInfo.xml"/><Relationship Id="rId61" Type="http://schemas.openxmlformats.org/officeDocument/2006/relationships/slide" Target="slides/slide57.xml"/><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rge Lopez" userId="de523948-0a37-4855-b48b-ebfd2c5eb591" providerId="ADAL" clId="{D85853E7-C43E-44D7-B789-1BC8B0EBD65A}"/>
    <pc:docChg chg="addSld modSld">
      <pc:chgData name="Jorge Lopez" userId="de523948-0a37-4855-b48b-ebfd2c5eb591" providerId="ADAL" clId="{D85853E7-C43E-44D7-B789-1BC8B0EBD65A}" dt="2024-02-26T20:45:25.472" v="0"/>
      <pc:docMkLst>
        <pc:docMk/>
      </pc:docMkLst>
      <pc:sldChg chg="add">
        <pc:chgData name="Jorge Lopez" userId="de523948-0a37-4855-b48b-ebfd2c5eb591" providerId="ADAL" clId="{D85853E7-C43E-44D7-B789-1BC8B0EBD65A}" dt="2024-02-26T20:45:25.472" v="0"/>
        <pc:sldMkLst>
          <pc:docMk/>
          <pc:sldMk cId="2975906173" sldId="2147481151"/>
        </pc:sldMkLst>
      </pc:sldChg>
    </pc:docChg>
  </pc:docChgLst>
  <pc:docChgLst>
    <pc:chgData name="Jorge Lopez" userId="de523948-0a37-4855-b48b-ebfd2c5eb591" providerId="ADAL" clId="{B2052BD9-491A-4C0A-ADF3-B68D56843727}"/>
    <pc:docChg chg="modSld sldOrd modSection">
      <pc:chgData name="Jorge Lopez" userId="de523948-0a37-4855-b48b-ebfd2c5eb591" providerId="ADAL" clId="{B2052BD9-491A-4C0A-ADF3-B68D56843727}" dt="2023-09-26T23:18:30.282" v="3"/>
      <pc:docMkLst>
        <pc:docMk/>
      </pc:docMkLst>
      <pc:sldChg chg="ord">
        <pc:chgData name="Jorge Lopez" userId="de523948-0a37-4855-b48b-ebfd2c5eb591" providerId="ADAL" clId="{B2052BD9-491A-4C0A-ADF3-B68D56843727}" dt="2023-09-26T23:18:30.282" v="3"/>
        <pc:sldMkLst>
          <pc:docMk/>
          <pc:sldMk cId="1789749506" sldId="2147478920"/>
        </pc:sldMkLst>
      </pc:sldChg>
    </pc:docChg>
  </pc:docChgLst>
  <pc:docChgLst>
    <pc:chgData name="Jorge Lopez" userId="de523948-0a37-4855-b48b-ebfd2c5eb591" providerId="ADAL" clId="{212415DF-E599-41E8-AC0A-7F8FCCE3613F}"/>
    <pc:docChg chg="custSel modSld">
      <pc:chgData name="Jorge Lopez" userId="de523948-0a37-4855-b48b-ebfd2c5eb591" providerId="ADAL" clId="{212415DF-E599-41E8-AC0A-7F8FCCE3613F}" dt="2024-02-28T19:39:51.609" v="27" actId="729"/>
      <pc:docMkLst>
        <pc:docMk/>
      </pc:docMkLst>
      <pc:sldChg chg="modSp mod">
        <pc:chgData name="Jorge Lopez" userId="de523948-0a37-4855-b48b-ebfd2c5eb591" providerId="ADAL" clId="{212415DF-E599-41E8-AC0A-7F8FCCE3613F}" dt="2024-02-28T18:24:12.118" v="19" actId="313"/>
        <pc:sldMkLst>
          <pc:docMk/>
          <pc:sldMk cId="2536645010" sldId="2076137600"/>
        </pc:sldMkLst>
        <pc:spChg chg="mod">
          <ac:chgData name="Jorge Lopez" userId="de523948-0a37-4855-b48b-ebfd2c5eb591" providerId="ADAL" clId="{212415DF-E599-41E8-AC0A-7F8FCCE3613F}" dt="2024-02-28T18:24:12.118" v="19" actId="313"/>
          <ac:spMkLst>
            <pc:docMk/>
            <pc:sldMk cId="2536645010" sldId="2076137600"/>
            <ac:spMk id="61" creationId="{118C3BEF-7227-4754-83A9-68124576930D}"/>
          </ac:spMkLst>
        </pc:spChg>
      </pc:sldChg>
      <pc:sldChg chg="modSp mod">
        <pc:chgData name="Jorge Lopez" userId="de523948-0a37-4855-b48b-ebfd2c5eb591" providerId="ADAL" clId="{212415DF-E599-41E8-AC0A-7F8FCCE3613F}" dt="2024-02-28T18:24:15.636" v="20" actId="313"/>
        <pc:sldMkLst>
          <pc:docMk/>
          <pc:sldMk cId="3979308721" sldId="2145706188"/>
        </pc:sldMkLst>
        <pc:spChg chg="mod">
          <ac:chgData name="Jorge Lopez" userId="de523948-0a37-4855-b48b-ebfd2c5eb591" providerId="ADAL" clId="{212415DF-E599-41E8-AC0A-7F8FCCE3613F}" dt="2024-02-28T18:24:15.636" v="20" actId="313"/>
          <ac:spMkLst>
            <pc:docMk/>
            <pc:sldMk cId="3979308721" sldId="2145706188"/>
            <ac:spMk id="9" creationId="{25257B06-C933-433D-BCA7-2A5E23E32284}"/>
          </ac:spMkLst>
        </pc:spChg>
      </pc:sldChg>
      <pc:sldChg chg="modSp mod">
        <pc:chgData name="Jorge Lopez" userId="de523948-0a37-4855-b48b-ebfd2c5eb591" providerId="ADAL" clId="{212415DF-E599-41E8-AC0A-7F8FCCE3613F}" dt="2024-02-28T18:24:18.059" v="21" actId="313"/>
        <pc:sldMkLst>
          <pc:docMk/>
          <pc:sldMk cId="545800984" sldId="2145706189"/>
        </pc:sldMkLst>
        <pc:spChg chg="mod">
          <ac:chgData name="Jorge Lopez" userId="de523948-0a37-4855-b48b-ebfd2c5eb591" providerId="ADAL" clId="{212415DF-E599-41E8-AC0A-7F8FCCE3613F}" dt="2024-02-28T18:24:18.059" v="21" actId="313"/>
          <ac:spMkLst>
            <pc:docMk/>
            <pc:sldMk cId="545800984" sldId="2145706189"/>
            <ac:spMk id="7" creationId="{7C50207E-2895-43E0-BF92-016D7FCEEFCF}"/>
          </ac:spMkLst>
        </pc:spChg>
      </pc:sldChg>
      <pc:sldChg chg="modSp mod">
        <pc:chgData name="Jorge Lopez" userId="de523948-0a37-4855-b48b-ebfd2c5eb591" providerId="ADAL" clId="{212415DF-E599-41E8-AC0A-7F8FCCE3613F}" dt="2024-02-28T18:24:20.088" v="22" actId="313"/>
        <pc:sldMkLst>
          <pc:docMk/>
          <pc:sldMk cId="464284565" sldId="2145706221"/>
        </pc:sldMkLst>
        <pc:spChg chg="mod">
          <ac:chgData name="Jorge Lopez" userId="de523948-0a37-4855-b48b-ebfd2c5eb591" providerId="ADAL" clId="{212415DF-E599-41E8-AC0A-7F8FCCE3613F}" dt="2024-02-28T18:24:20.088" v="22" actId="313"/>
          <ac:spMkLst>
            <pc:docMk/>
            <pc:sldMk cId="464284565" sldId="2145706221"/>
            <ac:spMk id="15" creationId="{8A2ECC8C-3FA5-4F31-B5EB-D16AB8970D3F}"/>
          </ac:spMkLst>
        </pc:spChg>
      </pc:sldChg>
      <pc:sldChg chg="modSp mod">
        <pc:chgData name="Jorge Lopez" userId="de523948-0a37-4855-b48b-ebfd2c5eb591" providerId="ADAL" clId="{212415DF-E599-41E8-AC0A-7F8FCCE3613F}" dt="2024-02-28T18:24:05.960" v="18" actId="20577"/>
        <pc:sldMkLst>
          <pc:docMk/>
          <pc:sldMk cId="2378846839" sldId="2147478908"/>
        </pc:sldMkLst>
        <pc:graphicFrameChg chg="modGraphic">
          <ac:chgData name="Jorge Lopez" userId="de523948-0a37-4855-b48b-ebfd2c5eb591" providerId="ADAL" clId="{212415DF-E599-41E8-AC0A-7F8FCCE3613F}" dt="2024-02-28T18:24:05.960" v="18" actId="20577"/>
          <ac:graphicFrameMkLst>
            <pc:docMk/>
            <pc:sldMk cId="2378846839" sldId="2147478908"/>
            <ac:graphicFrameMk id="3" creationId="{3204FD71-6160-4EA8-F4C0-3220A1A32459}"/>
          </ac:graphicFrameMkLst>
        </pc:graphicFrameChg>
      </pc:sldChg>
      <pc:sldChg chg="modSp mod">
        <pc:chgData name="Jorge Lopez" userId="de523948-0a37-4855-b48b-ebfd2c5eb591" providerId="ADAL" clId="{212415DF-E599-41E8-AC0A-7F8FCCE3613F}" dt="2024-02-28T18:24:26.397" v="26" actId="313"/>
        <pc:sldMkLst>
          <pc:docMk/>
          <pc:sldMk cId="2797260815" sldId="2147478916"/>
        </pc:sldMkLst>
        <pc:graphicFrameChg chg="modGraphic">
          <ac:chgData name="Jorge Lopez" userId="de523948-0a37-4855-b48b-ebfd2c5eb591" providerId="ADAL" clId="{212415DF-E599-41E8-AC0A-7F8FCCE3613F}" dt="2024-02-28T18:24:26.397" v="26" actId="313"/>
          <ac:graphicFrameMkLst>
            <pc:docMk/>
            <pc:sldMk cId="2797260815" sldId="2147478916"/>
            <ac:graphicFrameMk id="6" creationId="{600A0CC9-8950-3E00-81D5-257123AA7073}"/>
          </ac:graphicFrameMkLst>
        </pc:graphicFrameChg>
      </pc:sldChg>
      <pc:sldChg chg="modSp mod">
        <pc:chgData name="Jorge Lopez" userId="de523948-0a37-4855-b48b-ebfd2c5eb591" providerId="ADAL" clId="{212415DF-E599-41E8-AC0A-7F8FCCE3613F}" dt="2024-02-28T18:24:23.476" v="24" actId="313"/>
        <pc:sldMkLst>
          <pc:docMk/>
          <pc:sldMk cId="3037966580" sldId="2147478965"/>
        </pc:sldMkLst>
        <pc:spChg chg="mod">
          <ac:chgData name="Jorge Lopez" userId="de523948-0a37-4855-b48b-ebfd2c5eb591" providerId="ADAL" clId="{212415DF-E599-41E8-AC0A-7F8FCCE3613F}" dt="2024-02-28T18:24:23.476" v="24" actId="313"/>
          <ac:spMkLst>
            <pc:docMk/>
            <pc:sldMk cId="3037966580" sldId="2147478965"/>
            <ac:spMk id="3" creationId="{5B0DC8AA-0BAE-0E80-4FAA-0B6CA0C0B1CC}"/>
          </ac:spMkLst>
        </pc:spChg>
      </pc:sldChg>
      <pc:sldChg chg="mod modShow">
        <pc:chgData name="Jorge Lopez" userId="de523948-0a37-4855-b48b-ebfd2c5eb591" providerId="ADAL" clId="{212415DF-E599-41E8-AC0A-7F8FCCE3613F}" dt="2024-02-28T19:39:51.609" v="27" actId="729"/>
        <pc:sldMkLst>
          <pc:docMk/>
          <pc:sldMk cId="2975906173" sldId="2147481151"/>
        </pc:sldMkLst>
      </pc:sldChg>
    </pc:docChg>
  </pc:docChgLst>
  <pc:docChgLst>
    <pc:chgData name="Jorge Lopez" userId="de523948-0a37-4855-b48b-ebfd2c5eb591" providerId="ADAL" clId="{F78EA752-B057-46ED-B7C0-C79787A8F296}"/>
    <pc:docChg chg="delSld modSection">
      <pc:chgData name="Jorge Lopez" userId="de523948-0a37-4855-b48b-ebfd2c5eb591" providerId="ADAL" clId="{F78EA752-B057-46ED-B7C0-C79787A8F296}" dt="2024-01-24T16:51:46.998" v="2" actId="47"/>
      <pc:docMkLst>
        <pc:docMk/>
      </pc:docMkLst>
      <pc:sldChg chg="del">
        <pc:chgData name="Jorge Lopez" userId="de523948-0a37-4855-b48b-ebfd2c5eb591" providerId="ADAL" clId="{F78EA752-B057-46ED-B7C0-C79787A8F296}" dt="2024-01-24T16:51:44.791" v="1" actId="47"/>
        <pc:sldMkLst>
          <pc:docMk/>
          <pc:sldMk cId="2359578040" sldId="2147478919"/>
        </pc:sldMkLst>
      </pc:sldChg>
      <pc:sldChg chg="del">
        <pc:chgData name="Jorge Lopez" userId="de523948-0a37-4855-b48b-ebfd2c5eb591" providerId="ADAL" clId="{F78EA752-B057-46ED-B7C0-C79787A8F296}" dt="2024-01-24T16:51:46.998" v="2" actId="47"/>
        <pc:sldMkLst>
          <pc:docMk/>
          <pc:sldMk cId="1789749506" sldId="2147478920"/>
        </pc:sldMkLst>
      </pc:sldChg>
      <pc:sldChg chg="del">
        <pc:chgData name="Jorge Lopez" userId="de523948-0a37-4855-b48b-ebfd2c5eb591" providerId="ADAL" clId="{F78EA752-B057-46ED-B7C0-C79787A8F296}" dt="2024-01-24T16:35:43" v="0" actId="47"/>
        <pc:sldMkLst>
          <pc:docMk/>
          <pc:sldMk cId="1142991816" sldId="214748115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727AAC-984C-4714-9CD6-529E95D89950}"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10FD5EDC-B2D5-4490-B6A6-F350ACF244DD}">
      <dgm:prSet/>
      <dgm:spPr/>
      <dgm:t>
        <a:bodyPr/>
        <a:lstStyle/>
        <a:p>
          <a:r>
            <a:rPr lang="en-US" b="0" i="0"/>
            <a:t>Send custom email Notifications</a:t>
          </a:r>
          <a:endParaRPr lang="en-US"/>
        </a:p>
      </dgm:t>
    </dgm:pt>
    <dgm:pt modelId="{B656D7DA-823C-434C-824E-F21023015B5E}" type="parTrans" cxnId="{B982843E-3F39-459F-9E39-DED7ED438B53}">
      <dgm:prSet/>
      <dgm:spPr/>
      <dgm:t>
        <a:bodyPr/>
        <a:lstStyle/>
        <a:p>
          <a:endParaRPr lang="en-US"/>
        </a:p>
      </dgm:t>
    </dgm:pt>
    <dgm:pt modelId="{6BA9337B-71BB-498A-9945-27FB16347852}" type="sibTrans" cxnId="{B982843E-3F39-459F-9E39-DED7ED438B53}">
      <dgm:prSet phldrT="1" phldr="0"/>
      <dgm:spPr/>
      <dgm:t>
        <a:bodyPr/>
        <a:lstStyle/>
        <a:p>
          <a:endParaRPr lang="en-US"/>
        </a:p>
      </dgm:t>
    </dgm:pt>
    <dgm:pt modelId="{CA571F52-FB92-476C-8D3C-23BA34643DA2}">
      <dgm:prSet/>
      <dgm:spPr/>
      <dgm:t>
        <a:bodyPr/>
        <a:lstStyle/>
        <a:p>
          <a:r>
            <a:rPr lang="en-US"/>
            <a:t>Send Teams notification </a:t>
          </a:r>
        </a:p>
      </dgm:t>
    </dgm:pt>
    <dgm:pt modelId="{ACDB22F5-E11B-40BD-8569-B7F97C3F308B}" type="parTrans" cxnId="{7A1F15B6-D8AB-4B14-AF3E-C71A0DF02405}">
      <dgm:prSet/>
      <dgm:spPr/>
      <dgm:t>
        <a:bodyPr/>
        <a:lstStyle/>
        <a:p>
          <a:endParaRPr lang="en-US"/>
        </a:p>
      </dgm:t>
    </dgm:pt>
    <dgm:pt modelId="{61B2AB4A-2E5B-43D2-BDC0-D5C9856310A4}" type="sibTrans" cxnId="{7A1F15B6-D8AB-4B14-AF3E-C71A0DF02405}">
      <dgm:prSet phldrT="2" phldr="0"/>
      <dgm:spPr/>
      <dgm:t>
        <a:bodyPr/>
        <a:lstStyle/>
        <a:p>
          <a:endParaRPr lang="en-US"/>
        </a:p>
      </dgm:t>
    </dgm:pt>
    <dgm:pt modelId="{0D83AFA0-3791-4CB6-88C7-A99221BDBEA5}">
      <dgm:prSet/>
      <dgm:spPr/>
      <dgm:t>
        <a:bodyPr/>
        <a:lstStyle/>
        <a:p>
          <a:r>
            <a:rPr lang="en-US" b="0" i="0"/>
            <a:t>Get user information from other applications  </a:t>
          </a:r>
          <a:endParaRPr lang="en-US"/>
        </a:p>
      </dgm:t>
    </dgm:pt>
    <dgm:pt modelId="{E9A7FC92-94C7-4BFB-82D1-0D97238188C9}" type="parTrans" cxnId="{95C4AD56-0D0F-4665-8D52-EFB55240C8C9}">
      <dgm:prSet/>
      <dgm:spPr/>
      <dgm:t>
        <a:bodyPr/>
        <a:lstStyle/>
        <a:p>
          <a:endParaRPr lang="en-US"/>
        </a:p>
      </dgm:t>
    </dgm:pt>
    <dgm:pt modelId="{A0AB0E4D-D4E4-45BA-BD27-BECB9798CB27}" type="sibTrans" cxnId="{95C4AD56-0D0F-4665-8D52-EFB55240C8C9}">
      <dgm:prSet phldrT="3" phldr="0"/>
      <dgm:spPr/>
      <dgm:t>
        <a:bodyPr/>
        <a:lstStyle/>
        <a:p>
          <a:endParaRPr lang="en-US"/>
        </a:p>
      </dgm:t>
    </dgm:pt>
    <dgm:pt modelId="{F4092EBA-B0D3-4A2E-9217-5B0ADF8D496B}">
      <dgm:prSet/>
      <dgm:spPr/>
      <dgm:t>
        <a:bodyPr/>
        <a:lstStyle/>
        <a:p>
          <a:r>
            <a:rPr lang="en-US"/>
            <a:t>Writeback user information to external systems</a:t>
          </a:r>
        </a:p>
      </dgm:t>
    </dgm:pt>
    <dgm:pt modelId="{792F3FB8-5EB1-4E07-B854-401614637917}" type="parTrans" cxnId="{19EFD776-BF54-4F2B-8822-CFCD090C3E90}">
      <dgm:prSet/>
      <dgm:spPr/>
      <dgm:t>
        <a:bodyPr/>
        <a:lstStyle/>
        <a:p>
          <a:endParaRPr lang="en-US"/>
        </a:p>
      </dgm:t>
    </dgm:pt>
    <dgm:pt modelId="{E6374933-9A6D-4BAB-8216-0DD8B7B63B2A}" type="sibTrans" cxnId="{19EFD776-BF54-4F2B-8822-CFCD090C3E90}">
      <dgm:prSet phldrT="4" phldr="0"/>
      <dgm:spPr/>
      <dgm:t>
        <a:bodyPr/>
        <a:lstStyle/>
        <a:p>
          <a:endParaRPr lang="en-US"/>
        </a:p>
      </dgm:t>
    </dgm:pt>
    <dgm:pt modelId="{C24B33F4-E604-445B-B4D8-24ACDC762707}">
      <dgm:prSet/>
      <dgm:spPr/>
      <dgm:t>
        <a:bodyPr/>
        <a:lstStyle/>
        <a:p>
          <a:r>
            <a:rPr lang="en-US"/>
            <a:t>Call an External web api to trigger actions on external systems</a:t>
          </a:r>
        </a:p>
      </dgm:t>
    </dgm:pt>
    <dgm:pt modelId="{0F8155E7-6B5F-4570-969B-A9529A7E654F}" type="parTrans" cxnId="{53912B5F-3AEA-47D8-8134-EDA16E7B1E0A}">
      <dgm:prSet/>
      <dgm:spPr/>
      <dgm:t>
        <a:bodyPr/>
        <a:lstStyle/>
        <a:p>
          <a:endParaRPr lang="en-US"/>
        </a:p>
      </dgm:t>
    </dgm:pt>
    <dgm:pt modelId="{2A02E7D3-582E-427D-9298-5A6BA6A9872D}" type="sibTrans" cxnId="{53912B5F-3AEA-47D8-8134-EDA16E7B1E0A}">
      <dgm:prSet phldrT="5" phldr="0"/>
      <dgm:spPr/>
      <dgm:t>
        <a:bodyPr/>
        <a:lstStyle/>
        <a:p>
          <a:endParaRPr lang="en-US"/>
        </a:p>
      </dgm:t>
    </dgm:pt>
    <dgm:pt modelId="{E3CAEDFC-0F95-40F1-B980-590C371A3C6C}">
      <dgm:prSet/>
      <dgm:spPr/>
      <dgm:t>
        <a:bodyPr/>
        <a:lstStyle/>
        <a:p>
          <a:r>
            <a:rPr lang="en-US"/>
            <a:t>Creating a set of tasks in Microsoft  planner</a:t>
          </a:r>
        </a:p>
      </dgm:t>
    </dgm:pt>
    <dgm:pt modelId="{DCF2F0F3-5964-448A-AF8C-4894ECA3216F}" type="parTrans" cxnId="{87A2BAD0-6844-4D2D-9EB1-B89D40237985}">
      <dgm:prSet/>
      <dgm:spPr/>
      <dgm:t>
        <a:bodyPr/>
        <a:lstStyle/>
        <a:p>
          <a:endParaRPr lang="en-US"/>
        </a:p>
      </dgm:t>
    </dgm:pt>
    <dgm:pt modelId="{6A227DB1-CC9D-415F-AE02-7F1B4BC69677}" type="sibTrans" cxnId="{87A2BAD0-6844-4D2D-9EB1-B89D40237985}">
      <dgm:prSet phldrT="6" phldr="0"/>
      <dgm:spPr/>
      <dgm:t>
        <a:bodyPr/>
        <a:lstStyle/>
        <a:p>
          <a:endParaRPr lang="en-US"/>
        </a:p>
      </dgm:t>
    </dgm:pt>
    <dgm:pt modelId="{E6E28A00-2BC9-4917-94D9-E3DEDB6702FA}">
      <dgm:prSet/>
      <dgm:spPr/>
      <dgm:t>
        <a:bodyPr/>
        <a:lstStyle/>
        <a:p>
          <a:r>
            <a:rPr lang="en-US" b="0" i="0"/>
            <a:t>Generate a T</a:t>
          </a:r>
          <a:r>
            <a:rPr lang="en-US"/>
            <a:t>AP </a:t>
          </a:r>
        </a:p>
      </dgm:t>
    </dgm:pt>
    <dgm:pt modelId="{55126880-8F1E-4C41-883A-CB55E50A7956}" type="parTrans" cxnId="{B1D9D15C-3716-4CC9-AA52-FB87D1A7B87E}">
      <dgm:prSet/>
      <dgm:spPr/>
      <dgm:t>
        <a:bodyPr/>
        <a:lstStyle/>
        <a:p>
          <a:endParaRPr lang="en-US"/>
        </a:p>
      </dgm:t>
    </dgm:pt>
    <dgm:pt modelId="{63F8C42F-5961-44E0-9FBB-EF26262F5405}" type="sibTrans" cxnId="{B1D9D15C-3716-4CC9-AA52-FB87D1A7B87E}">
      <dgm:prSet phldrT="7" phldr="0"/>
      <dgm:spPr/>
      <dgm:t>
        <a:bodyPr/>
        <a:lstStyle/>
        <a:p>
          <a:endParaRPr lang="en-US"/>
        </a:p>
      </dgm:t>
    </dgm:pt>
    <dgm:pt modelId="{F1667367-F9FD-438B-B255-435BF99F801E}" type="pres">
      <dgm:prSet presAssocID="{24727AAC-984C-4714-9CD6-529E95D89950}" presName="vert0" presStyleCnt="0">
        <dgm:presLayoutVars>
          <dgm:dir/>
          <dgm:animOne val="branch"/>
          <dgm:animLvl val="lvl"/>
        </dgm:presLayoutVars>
      </dgm:prSet>
      <dgm:spPr/>
    </dgm:pt>
    <dgm:pt modelId="{E6E90E33-B746-4F54-B836-7D77D9DC315E}" type="pres">
      <dgm:prSet presAssocID="{10FD5EDC-B2D5-4490-B6A6-F350ACF244DD}" presName="thickLine" presStyleLbl="alignNode1" presStyleIdx="0" presStyleCnt="7"/>
      <dgm:spPr/>
    </dgm:pt>
    <dgm:pt modelId="{F697AB5F-2B6F-48F4-B06E-871CF748ABB9}" type="pres">
      <dgm:prSet presAssocID="{10FD5EDC-B2D5-4490-B6A6-F350ACF244DD}" presName="horz1" presStyleCnt="0"/>
      <dgm:spPr/>
    </dgm:pt>
    <dgm:pt modelId="{102469CE-CB57-43FD-A438-38E7BF6528FA}" type="pres">
      <dgm:prSet presAssocID="{10FD5EDC-B2D5-4490-B6A6-F350ACF244DD}" presName="tx1" presStyleLbl="revTx" presStyleIdx="0" presStyleCnt="7"/>
      <dgm:spPr/>
    </dgm:pt>
    <dgm:pt modelId="{A791955C-B787-4233-AC9F-BA454DB21BD0}" type="pres">
      <dgm:prSet presAssocID="{10FD5EDC-B2D5-4490-B6A6-F350ACF244DD}" presName="vert1" presStyleCnt="0"/>
      <dgm:spPr/>
    </dgm:pt>
    <dgm:pt modelId="{D3B19E3C-2B9D-4D3A-A8F4-4F2DE7976441}" type="pres">
      <dgm:prSet presAssocID="{CA571F52-FB92-476C-8D3C-23BA34643DA2}" presName="thickLine" presStyleLbl="alignNode1" presStyleIdx="1" presStyleCnt="7"/>
      <dgm:spPr/>
    </dgm:pt>
    <dgm:pt modelId="{EBA9BAD3-AD9F-4ACD-9A16-C9545D59902D}" type="pres">
      <dgm:prSet presAssocID="{CA571F52-FB92-476C-8D3C-23BA34643DA2}" presName="horz1" presStyleCnt="0"/>
      <dgm:spPr/>
    </dgm:pt>
    <dgm:pt modelId="{F266C259-A97F-4C07-8803-B34A29E7F75B}" type="pres">
      <dgm:prSet presAssocID="{CA571F52-FB92-476C-8D3C-23BA34643DA2}" presName="tx1" presStyleLbl="revTx" presStyleIdx="1" presStyleCnt="7"/>
      <dgm:spPr/>
    </dgm:pt>
    <dgm:pt modelId="{C9F5DFC1-54E3-4971-BE03-8CDE4599EC0F}" type="pres">
      <dgm:prSet presAssocID="{CA571F52-FB92-476C-8D3C-23BA34643DA2}" presName="vert1" presStyleCnt="0"/>
      <dgm:spPr/>
    </dgm:pt>
    <dgm:pt modelId="{C8044C6C-AC48-4771-AC06-A3F9AA2EF0F7}" type="pres">
      <dgm:prSet presAssocID="{0D83AFA0-3791-4CB6-88C7-A99221BDBEA5}" presName="thickLine" presStyleLbl="alignNode1" presStyleIdx="2" presStyleCnt="7"/>
      <dgm:spPr/>
    </dgm:pt>
    <dgm:pt modelId="{DEE44099-D9A5-414B-BFA9-5BE931410E9E}" type="pres">
      <dgm:prSet presAssocID="{0D83AFA0-3791-4CB6-88C7-A99221BDBEA5}" presName="horz1" presStyleCnt="0"/>
      <dgm:spPr/>
    </dgm:pt>
    <dgm:pt modelId="{4D5877A6-AE10-4F6D-8E18-768C988B6C6E}" type="pres">
      <dgm:prSet presAssocID="{0D83AFA0-3791-4CB6-88C7-A99221BDBEA5}" presName="tx1" presStyleLbl="revTx" presStyleIdx="2" presStyleCnt="7"/>
      <dgm:spPr/>
    </dgm:pt>
    <dgm:pt modelId="{956AAC59-C1F4-4D37-91E0-674A4CADB5E0}" type="pres">
      <dgm:prSet presAssocID="{0D83AFA0-3791-4CB6-88C7-A99221BDBEA5}" presName="vert1" presStyleCnt="0"/>
      <dgm:spPr/>
    </dgm:pt>
    <dgm:pt modelId="{88A83386-7643-4710-A1FA-8DD0D9111EE8}" type="pres">
      <dgm:prSet presAssocID="{F4092EBA-B0D3-4A2E-9217-5B0ADF8D496B}" presName="thickLine" presStyleLbl="alignNode1" presStyleIdx="3" presStyleCnt="7"/>
      <dgm:spPr/>
    </dgm:pt>
    <dgm:pt modelId="{5ACD0541-1512-4AD9-BA2C-4BB8A29FFE3D}" type="pres">
      <dgm:prSet presAssocID="{F4092EBA-B0D3-4A2E-9217-5B0ADF8D496B}" presName="horz1" presStyleCnt="0"/>
      <dgm:spPr/>
    </dgm:pt>
    <dgm:pt modelId="{54F2A034-4CF3-433E-8A58-6B68D882C5E5}" type="pres">
      <dgm:prSet presAssocID="{F4092EBA-B0D3-4A2E-9217-5B0ADF8D496B}" presName="tx1" presStyleLbl="revTx" presStyleIdx="3" presStyleCnt="7"/>
      <dgm:spPr/>
    </dgm:pt>
    <dgm:pt modelId="{CCC61B4B-DE40-4AB8-87D2-0AFB73BF0BEF}" type="pres">
      <dgm:prSet presAssocID="{F4092EBA-B0D3-4A2E-9217-5B0ADF8D496B}" presName="vert1" presStyleCnt="0"/>
      <dgm:spPr/>
    </dgm:pt>
    <dgm:pt modelId="{629B1DC1-4790-48EB-832C-8240405DA0C5}" type="pres">
      <dgm:prSet presAssocID="{C24B33F4-E604-445B-B4D8-24ACDC762707}" presName="thickLine" presStyleLbl="alignNode1" presStyleIdx="4" presStyleCnt="7"/>
      <dgm:spPr/>
    </dgm:pt>
    <dgm:pt modelId="{B12F2DF9-7F07-4FB8-874F-3130BCE3DF86}" type="pres">
      <dgm:prSet presAssocID="{C24B33F4-E604-445B-B4D8-24ACDC762707}" presName="horz1" presStyleCnt="0"/>
      <dgm:spPr/>
    </dgm:pt>
    <dgm:pt modelId="{F51AFB0C-5DC2-4582-B9BB-EAE38B71F4E8}" type="pres">
      <dgm:prSet presAssocID="{C24B33F4-E604-445B-B4D8-24ACDC762707}" presName="tx1" presStyleLbl="revTx" presStyleIdx="4" presStyleCnt="7"/>
      <dgm:spPr/>
    </dgm:pt>
    <dgm:pt modelId="{11981D37-E084-4CC2-ABC3-93507769858E}" type="pres">
      <dgm:prSet presAssocID="{C24B33F4-E604-445B-B4D8-24ACDC762707}" presName="vert1" presStyleCnt="0"/>
      <dgm:spPr/>
    </dgm:pt>
    <dgm:pt modelId="{1FA6CEDD-279A-454A-A242-7362DA0AD995}" type="pres">
      <dgm:prSet presAssocID="{E3CAEDFC-0F95-40F1-B980-590C371A3C6C}" presName="thickLine" presStyleLbl="alignNode1" presStyleIdx="5" presStyleCnt="7"/>
      <dgm:spPr/>
    </dgm:pt>
    <dgm:pt modelId="{16FA8066-4CDC-4DA8-865C-AA39E2A0559D}" type="pres">
      <dgm:prSet presAssocID="{E3CAEDFC-0F95-40F1-B980-590C371A3C6C}" presName="horz1" presStyleCnt="0"/>
      <dgm:spPr/>
    </dgm:pt>
    <dgm:pt modelId="{D9F0A4C2-26C7-4E12-80D7-FB743A5EAB5F}" type="pres">
      <dgm:prSet presAssocID="{E3CAEDFC-0F95-40F1-B980-590C371A3C6C}" presName="tx1" presStyleLbl="revTx" presStyleIdx="5" presStyleCnt="7"/>
      <dgm:spPr/>
    </dgm:pt>
    <dgm:pt modelId="{2EC4ED1E-B195-4A9B-AEDE-D77A7B7FCDAA}" type="pres">
      <dgm:prSet presAssocID="{E3CAEDFC-0F95-40F1-B980-590C371A3C6C}" presName="vert1" presStyleCnt="0"/>
      <dgm:spPr/>
    </dgm:pt>
    <dgm:pt modelId="{C736B407-E248-48BB-8177-2238D2126C55}" type="pres">
      <dgm:prSet presAssocID="{E6E28A00-2BC9-4917-94D9-E3DEDB6702FA}" presName="thickLine" presStyleLbl="alignNode1" presStyleIdx="6" presStyleCnt="7"/>
      <dgm:spPr/>
    </dgm:pt>
    <dgm:pt modelId="{3873A8D7-0C42-4A77-BF95-335A16237356}" type="pres">
      <dgm:prSet presAssocID="{E6E28A00-2BC9-4917-94D9-E3DEDB6702FA}" presName="horz1" presStyleCnt="0"/>
      <dgm:spPr/>
    </dgm:pt>
    <dgm:pt modelId="{85EA9A7F-65C3-4B6F-B590-2F86D3DE6A94}" type="pres">
      <dgm:prSet presAssocID="{E6E28A00-2BC9-4917-94D9-E3DEDB6702FA}" presName="tx1" presStyleLbl="revTx" presStyleIdx="6" presStyleCnt="7"/>
      <dgm:spPr/>
    </dgm:pt>
    <dgm:pt modelId="{D6E47A1B-F3F1-421E-9864-0683F9C735A4}" type="pres">
      <dgm:prSet presAssocID="{E6E28A00-2BC9-4917-94D9-E3DEDB6702FA}" presName="vert1" presStyleCnt="0"/>
      <dgm:spPr/>
    </dgm:pt>
  </dgm:ptLst>
  <dgm:cxnLst>
    <dgm:cxn modelId="{B982843E-3F39-459F-9E39-DED7ED438B53}" srcId="{24727AAC-984C-4714-9CD6-529E95D89950}" destId="{10FD5EDC-B2D5-4490-B6A6-F350ACF244DD}" srcOrd="0" destOrd="0" parTransId="{B656D7DA-823C-434C-824E-F21023015B5E}" sibTransId="{6BA9337B-71BB-498A-9945-27FB16347852}"/>
    <dgm:cxn modelId="{B1D9D15C-3716-4CC9-AA52-FB87D1A7B87E}" srcId="{24727AAC-984C-4714-9CD6-529E95D89950}" destId="{E6E28A00-2BC9-4917-94D9-E3DEDB6702FA}" srcOrd="6" destOrd="0" parTransId="{55126880-8F1E-4C41-883A-CB55E50A7956}" sibTransId="{63F8C42F-5961-44E0-9FBB-EF26262F5405}"/>
    <dgm:cxn modelId="{53912B5F-3AEA-47D8-8134-EDA16E7B1E0A}" srcId="{24727AAC-984C-4714-9CD6-529E95D89950}" destId="{C24B33F4-E604-445B-B4D8-24ACDC762707}" srcOrd="4" destOrd="0" parTransId="{0F8155E7-6B5F-4570-969B-A9529A7E654F}" sibTransId="{2A02E7D3-582E-427D-9298-5A6BA6A9872D}"/>
    <dgm:cxn modelId="{A7D15046-E4E5-454D-A6A0-9752EFB46AA9}" type="presOf" srcId="{C24B33F4-E604-445B-B4D8-24ACDC762707}" destId="{F51AFB0C-5DC2-4582-B9BB-EAE38B71F4E8}" srcOrd="0" destOrd="0" presId="urn:microsoft.com/office/officeart/2008/layout/LinedList"/>
    <dgm:cxn modelId="{0CDC444A-8D9F-425D-A180-BB8C36B98046}" type="presOf" srcId="{F4092EBA-B0D3-4A2E-9217-5B0ADF8D496B}" destId="{54F2A034-4CF3-433E-8A58-6B68D882C5E5}" srcOrd="0" destOrd="0" presId="urn:microsoft.com/office/officeart/2008/layout/LinedList"/>
    <dgm:cxn modelId="{95C4AD56-0D0F-4665-8D52-EFB55240C8C9}" srcId="{24727AAC-984C-4714-9CD6-529E95D89950}" destId="{0D83AFA0-3791-4CB6-88C7-A99221BDBEA5}" srcOrd="2" destOrd="0" parTransId="{E9A7FC92-94C7-4BFB-82D1-0D97238188C9}" sibTransId="{A0AB0E4D-D4E4-45BA-BD27-BECB9798CB27}"/>
    <dgm:cxn modelId="{19EFD776-BF54-4F2B-8822-CFCD090C3E90}" srcId="{24727AAC-984C-4714-9CD6-529E95D89950}" destId="{F4092EBA-B0D3-4A2E-9217-5B0ADF8D496B}" srcOrd="3" destOrd="0" parTransId="{792F3FB8-5EB1-4E07-B854-401614637917}" sibTransId="{E6374933-9A6D-4BAB-8216-0DD8B7B63B2A}"/>
    <dgm:cxn modelId="{7026E157-BCE5-4BB1-B0E7-77C7B903F0AC}" type="presOf" srcId="{24727AAC-984C-4714-9CD6-529E95D89950}" destId="{F1667367-F9FD-438B-B255-435BF99F801E}" srcOrd="0" destOrd="0" presId="urn:microsoft.com/office/officeart/2008/layout/LinedList"/>
    <dgm:cxn modelId="{31298787-7C67-473E-ABE7-44A210954E9E}" type="presOf" srcId="{E6E28A00-2BC9-4917-94D9-E3DEDB6702FA}" destId="{85EA9A7F-65C3-4B6F-B590-2F86D3DE6A94}" srcOrd="0" destOrd="0" presId="urn:microsoft.com/office/officeart/2008/layout/LinedList"/>
    <dgm:cxn modelId="{FD81A2AE-CE71-4DC4-BB3A-4B0DA5D0367A}" type="presOf" srcId="{E3CAEDFC-0F95-40F1-B980-590C371A3C6C}" destId="{D9F0A4C2-26C7-4E12-80D7-FB743A5EAB5F}" srcOrd="0" destOrd="0" presId="urn:microsoft.com/office/officeart/2008/layout/LinedList"/>
    <dgm:cxn modelId="{7A1F15B6-D8AB-4B14-AF3E-C71A0DF02405}" srcId="{24727AAC-984C-4714-9CD6-529E95D89950}" destId="{CA571F52-FB92-476C-8D3C-23BA34643DA2}" srcOrd="1" destOrd="0" parTransId="{ACDB22F5-E11B-40BD-8569-B7F97C3F308B}" sibTransId="{61B2AB4A-2E5B-43D2-BDC0-D5C9856310A4}"/>
    <dgm:cxn modelId="{87A2BAD0-6844-4D2D-9EB1-B89D40237985}" srcId="{24727AAC-984C-4714-9CD6-529E95D89950}" destId="{E3CAEDFC-0F95-40F1-B980-590C371A3C6C}" srcOrd="5" destOrd="0" parTransId="{DCF2F0F3-5964-448A-AF8C-4894ECA3216F}" sibTransId="{6A227DB1-CC9D-415F-AE02-7F1B4BC69677}"/>
    <dgm:cxn modelId="{8B1AE7EC-12E7-44E1-819A-E88D621F8E8A}" type="presOf" srcId="{10FD5EDC-B2D5-4490-B6A6-F350ACF244DD}" destId="{102469CE-CB57-43FD-A438-38E7BF6528FA}" srcOrd="0" destOrd="0" presId="urn:microsoft.com/office/officeart/2008/layout/LinedList"/>
    <dgm:cxn modelId="{6B5474F6-F519-46BC-969D-E9129587E407}" type="presOf" srcId="{CA571F52-FB92-476C-8D3C-23BA34643DA2}" destId="{F266C259-A97F-4C07-8803-B34A29E7F75B}" srcOrd="0" destOrd="0" presId="urn:microsoft.com/office/officeart/2008/layout/LinedList"/>
    <dgm:cxn modelId="{69FDD6FE-94C7-4C24-97B2-6B2286075B4E}" type="presOf" srcId="{0D83AFA0-3791-4CB6-88C7-A99221BDBEA5}" destId="{4D5877A6-AE10-4F6D-8E18-768C988B6C6E}" srcOrd="0" destOrd="0" presId="urn:microsoft.com/office/officeart/2008/layout/LinedList"/>
    <dgm:cxn modelId="{13391B10-D5BC-400B-8063-1FAD221806AB}" type="presParOf" srcId="{F1667367-F9FD-438B-B255-435BF99F801E}" destId="{E6E90E33-B746-4F54-B836-7D77D9DC315E}" srcOrd="0" destOrd="0" presId="urn:microsoft.com/office/officeart/2008/layout/LinedList"/>
    <dgm:cxn modelId="{FEDF2E3E-C0CD-4CD7-B33F-6BD6FEDC113A}" type="presParOf" srcId="{F1667367-F9FD-438B-B255-435BF99F801E}" destId="{F697AB5F-2B6F-48F4-B06E-871CF748ABB9}" srcOrd="1" destOrd="0" presId="urn:microsoft.com/office/officeart/2008/layout/LinedList"/>
    <dgm:cxn modelId="{3287F9F6-1637-4FB5-99DB-4001C09F660E}" type="presParOf" srcId="{F697AB5F-2B6F-48F4-B06E-871CF748ABB9}" destId="{102469CE-CB57-43FD-A438-38E7BF6528FA}" srcOrd="0" destOrd="0" presId="urn:microsoft.com/office/officeart/2008/layout/LinedList"/>
    <dgm:cxn modelId="{7A13535C-1621-4D60-96E4-91674B3B753B}" type="presParOf" srcId="{F697AB5F-2B6F-48F4-B06E-871CF748ABB9}" destId="{A791955C-B787-4233-AC9F-BA454DB21BD0}" srcOrd="1" destOrd="0" presId="urn:microsoft.com/office/officeart/2008/layout/LinedList"/>
    <dgm:cxn modelId="{3BD71B07-BBA3-47F0-BD68-5FB659C3D407}" type="presParOf" srcId="{F1667367-F9FD-438B-B255-435BF99F801E}" destId="{D3B19E3C-2B9D-4D3A-A8F4-4F2DE7976441}" srcOrd="2" destOrd="0" presId="urn:microsoft.com/office/officeart/2008/layout/LinedList"/>
    <dgm:cxn modelId="{8D031C2B-99E4-4079-BE4C-CDFB37201132}" type="presParOf" srcId="{F1667367-F9FD-438B-B255-435BF99F801E}" destId="{EBA9BAD3-AD9F-4ACD-9A16-C9545D59902D}" srcOrd="3" destOrd="0" presId="urn:microsoft.com/office/officeart/2008/layout/LinedList"/>
    <dgm:cxn modelId="{7D1324FE-39A9-45CB-82A6-E3096A7F7BE3}" type="presParOf" srcId="{EBA9BAD3-AD9F-4ACD-9A16-C9545D59902D}" destId="{F266C259-A97F-4C07-8803-B34A29E7F75B}" srcOrd="0" destOrd="0" presId="urn:microsoft.com/office/officeart/2008/layout/LinedList"/>
    <dgm:cxn modelId="{C0365731-5560-4B89-AE5B-A22BA547DE53}" type="presParOf" srcId="{EBA9BAD3-AD9F-4ACD-9A16-C9545D59902D}" destId="{C9F5DFC1-54E3-4971-BE03-8CDE4599EC0F}" srcOrd="1" destOrd="0" presId="urn:microsoft.com/office/officeart/2008/layout/LinedList"/>
    <dgm:cxn modelId="{1981F2E0-A8E0-435D-B3AB-62C0DC615A02}" type="presParOf" srcId="{F1667367-F9FD-438B-B255-435BF99F801E}" destId="{C8044C6C-AC48-4771-AC06-A3F9AA2EF0F7}" srcOrd="4" destOrd="0" presId="urn:microsoft.com/office/officeart/2008/layout/LinedList"/>
    <dgm:cxn modelId="{CB352379-06A3-40EF-9C9D-47E9638CFBCF}" type="presParOf" srcId="{F1667367-F9FD-438B-B255-435BF99F801E}" destId="{DEE44099-D9A5-414B-BFA9-5BE931410E9E}" srcOrd="5" destOrd="0" presId="urn:microsoft.com/office/officeart/2008/layout/LinedList"/>
    <dgm:cxn modelId="{DCB76F74-A191-4270-ACAD-991E178D6BE7}" type="presParOf" srcId="{DEE44099-D9A5-414B-BFA9-5BE931410E9E}" destId="{4D5877A6-AE10-4F6D-8E18-768C988B6C6E}" srcOrd="0" destOrd="0" presId="urn:microsoft.com/office/officeart/2008/layout/LinedList"/>
    <dgm:cxn modelId="{C2700D2F-A96C-4E10-A4FD-7EAE769E4475}" type="presParOf" srcId="{DEE44099-D9A5-414B-BFA9-5BE931410E9E}" destId="{956AAC59-C1F4-4D37-91E0-674A4CADB5E0}" srcOrd="1" destOrd="0" presId="urn:microsoft.com/office/officeart/2008/layout/LinedList"/>
    <dgm:cxn modelId="{E0D433E2-3033-4023-BC69-9002E6536212}" type="presParOf" srcId="{F1667367-F9FD-438B-B255-435BF99F801E}" destId="{88A83386-7643-4710-A1FA-8DD0D9111EE8}" srcOrd="6" destOrd="0" presId="urn:microsoft.com/office/officeart/2008/layout/LinedList"/>
    <dgm:cxn modelId="{0D99F9D5-3E78-4280-8947-9F33A3242C13}" type="presParOf" srcId="{F1667367-F9FD-438B-B255-435BF99F801E}" destId="{5ACD0541-1512-4AD9-BA2C-4BB8A29FFE3D}" srcOrd="7" destOrd="0" presId="urn:microsoft.com/office/officeart/2008/layout/LinedList"/>
    <dgm:cxn modelId="{FFB9351A-C53C-4637-9DDB-25F751B33892}" type="presParOf" srcId="{5ACD0541-1512-4AD9-BA2C-4BB8A29FFE3D}" destId="{54F2A034-4CF3-433E-8A58-6B68D882C5E5}" srcOrd="0" destOrd="0" presId="urn:microsoft.com/office/officeart/2008/layout/LinedList"/>
    <dgm:cxn modelId="{1043FA5D-CC14-41E4-AD6C-94744D5B877F}" type="presParOf" srcId="{5ACD0541-1512-4AD9-BA2C-4BB8A29FFE3D}" destId="{CCC61B4B-DE40-4AB8-87D2-0AFB73BF0BEF}" srcOrd="1" destOrd="0" presId="urn:microsoft.com/office/officeart/2008/layout/LinedList"/>
    <dgm:cxn modelId="{440B923B-0D73-4669-853C-C629F6481125}" type="presParOf" srcId="{F1667367-F9FD-438B-B255-435BF99F801E}" destId="{629B1DC1-4790-48EB-832C-8240405DA0C5}" srcOrd="8" destOrd="0" presId="urn:microsoft.com/office/officeart/2008/layout/LinedList"/>
    <dgm:cxn modelId="{D9305633-787E-455A-9581-D75AC7199673}" type="presParOf" srcId="{F1667367-F9FD-438B-B255-435BF99F801E}" destId="{B12F2DF9-7F07-4FB8-874F-3130BCE3DF86}" srcOrd="9" destOrd="0" presId="urn:microsoft.com/office/officeart/2008/layout/LinedList"/>
    <dgm:cxn modelId="{A468828A-65DA-4FA6-90EC-8E58C15D071D}" type="presParOf" srcId="{B12F2DF9-7F07-4FB8-874F-3130BCE3DF86}" destId="{F51AFB0C-5DC2-4582-B9BB-EAE38B71F4E8}" srcOrd="0" destOrd="0" presId="urn:microsoft.com/office/officeart/2008/layout/LinedList"/>
    <dgm:cxn modelId="{863A17E2-7264-4942-92B4-4A01C3C7698A}" type="presParOf" srcId="{B12F2DF9-7F07-4FB8-874F-3130BCE3DF86}" destId="{11981D37-E084-4CC2-ABC3-93507769858E}" srcOrd="1" destOrd="0" presId="urn:microsoft.com/office/officeart/2008/layout/LinedList"/>
    <dgm:cxn modelId="{41140EA0-5F5A-4B66-9EFA-6499FC88AAD3}" type="presParOf" srcId="{F1667367-F9FD-438B-B255-435BF99F801E}" destId="{1FA6CEDD-279A-454A-A242-7362DA0AD995}" srcOrd="10" destOrd="0" presId="urn:microsoft.com/office/officeart/2008/layout/LinedList"/>
    <dgm:cxn modelId="{8C9AB8DA-C11B-4672-A200-50FB8A5634E2}" type="presParOf" srcId="{F1667367-F9FD-438B-B255-435BF99F801E}" destId="{16FA8066-4CDC-4DA8-865C-AA39E2A0559D}" srcOrd="11" destOrd="0" presId="urn:microsoft.com/office/officeart/2008/layout/LinedList"/>
    <dgm:cxn modelId="{40CAA02D-F02C-4FCD-A534-5504FF788AFB}" type="presParOf" srcId="{16FA8066-4CDC-4DA8-865C-AA39E2A0559D}" destId="{D9F0A4C2-26C7-4E12-80D7-FB743A5EAB5F}" srcOrd="0" destOrd="0" presId="urn:microsoft.com/office/officeart/2008/layout/LinedList"/>
    <dgm:cxn modelId="{E449DDA8-5714-455E-AD0E-FA040C0BD84E}" type="presParOf" srcId="{16FA8066-4CDC-4DA8-865C-AA39E2A0559D}" destId="{2EC4ED1E-B195-4A9B-AEDE-D77A7B7FCDAA}" srcOrd="1" destOrd="0" presId="urn:microsoft.com/office/officeart/2008/layout/LinedList"/>
    <dgm:cxn modelId="{49A9311F-5894-46CF-99CE-4DB82334FD4B}" type="presParOf" srcId="{F1667367-F9FD-438B-B255-435BF99F801E}" destId="{C736B407-E248-48BB-8177-2238D2126C55}" srcOrd="12" destOrd="0" presId="urn:microsoft.com/office/officeart/2008/layout/LinedList"/>
    <dgm:cxn modelId="{39EF70BD-36F5-4A7C-84AD-2E989775F40C}" type="presParOf" srcId="{F1667367-F9FD-438B-B255-435BF99F801E}" destId="{3873A8D7-0C42-4A77-BF95-335A16237356}" srcOrd="13" destOrd="0" presId="urn:microsoft.com/office/officeart/2008/layout/LinedList"/>
    <dgm:cxn modelId="{2B293A3C-AEAA-4599-AF97-664FB930BD76}" type="presParOf" srcId="{3873A8D7-0C42-4A77-BF95-335A16237356}" destId="{85EA9A7F-65C3-4B6F-B590-2F86D3DE6A94}" srcOrd="0" destOrd="0" presId="urn:microsoft.com/office/officeart/2008/layout/LinedList"/>
    <dgm:cxn modelId="{02EE6E07-A43B-45BF-A07D-6361093AEEA6}" type="presParOf" srcId="{3873A8D7-0C42-4A77-BF95-335A16237356}" destId="{D6E47A1B-F3F1-421E-9864-0683F9C735A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E90E33-B746-4F54-B836-7D77D9DC315E}">
      <dsp:nvSpPr>
        <dsp:cNvPr id="0" name=""/>
        <dsp:cNvSpPr/>
      </dsp:nvSpPr>
      <dsp:spPr>
        <a:xfrm>
          <a:off x="0" y="531"/>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2469CE-CB57-43FD-A438-38E7BF6528FA}">
      <dsp:nvSpPr>
        <dsp:cNvPr id="0" name=""/>
        <dsp:cNvSpPr/>
      </dsp:nvSpPr>
      <dsp:spPr>
        <a:xfrm>
          <a:off x="0" y="531"/>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0" i="0" kern="1200"/>
            <a:t>Send custom email Notifications</a:t>
          </a:r>
          <a:endParaRPr lang="en-US" sz="2800" kern="1200"/>
        </a:p>
      </dsp:txBody>
      <dsp:txXfrm>
        <a:off x="0" y="531"/>
        <a:ext cx="10515600" cy="621467"/>
      </dsp:txXfrm>
    </dsp:sp>
    <dsp:sp modelId="{D3B19E3C-2B9D-4D3A-A8F4-4F2DE7976441}">
      <dsp:nvSpPr>
        <dsp:cNvPr id="0" name=""/>
        <dsp:cNvSpPr/>
      </dsp:nvSpPr>
      <dsp:spPr>
        <a:xfrm>
          <a:off x="0" y="621999"/>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66C259-A97F-4C07-8803-B34A29E7F75B}">
      <dsp:nvSpPr>
        <dsp:cNvPr id="0" name=""/>
        <dsp:cNvSpPr/>
      </dsp:nvSpPr>
      <dsp:spPr>
        <a:xfrm>
          <a:off x="0" y="621999"/>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Send Teams notification </a:t>
          </a:r>
        </a:p>
      </dsp:txBody>
      <dsp:txXfrm>
        <a:off x="0" y="621999"/>
        <a:ext cx="10515600" cy="621467"/>
      </dsp:txXfrm>
    </dsp:sp>
    <dsp:sp modelId="{C8044C6C-AC48-4771-AC06-A3F9AA2EF0F7}">
      <dsp:nvSpPr>
        <dsp:cNvPr id="0" name=""/>
        <dsp:cNvSpPr/>
      </dsp:nvSpPr>
      <dsp:spPr>
        <a:xfrm>
          <a:off x="0" y="1243467"/>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5877A6-AE10-4F6D-8E18-768C988B6C6E}">
      <dsp:nvSpPr>
        <dsp:cNvPr id="0" name=""/>
        <dsp:cNvSpPr/>
      </dsp:nvSpPr>
      <dsp:spPr>
        <a:xfrm>
          <a:off x="0" y="1243467"/>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0" i="0" kern="1200"/>
            <a:t>Get user information from other applications  </a:t>
          </a:r>
          <a:endParaRPr lang="en-US" sz="2800" kern="1200"/>
        </a:p>
      </dsp:txBody>
      <dsp:txXfrm>
        <a:off x="0" y="1243467"/>
        <a:ext cx="10515600" cy="621467"/>
      </dsp:txXfrm>
    </dsp:sp>
    <dsp:sp modelId="{88A83386-7643-4710-A1FA-8DD0D9111EE8}">
      <dsp:nvSpPr>
        <dsp:cNvPr id="0" name=""/>
        <dsp:cNvSpPr/>
      </dsp:nvSpPr>
      <dsp:spPr>
        <a:xfrm>
          <a:off x="0" y="1864935"/>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F2A034-4CF3-433E-8A58-6B68D882C5E5}">
      <dsp:nvSpPr>
        <dsp:cNvPr id="0" name=""/>
        <dsp:cNvSpPr/>
      </dsp:nvSpPr>
      <dsp:spPr>
        <a:xfrm>
          <a:off x="0" y="1864935"/>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Writeback user information to external systems</a:t>
          </a:r>
        </a:p>
      </dsp:txBody>
      <dsp:txXfrm>
        <a:off x="0" y="1864935"/>
        <a:ext cx="10515600" cy="621467"/>
      </dsp:txXfrm>
    </dsp:sp>
    <dsp:sp modelId="{629B1DC1-4790-48EB-832C-8240405DA0C5}">
      <dsp:nvSpPr>
        <dsp:cNvPr id="0" name=""/>
        <dsp:cNvSpPr/>
      </dsp:nvSpPr>
      <dsp:spPr>
        <a:xfrm>
          <a:off x="0" y="2486402"/>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1AFB0C-5DC2-4582-B9BB-EAE38B71F4E8}">
      <dsp:nvSpPr>
        <dsp:cNvPr id="0" name=""/>
        <dsp:cNvSpPr/>
      </dsp:nvSpPr>
      <dsp:spPr>
        <a:xfrm>
          <a:off x="0" y="2486402"/>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Call an External web api to trigger actions on external systems</a:t>
          </a:r>
        </a:p>
      </dsp:txBody>
      <dsp:txXfrm>
        <a:off x="0" y="2486402"/>
        <a:ext cx="10515600" cy="621467"/>
      </dsp:txXfrm>
    </dsp:sp>
    <dsp:sp modelId="{1FA6CEDD-279A-454A-A242-7362DA0AD995}">
      <dsp:nvSpPr>
        <dsp:cNvPr id="0" name=""/>
        <dsp:cNvSpPr/>
      </dsp:nvSpPr>
      <dsp:spPr>
        <a:xfrm>
          <a:off x="0" y="3107870"/>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F0A4C2-26C7-4E12-80D7-FB743A5EAB5F}">
      <dsp:nvSpPr>
        <dsp:cNvPr id="0" name=""/>
        <dsp:cNvSpPr/>
      </dsp:nvSpPr>
      <dsp:spPr>
        <a:xfrm>
          <a:off x="0" y="3107870"/>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Creating a set of tasks in Microsoft  planner</a:t>
          </a:r>
        </a:p>
      </dsp:txBody>
      <dsp:txXfrm>
        <a:off x="0" y="3107870"/>
        <a:ext cx="10515600" cy="621467"/>
      </dsp:txXfrm>
    </dsp:sp>
    <dsp:sp modelId="{C736B407-E248-48BB-8177-2238D2126C55}">
      <dsp:nvSpPr>
        <dsp:cNvPr id="0" name=""/>
        <dsp:cNvSpPr/>
      </dsp:nvSpPr>
      <dsp:spPr>
        <a:xfrm>
          <a:off x="0" y="3729338"/>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EA9A7F-65C3-4B6F-B590-2F86D3DE6A94}">
      <dsp:nvSpPr>
        <dsp:cNvPr id="0" name=""/>
        <dsp:cNvSpPr/>
      </dsp:nvSpPr>
      <dsp:spPr>
        <a:xfrm>
          <a:off x="0" y="3729338"/>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0" i="0" kern="1200"/>
            <a:t>Generate a T</a:t>
          </a:r>
          <a:r>
            <a:rPr lang="en-US" sz="2800" kern="1200"/>
            <a:t>AP </a:t>
          </a:r>
        </a:p>
      </dsp:txBody>
      <dsp:txXfrm>
        <a:off x="0" y="3729338"/>
        <a:ext cx="10515600" cy="62146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2/28/2024 2:39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2/28/2024 2:22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techcommunity.microsoft.com/t5/microsoft-entra-azure-ad-blog/microsoft-entra-id-governance-introduces-two-new-features-in/ba-p/2466930"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techcommunity.microsoft.com/t5/microsoft-entra-azure-ad-blog/microsoft-entra-id-governance-entitlement-management-new/ba-p/2466929"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learn.microsoft.com/en-us/azure/active-directory/governance/trigger-custom-task" TargetMode="External"/><Relationship Id="rId5" Type="http://schemas.openxmlformats.org/officeDocument/2006/relationships/hyperlink" Target="https://techcommunity.microsoft.com/t5/microsoft-entra-azure-ad-blog/lifecycle-workflows-is-now-generally-available/ba-p/2466931" TargetMode="External"/><Relationship Id="rId4" Type="http://schemas.openxmlformats.org/officeDocument/2006/relationships/hyperlink" Target="https://www.microsoft.com/security/business/microsoft-entra-pricing"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azure/active-directory/governance/entitlement-management-overview"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active-directory/external-identities/self-service-sign-up-overview"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2/28/2024 2:22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68884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2:22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606937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2/28/2024 2:22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817933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2/28/2024 2:22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705776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2/28/2024 2:22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49074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2:22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2995553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Employees:</a:t>
            </a:r>
          </a:p>
          <a:p>
            <a:pPr marL="342900" indent="-342900">
              <a:lnSpc>
                <a:spcPct val="100000"/>
              </a:lnSpc>
              <a:buFont typeface="Arial" panose="020B0604020202020204" pitchFamily="34" charset="0"/>
              <a:buChar char="•"/>
            </a:pPr>
            <a:r>
              <a:rPr lang="en-US" sz="1200">
                <a:solidFill>
                  <a:schemeClr val="tx1"/>
                </a:solidFill>
              </a:rPr>
              <a:t>Forget to remove employee's previous access rights. </a:t>
            </a:r>
          </a:p>
          <a:p>
            <a:pPr marL="342900" indent="-342900">
              <a:lnSpc>
                <a:spcPct val="100000"/>
              </a:lnSpc>
              <a:buFont typeface="Arial" panose="020B0604020202020204" pitchFamily="34" charset="0"/>
              <a:buChar char="•"/>
            </a:pPr>
            <a:r>
              <a:rPr lang="en-US" sz="1200">
                <a:solidFill>
                  <a:schemeClr val="tx1"/>
                </a:solidFill>
              </a:rPr>
              <a:t>Users accumulate excessive permissions, increasing risk and the likelihood of audit findings.</a:t>
            </a:r>
            <a:endParaRPr lang="en-US" sz="1200"/>
          </a:p>
          <a:p>
            <a:endParaRPr lang="en-US"/>
          </a:p>
          <a:p>
            <a:r>
              <a:rPr lang="en-US"/>
              <a:t>Make sure you exclusion groups in CA are always reviewed: https://docs.microsoft.com/en-us/azure/active-directory/governance/conditional-access-exclusion</a:t>
            </a:r>
          </a:p>
          <a:p>
            <a:endParaRPr lang="en-US"/>
          </a:p>
        </p:txBody>
      </p:sp>
      <p:sp>
        <p:nvSpPr>
          <p:cNvPr id="4" name="Slide Number Placeholder 3"/>
          <p:cNvSpPr>
            <a:spLocks noGrp="1"/>
          </p:cNvSpPr>
          <p:nvPr>
            <p:ph type="sldNum" sz="quarter" idx="10"/>
          </p:nvPr>
        </p:nvSpPr>
        <p:spPr/>
        <p:txBody>
          <a:bodyPr/>
          <a:lstStyle/>
          <a:p>
            <a:fld id="{1E8EA7A9-ED42-4850-A374-89B41CFAC741}" type="slidenum">
              <a:rPr lang="en-US" smtClean="0"/>
              <a:t>48</a:t>
            </a:fld>
            <a:endParaRPr lang="en-US"/>
          </a:p>
        </p:txBody>
      </p:sp>
    </p:spTree>
    <p:extLst>
      <p:ext uri="{BB962C8B-B14F-4D97-AF65-F5344CB8AC3E}">
        <p14:creationId xmlns:p14="http://schemas.microsoft.com/office/powerpoint/2010/main" val="1425358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a:t>Source: </a:t>
            </a:r>
            <a:r>
              <a:rPr lang="en-US" sz="1200">
                <a:hlinkClick r:id="rId3"/>
              </a:rPr>
              <a:t>Review inactive user accounts</a:t>
            </a:r>
            <a:endParaRPr lang="de-DE" sz="1200"/>
          </a:p>
          <a:p>
            <a:endParaRPr lang="en-DE"/>
          </a:p>
        </p:txBody>
      </p:sp>
      <p:sp>
        <p:nvSpPr>
          <p:cNvPr id="4" name="Slide Number Placeholder 3"/>
          <p:cNvSpPr>
            <a:spLocks noGrp="1"/>
          </p:cNvSpPr>
          <p:nvPr>
            <p:ph type="sldNum" sz="quarter" idx="5"/>
          </p:nvPr>
        </p:nvSpPr>
        <p:spPr/>
        <p:txBody>
          <a:bodyPr/>
          <a:lstStyle/>
          <a:p>
            <a:fld id="{5B88503A-40A3-4BE8-9D3C-6E9A1DC61B3F}" type="slidenum">
              <a:rPr lang="en-DE" smtClean="0"/>
              <a:t>55</a:t>
            </a:fld>
            <a:endParaRPr lang="en-DE"/>
          </a:p>
        </p:txBody>
      </p:sp>
    </p:spTree>
    <p:extLst>
      <p:ext uri="{BB962C8B-B14F-4D97-AF65-F5344CB8AC3E}">
        <p14:creationId xmlns:p14="http://schemas.microsoft.com/office/powerpoint/2010/main" val="2326069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spc="-50">
                <a:solidFill>
                  <a:srgbClr val="000000"/>
                </a:solidFill>
                <a:latin typeface="Segoe UI"/>
                <a:cs typeface="Segoe UI" panose="020B0502040204020203" pitchFamily="34" charset="0"/>
              </a:rPr>
              <a:t>Reviewers see the recommendation if a user has </a:t>
            </a:r>
            <a:r>
              <a:rPr lang="en-US" sz="900" b="1" spc="-50">
                <a:solidFill>
                  <a:schemeClr val="accent1"/>
                </a:solidFill>
                <a:latin typeface="Segoe UI"/>
                <a:cs typeface="Segoe UI" panose="020B0502040204020203" pitchFamily="34" charset="0"/>
              </a:rPr>
              <a:t>Low Affiliation</a:t>
            </a:r>
            <a:r>
              <a:rPr lang="en-US" sz="900" spc="-50">
                <a:solidFill>
                  <a:schemeClr val="accent1"/>
                </a:solidFill>
                <a:latin typeface="Segoe UI"/>
                <a:cs typeface="Segoe UI" panose="020B0502040204020203" pitchFamily="34" charset="0"/>
              </a:rPr>
              <a:t> </a:t>
            </a:r>
            <a:r>
              <a:rPr lang="en-US" sz="900" spc="-50">
                <a:solidFill>
                  <a:srgbClr val="000000"/>
                </a:solidFill>
                <a:latin typeface="Segoe UI"/>
                <a:cs typeface="Segoe UI" panose="020B0502040204020203" pitchFamily="34" charset="0"/>
              </a:rPr>
              <a:t>with other users within the group and helps make quicker decisions based on organizational </a:t>
            </a:r>
            <a:r>
              <a:rPr lang="en-US" sz="900" i="1" spc="-50">
                <a:solidFill>
                  <a:srgbClr val="000000"/>
                </a:solidFill>
                <a:latin typeface="Segoe UI"/>
                <a:cs typeface="Segoe UI" panose="020B0502040204020203" pitchFamily="34" charset="0"/>
              </a:rPr>
              <a:t>distance</a:t>
            </a:r>
            <a:r>
              <a:rPr lang="en-US" sz="900" spc="-50">
                <a:solidFill>
                  <a:srgbClr val="000000"/>
                </a:solidFill>
                <a:latin typeface="Segoe UI"/>
                <a:cs typeface="Segoe UI" panose="020B0502040204020203" pitchFamily="34" charset="0"/>
              </a:rPr>
              <a:t> between employees.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2:22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30924788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D06D6C-330C-4A5B-B08F-4DD3CAB758DD}" type="slidenum">
              <a:rPr lang="en-US" smtClean="0"/>
              <a:t>58</a:t>
            </a:fld>
            <a:endParaRPr lang="en-US"/>
          </a:p>
        </p:txBody>
      </p:sp>
    </p:spTree>
    <p:extLst>
      <p:ext uri="{BB962C8B-B14F-4D97-AF65-F5344CB8AC3E}">
        <p14:creationId xmlns:p14="http://schemas.microsoft.com/office/powerpoint/2010/main" val="40692023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2:22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4176756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2/28/2024 2:22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6791702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2:22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27239007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2/28/2024 2:22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1331643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5900" marR="161925">
              <a:spcAft>
                <a:spcPts val="600"/>
              </a:spcAft>
            </a:pPr>
            <a:r>
              <a:rPr lang="en-US" sz="1800">
                <a:solidFill>
                  <a:srgbClr val="000000"/>
                </a:solidFill>
                <a:effectLst/>
                <a:latin typeface="Segoe UI Light" panose="020B0502040204020203" pitchFamily="34" charset="0"/>
                <a:ea typeface="Yu Mincho" panose="02020400000000000000" pitchFamily="18" charset="-128"/>
              </a:rPr>
              <a:t>The </a:t>
            </a:r>
            <a:r>
              <a:rPr lang="en-US" sz="1800" u="sng">
                <a:solidFill>
                  <a:srgbClr val="0070C0"/>
                </a:solidFill>
                <a:effectLst/>
                <a:latin typeface="Segoe UI Light" panose="020B0502040204020203" pitchFamily="34" charset="0"/>
                <a:ea typeface="Yu Mincho" panose="02020400000000000000" pitchFamily="18" charset="-128"/>
                <a:cs typeface="Segoe UI Light" panose="020B0502040204020203" pitchFamily="34" charset="0"/>
                <a:hlinkClick r:id="rId3"/>
              </a:rPr>
              <a:t>following governance features went GA</a:t>
            </a:r>
            <a:r>
              <a:rPr lang="en-US" sz="1800">
                <a:solidFill>
                  <a:srgbClr val="000000"/>
                </a:solidFill>
                <a:effectLst/>
                <a:latin typeface="Segoe UI Light" panose="020B0502040204020203" pitchFamily="34" charset="0"/>
                <a:ea typeface="Yu Mincho" panose="02020400000000000000" pitchFamily="18" charset="-128"/>
              </a:rPr>
              <a:t> and are </a:t>
            </a:r>
            <a:r>
              <a:rPr lang="en-US" sz="1800">
                <a:solidFill>
                  <a:srgbClr val="000000"/>
                </a:solidFill>
                <a:effectLst/>
                <a:latin typeface="Segoe UI Light" panose="020B0502040204020203" pitchFamily="34" charset="0"/>
                <a:ea typeface="Segoe UI Light" panose="020B0502040204020203" pitchFamily="34" charset="0"/>
              </a:rPr>
              <a:t>part of the </a:t>
            </a:r>
            <a:r>
              <a:rPr lang="en-US" sz="1800" u="sng">
                <a:solidFill>
                  <a:srgbClr val="0070C0"/>
                </a:solidFill>
                <a:effectLst/>
                <a:latin typeface="Segoe UI Light" panose="020B0502040204020203" pitchFamily="34" charset="0"/>
                <a:ea typeface="Times New Roman" panose="02020603050405020304" pitchFamily="18" charset="0"/>
                <a:cs typeface="Segoe UI Light" panose="020B0502040204020203" pitchFamily="34" charset="0"/>
                <a:hlinkClick r:id="rId4"/>
              </a:rPr>
              <a:t>Microsoft </a:t>
            </a:r>
            <a:r>
              <a:rPr lang="en-US" sz="1800" u="sng" err="1">
                <a:solidFill>
                  <a:srgbClr val="0070C0"/>
                </a:solidFill>
                <a:effectLst/>
                <a:latin typeface="Segoe UI Light" panose="020B0502040204020203" pitchFamily="34" charset="0"/>
                <a:ea typeface="Times New Roman" panose="02020603050405020304" pitchFamily="18" charset="0"/>
                <a:cs typeface="Segoe UI Light" panose="020B0502040204020203" pitchFamily="34" charset="0"/>
                <a:hlinkClick r:id="rId4"/>
              </a:rPr>
              <a:t>Entra</a:t>
            </a:r>
            <a:r>
              <a:rPr lang="en-US" sz="1800" u="sng">
                <a:solidFill>
                  <a:srgbClr val="0070C0"/>
                </a:solidFill>
                <a:effectLst/>
                <a:latin typeface="Segoe UI Light" panose="020B0502040204020203" pitchFamily="34" charset="0"/>
                <a:ea typeface="Times New Roman" panose="02020603050405020304" pitchFamily="18" charset="0"/>
                <a:cs typeface="Segoe UI Light" panose="020B0502040204020203" pitchFamily="34" charset="0"/>
                <a:hlinkClick r:id="rId4"/>
              </a:rPr>
              <a:t> ID Governance SKU</a:t>
            </a:r>
            <a:r>
              <a:rPr lang="en-US" sz="1800" u="sng">
                <a:solidFill>
                  <a:srgbClr val="0070C0"/>
                </a:solidFill>
                <a:effectLst/>
                <a:latin typeface="Segoe UI Light" panose="020B0502040204020203" pitchFamily="34" charset="0"/>
                <a:ea typeface="Times New Roman" panose="02020603050405020304" pitchFamily="18" charset="0"/>
                <a:cs typeface="Segoe UI Light" panose="020B0502040204020203" pitchFamily="34" charset="0"/>
              </a:rPr>
              <a:t>:</a:t>
            </a:r>
            <a:endParaRPr lang="de-DE" sz="1800">
              <a:effectLst/>
              <a:latin typeface="Segoe UI Light" panose="020B0502040204020203" pitchFamily="34" charset="0"/>
              <a:ea typeface="Yu Mincho" panose="02020400000000000000" pitchFamily="18" charset="-128"/>
            </a:endParaRPr>
          </a:p>
          <a:p>
            <a:pPr marL="342900" lvl="0" indent="-342900">
              <a:spcAft>
                <a:spcPts val="450"/>
              </a:spcAft>
              <a:buSzPts val="1100"/>
              <a:buFont typeface="Symbol" panose="05050102010706020507" pitchFamily="18" charset="2"/>
              <a:buChar char=""/>
            </a:pPr>
            <a:r>
              <a:rPr lang="en-US" sz="1800" b="1" u="sng">
                <a:solidFill>
                  <a:srgbClr val="000000"/>
                </a:solidFill>
                <a:effectLst/>
                <a:latin typeface="Segoe UI Light" panose="020B0502040204020203" pitchFamily="34" charset="0"/>
                <a:ea typeface="Yu Mincho" panose="02020400000000000000" pitchFamily="18" charset="-128"/>
                <a:cs typeface="Segoe UI Light" panose="020B0502040204020203" pitchFamily="34" charset="0"/>
                <a:hlinkClick r:id="rId5"/>
              </a:rPr>
              <a:t>Lifecycle workflows (LCW)</a:t>
            </a:r>
            <a:r>
              <a:rPr lang="en-US" sz="1800">
                <a:solidFill>
                  <a:srgbClr val="000000"/>
                </a:solidFill>
                <a:effectLst/>
                <a:latin typeface="Segoe UI Light" panose="020B0502040204020203" pitchFamily="34" charset="0"/>
                <a:ea typeface="Segoe UI Light" panose="020B0502040204020203" pitchFamily="34" charset="0"/>
              </a:rPr>
              <a:t> – Enables you to use custom workflows to automate identity lifecycle management tasks for your Microsoft </a:t>
            </a:r>
            <a:r>
              <a:rPr lang="en-US" sz="1800" err="1">
                <a:solidFill>
                  <a:srgbClr val="000000"/>
                </a:solidFill>
                <a:effectLst/>
                <a:latin typeface="Segoe UI Light" panose="020B0502040204020203" pitchFamily="34" charset="0"/>
                <a:ea typeface="Segoe UI Light" panose="020B0502040204020203" pitchFamily="34" charset="0"/>
              </a:rPr>
              <a:t>Entra</a:t>
            </a:r>
            <a:r>
              <a:rPr lang="en-US" sz="1800">
                <a:solidFill>
                  <a:srgbClr val="000000"/>
                </a:solidFill>
                <a:effectLst/>
                <a:latin typeface="Segoe UI Light" panose="020B0502040204020203" pitchFamily="34" charset="0"/>
                <a:ea typeface="Segoe UI Light" panose="020B0502040204020203" pitchFamily="34" charset="0"/>
              </a:rPr>
              <a:t> ID users by managing your joiner, mover, and leaver lifecycle processes. With LCW, you can leverage Microsoft </a:t>
            </a:r>
            <a:r>
              <a:rPr lang="en-US" sz="1800" err="1">
                <a:solidFill>
                  <a:srgbClr val="000000"/>
                </a:solidFill>
                <a:effectLst/>
                <a:latin typeface="Segoe UI Light" panose="020B0502040204020203" pitchFamily="34" charset="0"/>
                <a:ea typeface="Segoe UI Light" panose="020B0502040204020203" pitchFamily="34" charset="0"/>
              </a:rPr>
              <a:t>Entra</a:t>
            </a:r>
            <a:r>
              <a:rPr lang="en-US" sz="1800">
                <a:solidFill>
                  <a:srgbClr val="000000"/>
                </a:solidFill>
                <a:effectLst/>
                <a:latin typeface="Segoe UI Light" panose="020B0502040204020203" pitchFamily="34" charset="0"/>
                <a:ea typeface="Segoe UI Light" panose="020B0502040204020203" pitchFamily="34" charset="0"/>
              </a:rPr>
              <a:t> ID to confidently deploy workflows to configure out-of-the-box actions to onboard and offboard your employees.</a:t>
            </a:r>
          </a:p>
          <a:p>
            <a:pPr marL="342900" lvl="0" indent="-342900">
              <a:spcAft>
                <a:spcPts val="450"/>
              </a:spcAft>
              <a:buSzPts val="1100"/>
              <a:buFont typeface="Symbol" panose="05050102010706020507" pitchFamily="18" charset="2"/>
              <a:buChar char=""/>
            </a:pPr>
            <a:r>
              <a:rPr lang="en-US" sz="1800" b="1" i="0" u="none" strike="noStrike" kern="1200">
                <a:solidFill>
                  <a:srgbClr val="000000"/>
                </a:solidFill>
                <a:effectLst/>
                <a:latin typeface="Segoe UI" panose="020B0502040204020203" pitchFamily="34" charset="0"/>
                <a:hlinkClick r:id="rId6"/>
              </a:rPr>
              <a:t>LCW + Custom Extensions (Logic Apps)</a:t>
            </a:r>
            <a:r>
              <a:rPr lang="en-US" sz="1800" b="1" i="0" u="none" strike="noStrike" kern="1200">
                <a:solidFill>
                  <a:srgbClr val="000000"/>
                </a:solidFill>
                <a:effectLst/>
                <a:latin typeface="Segoe UI" panose="020B0502040204020203" pitchFamily="34" charset="0"/>
              </a:rPr>
              <a:t> </a:t>
            </a:r>
            <a:r>
              <a:rPr lang="en-US" sz="1800" b="0" i="0" u="none" strike="noStrike" kern="1200">
                <a:solidFill>
                  <a:srgbClr val="000000"/>
                </a:solidFill>
                <a:effectLst/>
                <a:latin typeface="Segoe UI" panose="020B0502040204020203" pitchFamily="34" charset="0"/>
              </a:rPr>
              <a:t>- Lifecycle Workflows can be used to trigger custom tasks via an extension to Azure Logic Apps.</a:t>
            </a:r>
            <a:endParaRPr lang="de-DE" sz="1800" b="0" i="0" u="none" strike="noStrike">
              <a:effectLst/>
              <a:latin typeface="Arial" panose="020B0604020202020204" pitchFamily="34" charset="0"/>
            </a:endParaRPr>
          </a:p>
          <a:p>
            <a:pPr marL="342900" lvl="0" indent="-342900">
              <a:spcAft>
                <a:spcPts val="450"/>
              </a:spcAft>
              <a:buSzPts val="1100"/>
              <a:buFont typeface="Symbol" panose="05050102010706020507" pitchFamily="18" charset="2"/>
              <a:buChar char=""/>
            </a:pPr>
            <a:endParaRPr lang="de-DE" sz="1800">
              <a:solidFill>
                <a:srgbClr val="000000"/>
              </a:solidFill>
              <a:effectLst/>
              <a:latin typeface="Segoe UI Light" panose="020B0502040204020203" pitchFamily="34" charset="0"/>
              <a:ea typeface="Yu Mincho" panose="02020400000000000000" pitchFamily="18" charset="-128"/>
            </a:endParaRPr>
          </a:p>
        </p:txBody>
      </p:sp>
      <p:sp>
        <p:nvSpPr>
          <p:cNvPr id="4" name="Slide Number Placeholder 3"/>
          <p:cNvSpPr>
            <a:spLocks noGrp="1"/>
          </p:cNvSpPr>
          <p:nvPr>
            <p:ph type="sldNum" sz="quarter" idx="5"/>
          </p:nvPr>
        </p:nvSpPr>
        <p:spPr/>
        <p:txBody>
          <a:bodyPr/>
          <a:lstStyle/>
          <a:p>
            <a:fld id="{5B88503A-40A3-4BE8-9D3C-6E9A1DC61B3F}" type="slidenum">
              <a:rPr lang="en-DE" smtClean="0"/>
              <a:t>13</a:t>
            </a:fld>
            <a:endParaRPr lang="en-DE"/>
          </a:p>
        </p:txBody>
      </p:sp>
    </p:spTree>
    <p:extLst>
      <p:ext uri="{BB962C8B-B14F-4D97-AF65-F5344CB8AC3E}">
        <p14:creationId xmlns:p14="http://schemas.microsoft.com/office/powerpoint/2010/main" val="1233859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a:solidFill>
                  <a:srgbClr val="171717"/>
                </a:solidFill>
                <a:effectLst/>
                <a:latin typeface="Segoe UI"/>
                <a:cs typeface="Segoe UI"/>
              </a:rPr>
              <a:t>B2B collaboration</a:t>
            </a:r>
            <a:r>
              <a:rPr lang="en-US" b="0" i="0">
                <a:solidFill>
                  <a:srgbClr val="171717"/>
                </a:solidFill>
                <a:effectLst/>
                <a:latin typeface="Segoe UI"/>
                <a:cs typeface="Segoe UI"/>
              </a:rPr>
              <a:t> - Collaborate with external users by letting them use their preferred identity to sign in to your Microsoft applications or other enterprise applications (SaaS apps, custom-developed apps, etc.). B2B collaboration users are represented in your directory, typically as guest users.</a:t>
            </a:r>
          </a:p>
          <a:p>
            <a:endParaRPr lang="en-US">
              <a:cs typeface="Calibri"/>
            </a:endParaRPr>
          </a:p>
          <a:p>
            <a:r>
              <a:rPr lang="en-US">
                <a:cs typeface="Calibri"/>
              </a:rPr>
              <a:t>Users can either be invited or self-service onboard to your directory.</a:t>
            </a:r>
          </a:p>
        </p:txBody>
      </p:sp>
      <p:sp>
        <p:nvSpPr>
          <p:cNvPr id="4" name="Slide Number Placeholder 3"/>
          <p:cNvSpPr>
            <a:spLocks noGrp="1"/>
          </p:cNvSpPr>
          <p:nvPr>
            <p:ph type="sldNum" sz="quarter" idx="5"/>
          </p:nvPr>
        </p:nvSpPr>
        <p:spPr/>
        <p:txBody>
          <a:bodyPr/>
          <a:lstStyle/>
          <a:p>
            <a:fld id="{07EB0A56-4E20-4981-B9AA-D71F01E14535}" type="slidenum">
              <a:rPr lang="en-US" smtClean="0"/>
              <a:t>15</a:t>
            </a:fld>
            <a:endParaRPr lang="en-US"/>
          </a:p>
        </p:txBody>
      </p:sp>
    </p:spTree>
    <p:extLst>
      <p:ext uri="{BB962C8B-B14F-4D97-AF65-F5344CB8AC3E}">
        <p14:creationId xmlns:p14="http://schemas.microsoft.com/office/powerpoint/2010/main" val="774458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What is entitlement management? - Azure AD | Microsoft Docs</a:t>
            </a:r>
            <a:endParaRPr lang="en-US" dirty="0"/>
          </a:p>
        </p:txBody>
      </p:sp>
      <p:sp>
        <p:nvSpPr>
          <p:cNvPr id="4" name="Slide Number Placeholder 3"/>
          <p:cNvSpPr>
            <a:spLocks noGrp="1"/>
          </p:cNvSpPr>
          <p:nvPr>
            <p:ph type="sldNum" sz="quarter" idx="5"/>
          </p:nvPr>
        </p:nvSpPr>
        <p:spPr/>
        <p:txBody>
          <a:bodyPr/>
          <a:lstStyle/>
          <a:p>
            <a:fld id="{15DC92B8-C064-4460-8840-4BD480BB1460}" type="slidenum">
              <a:rPr lang="en-US" smtClean="0"/>
              <a:t>16</a:t>
            </a:fld>
            <a:endParaRPr lang="en-US"/>
          </a:p>
        </p:txBody>
      </p:sp>
    </p:spTree>
    <p:extLst>
      <p:ext uri="{BB962C8B-B14F-4D97-AF65-F5344CB8AC3E}">
        <p14:creationId xmlns:p14="http://schemas.microsoft.com/office/powerpoint/2010/main" val="790857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Self-service sign-up for External Identities - Azure AD | Microsoft Docs</a:t>
            </a:r>
            <a:endParaRPr lang="en-US" dirty="0"/>
          </a:p>
        </p:txBody>
      </p:sp>
      <p:sp>
        <p:nvSpPr>
          <p:cNvPr id="4" name="Slide Number Placeholder 3"/>
          <p:cNvSpPr>
            <a:spLocks noGrp="1"/>
          </p:cNvSpPr>
          <p:nvPr>
            <p:ph type="sldNum" sz="quarter" idx="5"/>
          </p:nvPr>
        </p:nvSpPr>
        <p:spPr/>
        <p:txBody>
          <a:bodyPr/>
          <a:lstStyle/>
          <a:p>
            <a:fld id="{15DC92B8-C064-4460-8840-4BD480BB1460}" type="slidenum">
              <a:rPr lang="en-US" smtClean="0"/>
              <a:t>17</a:t>
            </a:fld>
            <a:endParaRPr lang="en-US"/>
          </a:p>
        </p:txBody>
      </p:sp>
    </p:spTree>
    <p:extLst>
      <p:ext uri="{BB962C8B-B14F-4D97-AF65-F5344CB8AC3E}">
        <p14:creationId xmlns:p14="http://schemas.microsoft.com/office/powerpoint/2010/main" val="1309207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2/28/2024 2:22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13597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t>A picture speaks 1,000 words: ID Governance dashboard</a:t>
            </a:r>
          </a:p>
          <a:p>
            <a:endParaRPr lang="en-US" sz="900"/>
          </a:p>
          <a:p>
            <a:pPr marL="0" marR="0" lvl="0" indent="0" algn="l" defTabSz="914367" rtl="0" eaLnBrk="1" fontAlgn="auto" latinLnBrk="0" hangingPunct="1">
              <a:lnSpc>
                <a:spcPct val="90000"/>
              </a:lnSpc>
              <a:spcBef>
                <a:spcPts val="0"/>
              </a:spcBef>
              <a:spcAft>
                <a:spcPts val="333"/>
              </a:spcAft>
              <a:buClrTx/>
              <a:buSzTx/>
              <a:buFontTx/>
              <a:buNone/>
              <a:tabLst/>
              <a:defRPr/>
            </a:pPr>
            <a:r>
              <a:rPr lang="en-US"/>
              <a:t>Visual report of the organization’s identity governance posture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2:22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77909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2/28/2024 2:22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7794424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1.xml"/><Relationship Id="rId4" Type="http://schemas.openxmlformats.org/officeDocument/2006/relationships/image" Target="../media/image29.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6214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34383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81243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Green">
    <p:bg>
      <p:bgPr>
        <a:solidFill>
          <a:srgbClr val="054B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78828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38892969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1171728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215257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720733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3809554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54571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71414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65884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73031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28440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905195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5" r="-18"/>
          <a:stretch/>
        </p:blipFill>
        <p:spPr bwMode="invGray">
          <a:xfrm>
            <a:off x="7076792" y="0"/>
            <a:ext cx="5115208" cy="6858000"/>
          </a:xfrm>
          <a:prstGeom prst="rect">
            <a:avLst/>
          </a:prstGeom>
        </p:spPr>
      </p:pic>
    </p:spTree>
    <p:extLst>
      <p:ext uri="{BB962C8B-B14F-4D97-AF65-F5344CB8AC3E}">
        <p14:creationId xmlns:p14="http://schemas.microsoft.com/office/powerpoint/2010/main" val="656578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userDrawn="1"/>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userDrawn="1"/>
        </p:nvPicPr>
        <p:blipFill>
          <a:blip r:embed="rId2"/>
          <a:stretch>
            <a:fillRect/>
          </a:stretch>
        </p:blipFill>
        <p:spPr>
          <a:xfrm>
            <a:off x="6197533" y="1064712"/>
            <a:ext cx="5024048" cy="4379659"/>
          </a:xfrm>
          <a:prstGeom prst="rect">
            <a:avLst/>
          </a:prstGeom>
        </p:spPr>
      </p:pic>
    </p:spTree>
    <p:extLst>
      <p:ext uri="{BB962C8B-B14F-4D97-AF65-F5344CB8AC3E}">
        <p14:creationId xmlns:p14="http://schemas.microsoft.com/office/powerpoint/2010/main" val="394269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userDrawn="1"/>
        </p:nvPicPr>
        <p:blipFill rotWithShape="1">
          <a:blip r:embed="rId2"/>
          <a:srcRect l="12404" r="9346"/>
          <a:stretch/>
        </p:blipFill>
        <p:spPr>
          <a:xfrm>
            <a:off x="5270501" y="1315232"/>
            <a:ext cx="6921500" cy="4238669"/>
          </a:xfrm>
          <a:prstGeom prst="rect">
            <a:avLst/>
          </a:prstGeom>
        </p:spPr>
      </p:pic>
    </p:spTree>
    <p:extLst>
      <p:ext uri="{BB962C8B-B14F-4D97-AF65-F5344CB8AC3E}">
        <p14:creationId xmlns:p14="http://schemas.microsoft.com/office/powerpoint/2010/main" val="1381004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userDrawn="1"/>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userDrawn="1"/>
        </p:nvPicPr>
        <p:blipFill rotWithShape="1">
          <a:blip r:embed="rId2"/>
          <a:srcRect l="8828" r="8209"/>
          <a:stretch/>
        </p:blipFill>
        <p:spPr>
          <a:xfrm>
            <a:off x="5270500" y="2322164"/>
            <a:ext cx="6921500" cy="2294285"/>
          </a:xfrm>
          <a:prstGeom prst="rect">
            <a:avLst/>
          </a:prstGeom>
        </p:spPr>
      </p:pic>
    </p:spTree>
    <p:extLst>
      <p:ext uri="{BB962C8B-B14F-4D97-AF65-F5344CB8AC3E}">
        <p14:creationId xmlns:p14="http://schemas.microsoft.com/office/powerpoint/2010/main" val="1328082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userDrawn="1"/>
        </p:nvPicPr>
        <p:blipFill rotWithShape="1">
          <a:blip r:embed="rId2"/>
          <a:srcRect l="7666" t="4539" r="7270" b="6936"/>
          <a:stretch/>
        </p:blipFill>
        <p:spPr>
          <a:xfrm>
            <a:off x="5270499" y="-1"/>
            <a:ext cx="6921501" cy="6858001"/>
          </a:xfrm>
          <a:prstGeom prst="rect">
            <a:avLst/>
          </a:prstGeom>
        </p:spPr>
      </p:pic>
    </p:spTree>
    <p:extLst>
      <p:ext uri="{BB962C8B-B14F-4D97-AF65-F5344CB8AC3E}">
        <p14:creationId xmlns:p14="http://schemas.microsoft.com/office/powerpoint/2010/main" val="2546842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userDrawn="1"/>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21505917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userDrawn="1"/>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237877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60459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4" name="Custom layout instruction (remove)">
            <a:extLst>
              <a:ext uri="{FF2B5EF4-FFF2-40B4-BE49-F238E27FC236}">
                <a16:creationId xmlns:a16="http://schemas.microsoft.com/office/drawing/2014/main" id="{510ECBC5-5F80-45C0-861B-258DE65C4C69}"/>
              </a:ext>
            </a:extLst>
          </p:cNvPr>
          <p:cNvSpPr>
            <a:spLocks noGrp="1"/>
          </p:cNvSpPr>
          <p:nvPr>
            <p:ph type="body" sz="quarter" idx="10" hasCustomPrompt="1"/>
          </p:nvPr>
        </p:nvSpPr>
        <p:spPr>
          <a:xfrm>
            <a:off x="584200" y="3808413"/>
            <a:ext cx="9148763" cy="1841500"/>
          </a:xfrm>
          <a:prstGeom prst="rect">
            <a:avLst/>
          </a:prstGeom>
        </p:spPr>
        <p:txBody>
          <a:bodyPr lIns="0" tIns="0" rIns="0" bIns="0"/>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Delete these text boxes and add or copy/paste elements as needed</a:t>
            </a:r>
          </a:p>
        </p:txBody>
      </p:sp>
      <p:sp>
        <p:nvSpPr>
          <p:cNvPr id="2" name="Custom layout identifier 1 (remove)">
            <a:extLst>
              <a:ext uri="{FF2B5EF4-FFF2-40B4-BE49-F238E27FC236}">
                <a16:creationId xmlns:a16="http://schemas.microsoft.com/office/drawing/2014/main" id="{3DB6CF5E-7B4A-417F-AEEA-1777F34AEF48}"/>
              </a:ext>
            </a:extLst>
          </p:cNvPr>
          <p:cNvSpPr>
            <a:spLocks noGrp="1"/>
          </p:cNvSpPr>
          <p:nvPr>
            <p:ph type="title" hasCustomPrompt="1"/>
          </p:nvPr>
        </p:nvSpPr>
        <p:spPr>
          <a:xfrm>
            <a:off x="588262" y="2968777"/>
            <a:ext cx="9144000" cy="553998"/>
          </a:xfrm>
          <a:prstGeom prst="rect">
            <a:avLst/>
          </a:prstGeom>
        </p:spPr>
        <p:txBody>
          <a:bodyPr wrap="square" lIns="0" tIns="0" rIns="0" bIns="0" anchor="b" anchorCtr="0">
            <a:spAutoFit/>
          </a:bodyPr>
          <a:lstStyle>
            <a:lvl1pPr>
              <a:defRPr>
                <a:solidFill>
                  <a:schemeClr val="tx1"/>
                </a:solidFill>
              </a:defRPr>
            </a:lvl1pPr>
          </a:lstStyle>
          <a:p>
            <a:r>
              <a:rPr lang="en-US"/>
              <a:t>Custom layout </a:t>
            </a:r>
          </a:p>
        </p:txBody>
      </p:sp>
    </p:spTree>
    <p:extLst>
      <p:ext uri="{BB962C8B-B14F-4D97-AF65-F5344CB8AC3E}">
        <p14:creationId xmlns:p14="http://schemas.microsoft.com/office/powerpoint/2010/main" val="3150926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A517-5409-507E-E639-A0391E40161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4755B71-49E2-E680-AA78-DF6630133C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A4132B-7985-C9A9-0068-9D2FCEAB0D9B}"/>
              </a:ext>
            </a:extLst>
          </p:cNvPr>
          <p:cNvSpPr>
            <a:spLocks noGrp="1"/>
          </p:cNvSpPr>
          <p:nvPr>
            <p:ph type="dt" sz="half" idx="10"/>
          </p:nvPr>
        </p:nvSpPr>
        <p:spPr/>
        <p:txBody>
          <a:bodyPr/>
          <a:lstStyle/>
          <a:p>
            <a:fld id="{C42729EA-9A8F-45EB-80A7-808A3AC8B495}" type="datetimeFigureOut">
              <a:rPr lang="en-US" smtClean="0"/>
              <a:t>2/28/2024</a:t>
            </a:fld>
            <a:endParaRPr lang="en-US"/>
          </a:p>
        </p:txBody>
      </p:sp>
      <p:sp>
        <p:nvSpPr>
          <p:cNvPr id="5" name="Footer Placeholder 4">
            <a:extLst>
              <a:ext uri="{FF2B5EF4-FFF2-40B4-BE49-F238E27FC236}">
                <a16:creationId xmlns:a16="http://schemas.microsoft.com/office/drawing/2014/main" id="{DFFFF806-E33B-B293-11D5-81E6DBAF52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9BBD0A-3844-16D9-E233-E4B0876454FD}"/>
              </a:ext>
            </a:extLst>
          </p:cNvPr>
          <p:cNvSpPr>
            <a:spLocks noGrp="1"/>
          </p:cNvSpPr>
          <p:nvPr>
            <p:ph type="sldNum" sz="quarter" idx="12"/>
          </p:nvPr>
        </p:nvSpPr>
        <p:spPr/>
        <p:txBody>
          <a:bodyPr/>
          <a:lstStyle/>
          <a:p>
            <a:fld id="{40B2BFC5-CE3C-449F-A936-54DC621AF9A3}" type="slidenum">
              <a:rPr lang="en-US" smtClean="0"/>
              <a:t>‹#›</a:t>
            </a:fld>
            <a:endParaRPr lang="en-US"/>
          </a:p>
        </p:txBody>
      </p:sp>
    </p:spTree>
    <p:extLst>
      <p:ext uri="{BB962C8B-B14F-4D97-AF65-F5344CB8AC3E}">
        <p14:creationId xmlns:p14="http://schemas.microsoft.com/office/powerpoint/2010/main" val="128767013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64860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34024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70FDF-F5C4-AEFA-97C5-CF86C76394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36911E-7464-0632-4889-5188538E49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2E900D-077A-387C-C6D2-A455C9893E7B}"/>
              </a:ext>
            </a:extLst>
          </p:cNvPr>
          <p:cNvSpPr>
            <a:spLocks noGrp="1"/>
          </p:cNvSpPr>
          <p:nvPr>
            <p:ph type="dt" sz="half" idx="10"/>
          </p:nvPr>
        </p:nvSpPr>
        <p:spPr/>
        <p:txBody>
          <a:bodyPr/>
          <a:lstStyle/>
          <a:p>
            <a:fld id="{C42729EA-9A8F-45EB-80A7-808A3AC8B495}" type="datetimeFigureOut">
              <a:rPr lang="en-US" smtClean="0"/>
              <a:t>2/28/2024</a:t>
            </a:fld>
            <a:endParaRPr lang="en-US"/>
          </a:p>
        </p:txBody>
      </p:sp>
      <p:sp>
        <p:nvSpPr>
          <p:cNvPr id="5" name="Footer Placeholder 4">
            <a:extLst>
              <a:ext uri="{FF2B5EF4-FFF2-40B4-BE49-F238E27FC236}">
                <a16:creationId xmlns:a16="http://schemas.microsoft.com/office/drawing/2014/main" id="{BCBC9A47-F343-304E-E00C-E8D91A533E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1B369A-ACBF-54CF-6FEB-27C135D31B18}"/>
              </a:ext>
            </a:extLst>
          </p:cNvPr>
          <p:cNvSpPr>
            <a:spLocks noGrp="1"/>
          </p:cNvSpPr>
          <p:nvPr>
            <p:ph type="sldNum" sz="quarter" idx="12"/>
          </p:nvPr>
        </p:nvSpPr>
        <p:spPr/>
        <p:txBody>
          <a:bodyPr/>
          <a:lstStyle/>
          <a:p>
            <a:fld id="{40B2BFC5-CE3C-449F-A936-54DC621AF9A3}" type="slidenum">
              <a:rPr lang="en-US" smtClean="0"/>
              <a:t>‹#›</a:t>
            </a:fld>
            <a:endParaRPr lang="en-US"/>
          </a:p>
        </p:txBody>
      </p:sp>
    </p:spTree>
    <p:extLst>
      <p:ext uri="{BB962C8B-B14F-4D97-AF65-F5344CB8AC3E}">
        <p14:creationId xmlns:p14="http://schemas.microsoft.com/office/powerpoint/2010/main" val="318417802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22178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905155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1368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38563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78693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13244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9964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37213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11382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395837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9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8" r:id="rId2"/>
    <p:sldLayoutId id="2147485220" r:id="rId3"/>
    <p:sldLayoutId id="2147485219" r:id="rId4"/>
    <p:sldLayoutId id="2147485216" r:id="rId5"/>
    <p:sldLayoutId id="2147485215" r:id="rId6"/>
    <p:sldLayoutId id="2147485217" r:id="rId7"/>
    <p:sldLayoutId id="2147485190" r:id="rId8"/>
    <p:sldLayoutId id="2147485197" r:id="rId9"/>
    <p:sldLayoutId id="2147485195" r:id="rId10"/>
    <p:sldLayoutId id="2147485196" r:id="rId11"/>
    <p:sldLayoutId id="2147485221" r:id="rId12"/>
    <p:sldLayoutId id="2147485222" r:id="rId13"/>
    <p:sldLayoutId id="2147484610" r:id="rId14"/>
    <p:sldLayoutId id="2147485203" r:id="rId15"/>
    <p:sldLayoutId id="2147485202" r:id="rId16"/>
    <p:sldLayoutId id="2147484710" r:id="rId17"/>
    <p:sldLayoutId id="2147484240" r:id="rId18"/>
    <p:sldLayoutId id="2147484910" r:id="rId19"/>
    <p:sldLayoutId id="2147484911" r:id="rId20"/>
    <p:sldLayoutId id="2147485050" r:id="rId21"/>
    <p:sldLayoutId id="2147485165" r:id="rId22"/>
    <p:sldLayoutId id="2147484941" r:id="rId23"/>
    <p:sldLayoutId id="2147484942" r:id="rId24"/>
    <p:sldLayoutId id="2147485162" r:id="rId25"/>
    <p:sldLayoutId id="2147484639" r:id="rId26"/>
    <p:sldLayoutId id="2147484943" r:id="rId27"/>
    <p:sldLayoutId id="2147484603" r:id="rId28"/>
    <p:sldLayoutId id="2147484833" r:id="rId29"/>
    <p:sldLayoutId id="2147484834" r:id="rId30"/>
    <p:sldLayoutId id="2147484835" r:id="rId31"/>
    <p:sldLayoutId id="2147484922" r:id="rId32"/>
    <p:sldLayoutId id="2147484923" r:id="rId33"/>
    <p:sldLayoutId id="2147484924" r:id="rId34"/>
    <p:sldLayoutId id="2147484839" r:id="rId35"/>
    <p:sldLayoutId id="2147484840" r:id="rId36"/>
    <p:sldLayoutId id="2147484841" r:id="rId37"/>
    <p:sldLayoutId id="2147484842" r:id="rId38"/>
    <p:sldLayoutId id="2147484843" r:id="rId39"/>
    <p:sldLayoutId id="2147484938" r:id="rId40"/>
    <p:sldLayoutId id="2147484939" r:id="rId41"/>
    <p:sldLayoutId id="2147484940" r:id="rId42"/>
    <p:sldLayoutId id="2147485161" r:id="rId43"/>
    <p:sldLayoutId id="2147485152" r:id="rId44"/>
    <p:sldLayoutId id="2147485153" r:id="rId45"/>
    <p:sldLayoutId id="2147485154" r:id="rId46"/>
    <p:sldLayoutId id="2147484944" r:id="rId47"/>
    <p:sldLayoutId id="2147484945" r:id="rId48"/>
    <p:sldLayoutId id="2147485137" r:id="rId49"/>
    <p:sldLayoutId id="2147485138" r:id="rId50"/>
    <p:sldLayoutId id="2147485139" r:id="rId51"/>
    <p:sldLayoutId id="2147485140" r:id="rId52"/>
    <p:sldLayoutId id="2147485141" r:id="rId53"/>
    <p:sldLayoutId id="2147485142" r:id="rId54"/>
    <p:sldLayoutId id="2147485212" r:id="rId55"/>
    <p:sldLayoutId id="2147485213" r:id="rId56"/>
    <p:sldLayoutId id="2147485214" r:id="rId57"/>
    <p:sldLayoutId id="2147484249" r:id="rId58"/>
    <p:sldLayoutId id="2147484640" r:id="rId59"/>
    <p:sldLayoutId id="2147485198" r:id="rId60"/>
    <p:sldLayoutId id="2147485227" r:id="rId61"/>
    <p:sldLayoutId id="2147485228" r:id="rId62"/>
    <p:sldLayoutId id="2147484584" r:id="rId63"/>
    <p:sldLayoutId id="2147485225" r:id="rId64"/>
    <p:sldLayoutId id="2147485226" r:id="rId65"/>
    <p:sldLayoutId id="2147485199" r:id="rId66"/>
    <p:sldLayoutId id="2147484583" r:id="rId67"/>
    <p:sldLayoutId id="2147485223" r:id="rId68"/>
    <p:sldLayoutId id="2147485224" r:id="rId69"/>
    <p:sldLayoutId id="2147485206" r:id="rId70"/>
    <p:sldLayoutId id="2147485207" r:id="rId71"/>
    <p:sldLayoutId id="2147485208" r:id="rId72"/>
    <p:sldLayoutId id="2147485209" r:id="rId73"/>
    <p:sldLayoutId id="2147485210" r:id="rId74"/>
    <p:sldLayoutId id="2147485211" r:id="rId75"/>
    <p:sldLayoutId id="2147484671" r:id="rId76"/>
    <p:sldLayoutId id="2147484673" r:id="rId77"/>
    <p:sldLayoutId id="2147485204" r:id="rId78"/>
    <p:sldLayoutId id="2147485205" r:id="rId79"/>
    <p:sldLayoutId id="2147484299" r:id="rId80"/>
    <p:sldLayoutId id="2147484263" r:id="rId81"/>
    <p:sldLayoutId id="2147485229" r:id="rId82"/>
    <p:sldLayoutId id="2147485230" r:id="rId83"/>
    <p:sldLayoutId id="2147485231" r:id="rId84"/>
    <p:sldLayoutId id="2147485232" r:id="rId85"/>
    <p:sldLayoutId id="2147485233" r:id="rId86"/>
    <p:sldLayoutId id="2147485234" r:id="rId87"/>
    <p:sldLayoutId id="2147485235" r:id="rId88"/>
    <p:sldLayoutId id="2147485236" r:id="rId89"/>
    <p:sldLayoutId id="2147485237" r:id="rId90"/>
    <p:sldLayoutId id="2147485238" r:id="rId91"/>
    <p:sldLayoutId id="2147485239" r:id="rId92"/>
    <p:sldLayoutId id="2147485240" r:id="rId93"/>
    <p:sldLayoutId id="2147485241" r:id="rId94"/>
    <p:sldLayoutId id="2147485242" r:id="rId95"/>
    <p:sldLayoutId id="2147485243" r:id="rId9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aka.ms/IGAPOCSurvey" TargetMode="External"/><Relationship Id="rId1" Type="http://schemas.openxmlformats.org/officeDocument/2006/relationships/slideLayout" Target="../slideLayouts/slideLayout29.xml"/><Relationship Id="rId4" Type="http://schemas.openxmlformats.org/officeDocument/2006/relationships/image" Target="../media/image4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3.xml.rels><?xml version="1.0" encoding="UTF-8" standalone="yes"?>
<Relationships xmlns="http://schemas.openxmlformats.org/package/2006/relationships"><Relationship Id="rId8" Type="http://schemas.openxmlformats.org/officeDocument/2006/relationships/hyperlink" Target="https://techcommunity.microsoft.com/t5/microsoft-entra-azure-ad-blog/microsoft-entra-id-governance-introduces-two-new-features-in/ba-p/2466930" TargetMode="External"/><Relationship Id="rId3" Type="http://schemas.openxmlformats.org/officeDocument/2006/relationships/hyperlink" Target="https://learn.microsoft.com/en-us/azure/active-directory/governance/entitlement-management-access-package-first" TargetMode="External"/><Relationship Id="rId7" Type="http://schemas.openxmlformats.org/officeDocument/2006/relationships/hyperlink" Target="https://learn.microsoft.com/en-us/azure/active-directory/governance/entitlement-management-access-package-assignments#directly-assign-any-user-preview" TargetMode="External"/><Relationship Id="rId12" Type="http://schemas.openxmlformats.org/officeDocument/2006/relationships/hyperlink" Target="https://learn.microsoft.com/en-us/azure/active-directory/governance/licensing-fundamentals#features-by-license" TargetMode="External"/><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openxmlformats.org/officeDocument/2006/relationships/hyperlink" Target="https://learn.microsoft.com/en-us/azure/active-directory/governance/entitlement-management-access-package-manage-lifecycle" TargetMode="External"/><Relationship Id="rId11" Type="http://schemas.openxmlformats.org/officeDocument/2006/relationships/hyperlink" Target="https://learn.microsoft.com/en-us/azure/active-directory/governance/governance-dashboard" TargetMode="External"/><Relationship Id="rId5" Type="http://schemas.openxmlformats.org/officeDocument/2006/relationships/hyperlink" Target="https://learn.microsoft.com/en-us/azure/active-directory/governance/entitlement-management-access-package-auto-assignment-policy" TargetMode="External"/><Relationship Id="rId10" Type="http://schemas.openxmlformats.org/officeDocument/2006/relationships/hyperlink" Target="https://learn.microsoft.com/en-us/azure/active-directory/governance/create-access-review-pim-for-groups" TargetMode="External"/><Relationship Id="rId4" Type="http://schemas.openxmlformats.org/officeDocument/2006/relationships/hyperlink" Target="https://learn.microsoft.com/en-us/azure/active-directory/governance/entitlement-management-logic-apps-integration" TargetMode="External"/><Relationship Id="rId9" Type="http://schemas.openxmlformats.org/officeDocument/2006/relationships/hyperlink" Target="https://learn.microsoft.com/azure/active-directory/governance/review-recommendations-access-reviews#user-to-group-affiliation"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49.jpe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4.xml"/><Relationship Id="rId16" Type="http://schemas.openxmlformats.org/officeDocument/2006/relationships/image" Target="../media/image57.png"/><Relationship Id="rId1" Type="http://schemas.openxmlformats.org/officeDocument/2006/relationships/slideLayout" Target="../slideLayouts/slideLayout83.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jpeg"/><Relationship Id="rId10" Type="http://schemas.openxmlformats.org/officeDocument/2006/relationships/image" Target="../media/image51.png"/><Relationship Id="rId4" Type="http://schemas.openxmlformats.org/officeDocument/2006/relationships/image" Target="../media/image45.svg"/><Relationship Id="rId9" Type="http://schemas.openxmlformats.org/officeDocument/2006/relationships/image" Target="../media/image50.png"/><Relationship Id="rId14" Type="http://schemas.openxmlformats.org/officeDocument/2006/relationships/image" Target="../media/image55.jpeg"/></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48.xml"/></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48.xml"/><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65.svg"/><Relationship Id="rId7" Type="http://schemas.openxmlformats.org/officeDocument/2006/relationships/image" Target="../media/image69.svg"/><Relationship Id="rId2" Type="http://schemas.openxmlformats.org/officeDocument/2006/relationships/image" Target="../media/image64.png"/><Relationship Id="rId1" Type="http://schemas.openxmlformats.org/officeDocument/2006/relationships/slideLayout" Target="../slideLayouts/slideLayout26.xml"/><Relationship Id="rId6" Type="http://schemas.openxmlformats.org/officeDocument/2006/relationships/image" Target="../media/image68.png"/><Relationship Id="rId5" Type="http://schemas.openxmlformats.org/officeDocument/2006/relationships/image" Target="../media/image67.svg"/><Relationship Id="rId4" Type="http://schemas.openxmlformats.org/officeDocument/2006/relationships/image" Target="../media/image66.png"/></Relationships>
</file>

<file path=ppt/slides/_rels/slide2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emf"/><Relationship Id="rId7" Type="http://schemas.openxmlformats.org/officeDocument/2006/relationships/image" Target="../media/image75.png"/><Relationship Id="rId2" Type="http://schemas.openxmlformats.org/officeDocument/2006/relationships/image" Target="../media/image70.emf"/><Relationship Id="rId1" Type="http://schemas.openxmlformats.org/officeDocument/2006/relationships/slideLayout" Target="../slideLayouts/slideLayout2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emf"/></Relationships>
</file>

<file path=ppt/slides/_rels/slide2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8.xml.rels><?xml version="1.0" encoding="UTF-8" standalone="yes"?>
<Relationships xmlns="http://schemas.openxmlformats.org/package/2006/relationships"><Relationship Id="rId8" Type="http://schemas.openxmlformats.org/officeDocument/2006/relationships/hyperlink" Target="https://learn.microsoft.com/en-us/azure/active-directory/governance/entitlement-management-access-package-settings" TargetMode="External"/><Relationship Id="rId3" Type="http://schemas.openxmlformats.org/officeDocument/2006/relationships/hyperlink" Target="https://learn.microsoft.com/en-us/azure/active-directory/governance/entitlement-management-external-users#settings-for-external-users" TargetMode="External"/><Relationship Id="rId7" Type="http://schemas.openxmlformats.org/officeDocument/2006/relationships/hyperlink" Target="https://learn.microsoft.com/en-us/azure/active-directory/governance/entitlement-management-access-package-assignments#directly-assign-any-user-preview" TargetMode="External"/><Relationship Id="rId2" Type="http://schemas.openxmlformats.org/officeDocument/2006/relationships/hyperlink" Target="https://learn.microsoft.com/en-us/azure/active-directory/governance/entitlement-management-organization#add-a-connected-organization" TargetMode="External"/><Relationship Id="rId1" Type="http://schemas.openxmlformats.org/officeDocument/2006/relationships/slideLayout" Target="../slideLayouts/slideLayout82.xml"/><Relationship Id="rId6" Type="http://schemas.openxmlformats.org/officeDocument/2006/relationships/hyperlink" Target="https://learn.microsoft.com/en-us/azure/active-directory/governance/entitlement-management-verified-id-settings#create-an-access-package-with-verified-id-requirements" TargetMode="External"/><Relationship Id="rId5" Type="http://schemas.openxmlformats.org/officeDocument/2006/relationships/hyperlink" Target="https://learn.microsoft.com/en-us/azure/active-directory/governance/entitlement-management-access-package-edit#change-the-hidden-setting" TargetMode="External"/><Relationship Id="rId4" Type="http://schemas.openxmlformats.org/officeDocument/2006/relationships/hyperlink" Target="https://learn.microsoft.com/en-us/azure/active-directory/governance/entitlement-management-access-package-create#allow-users-not-in-your-directory-to-request-the-access-package" TargetMode="External"/><Relationship Id="rId9" Type="http://schemas.openxmlformats.org/officeDocument/2006/relationships/hyperlink" Target="https://learn.microsoft.com/en-us/azure/active-directory/governance/entitlement-management-external-users#enable-catalog-for-external-users"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33.xml.rels><?xml version="1.0" encoding="UTF-8" standalone="yes"?>
<Relationships xmlns="http://schemas.openxmlformats.org/package/2006/relationships"><Relationship Id="rId3" Type="http://schemas.openxmlformats.org/officeDocument/2006/relationships/hyperlink" Target="https://learn.microsoft.com/en-us/azure/active-directory/governance/entitlement-management-access-package-auto-assignment-policy#create-an-automatic-assignment-policy" TargetMode="External"/><Relationship Id="rId2" Type="http://schemas.openxmlformats.org/officeDocument/2006/relationships/hyperlink" Target="https://learn.microsoft.com/en-us/azure/active-directory/governance/entitlement-management-access-package-create#allow-users-not-in-your-directory-to-request-the-access-package" TargetMode="External"/><Relationship Id="rId1" Type="http://schemas.openxmlformats.org/officeDocument/2006/relationships/slideLayout" Target="../slideLayouts/slideLayout82.xml"/><Relationship Id="rId4" Type="http://schemas.openxmlformats.org/officeDocument/2006/relationships/hyperlink" Target="https://learn.microsoft.com/en-us/azure/active-directory/governance/entitlement-management-access-package-auto-assignment-policy"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39.xml.rels><?xml version="1.0" encoding="UTF-8" standalone="yes"?>
<Relationships xmlns="http://schemas.openxmlformats.org/package/2006/relationships"><Relationship Id="rId3" Type="http://schemas.openxmlformats.org/officeDocument/2006/relationships/hyperlink" Target="https://learn.microsoft.com/en-us/azure/active-directory/governance/entitlement-management-logic-apps-integration#add-custom-extension-to-a-policy-in-an-access-package" TargetMode="External"/><Relationship Id="rId2" Type="http://schemas.openxmlformats.org/officeDocument/2006/relationships/hyperlink" Target="https://learn.microsoft.com/en-us/azure/active-directory/governance/entitlement-management-logic-apps-integration#create-and-add-a-logic-app-workflow-to-a-catalog-for-use-in-entitlement-management" TargetMode="External"/><Relationship Id="rId1" Type="http://schemas.openxmlformats.org/officeDocument/2006/relationships/slideLayout" Target="../slideLayouts/slideLayout82.xml"/><Relationship Id="rId4" Type="http://schemas.openxmlformats.org/officeDocument/2006/relationships/hyperlink" Target="https://learn.microsoft.com/en-us/azure/active-directory/governance/entitlement-management-logic-apps-integration"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learn.microsoft.com/en-us/azure/active-directory/governance/licensing-fundamentals#starting-a-trial" TargetMode="External"/><Relationship Id="rId2" Type="http://schemas.openxmlformats.org/officeDocument/2006/relationships/notesSlide" Target="../notesSlides/notesSlide1.xml"/><Relationship Id="rId1" Type="http://schemas.openxmlformats.org/officeDocument/2006/relationships/slideLayout" Target="../slideLayouts/slideLayout8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43.xml.rels><?xml version="1.0" encoding="UTF-8" standalone="yes"?>
<Relationships xmlns="http://schemas.openxmlformats.org/package/2006/relationships"><Relationship Id="rId3" Type="http://schemas.openxmlformats.org/officeDocument/2006/relationships/hyperlink" Target="https://learn.microsoft.com/en-us/azure/active-directory/governance/entitlement-management-access-package-auto-assignment-policy#create-an-automatic-assignment-policy" TargetMode="External"/><Relationship Id="rId2" Type="http://schemas.openxmlformats.org/officeDocument/2006/relationships/hyperlink" Target="https://learn.microsoft.com/en-us/azure/active-directory/governance/entitlement-management-access-package-create#allow-users-not-in-your-directory-to-request-the-access-package" TargetMode="External"/><Relationship Id="rId1" Type="http://schemas.openxmlformats.org/officeDocument/2006/relationships/slideLayout" Target="../slideLayouts/slideLayout82.xml"/><Relationship Id="rId4" Type="http://schemas.openxmlformats.org/officeDocument/2006/relationships/hyperlink" Target="https://learn.microsoft.com/en-us/azure/active-directory/governance/entitlement-management-access-package-manage-lifecycle#manage-guest-user-lifecycle-in-the-azure-portal" TargetMode="External"/></Relationships>
</file>

<file path=ppt/slides/_rels/slide44.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emf"/><Relationship Id="rId7" Type="http://schemas.openxmlformats.org/officeDocument/2006/relationships/image" Target="../media/image85.svg"/><Relationship Id="rId2" Type="http://schemas.openxmlformats.org/officeDocument/2006/relationships/notesSlide" Target="../notesSlides/notesSlide13.xml"/><Relationship Id="rId1" Type="http://schemas.openxmlformats.org/officeDocument/2006/relationships/slideLayout" Target="../slideLayouts/slideLayout26.xml"/><Relationship Id="rId6" Type="http://schemas.openxmlformats.org/officeDocument/2006/relationships/image" Target="../media/image84.png"/><Relationship Id="rId5" Type="http://schemas.openxmlformats.org/officeDocument/2006/relationships/image" Target="../media/image83.svg"/><Relationship Id="rId10" Type="http://schemas.openxmlformats.org/officeDocument/2006/relationships/image" Target="../media/image88.emf"/><Relationship Id="rId4" Type="http://schemas.openxmlformats.org/officeDocument/2006/relationships/image" Target="../media/image82.png"/><Relationship Id="rId9" Type="http://schemas.openxmlformats.org/officeDocument/2006/relationships/image" Target="../media/image87.svg"/></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4.xml"/><Relationship Id="rId1" Type="http://schemas.openxmlformats.org/officeDocument/2006/relationships/slideLayout" Target="../slideLayouts/slideLayout26.xml"/><Relationship Id="rId4" Type="http://schemas.openxmlformats.org/officeDocument/2006/relationships/image" Target="../media/image90.emf"/></Relationships>
</file>

<file path=ppt/slides/_rels/slide4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5.xml"/><Relationship Id="rId1" Type="http://schemas.openxmlformats.org/officeDocument/2006/relationships/slideLayout" Target="../slideLayouts/slideLayout86.xml"/><Relationship Id="rId6" Type="http://schemas.openxmlformats.org/officeDocument/2006/relationships/image" Target="../media/image96.svg"/><Relationship Id="rId5" Type="http://schemas.openxmlformats.org/officeDocument/2006/relationships/image" Target="../media/image95.png"/><Relationship Id="rId4" Type="http://schemas.openxmlformats.org/officeDocument/2006/relationships/image" Target="../media/image94.svg"/></Relationships>
</file>

<file path=ppt/slides/_rels/slide4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8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5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84.xml"/></Relationships>
</file>

<file path=ppt/slides/_rels/slide5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87.xml"/></Relationships>
</file>

<file path=ppt/slides/_rels/slide5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6.xml"/><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102.svg"/></Relationships>
</file>

<file path=ppt/slides/_rels/slide5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8" Type="http://schemas.openxmlformats.org/officeDocument/2006/relationships/image" Target="../media/image112.svg"/><Relationship Id="rId13" Type="http://schemas.openxmlformats.org/officeDocument/2006/relationships/image" Target="../media/image117.png"/><Relationship Id="rId18" Type="http://schemas.openxmlformats.org/officeDocument/2006/relationships/image" Target="../media/image122.svg"/><Relationship Id="rId3" Type="http://schemas.openxmlformats.org/officeDocument/2006/relationships/image" Target="../media/image107.png"/><Relationship Id="rId7" Type="http://schemas.openxmlformats.org/officeDocument/2006/relationships/image" Target="../media/image111.png"/><Relationship Id="rId12" Type="http://schemas.openxmlformats.org/officeDocument/2006/relationships/image" Target="../media/image116.svg"/><Relationship Id="rId17" Type="http://schemas.openxmlformats.org/officeDocument/2006/relationships/image" Target="../media/image121.png"/><Relationship Id="rId2" Type="http://schemas.openxmlformats.org/officeDocument/2006/relationships/notesSlide" Target="../notesSlides/notesSlide17.xml"/><Relationship Id="rId16" Type="http://schemas.openxmlformats.org/officeDocument/2006/relationships/image" Target="../media/image120.png"/><Relationship Id="rId20" Type="http://schemas.openxmlformats.org/officeDocument/2006/relationships/hyperlink" Target="https://microsofteur-my.sharepoint.com/personal/beathawe_microsoft_com/_layouts/15/stream.aspx?id=%2Fpersonal%2Fbeathawe%5Fmicrosoft%5Fcom%2FDocuments%2FFY24%2FIAM%20BU%20Work%20%2D%2050%20Percent%2FIGA%20%2D%20ML%2Dassisted%20Access%20Reviews%2FExports%2FAR%20User%2Dto%2Dgroup%20affiliation%20Demo%2Emp4&amp;referrer=Teams%2ETEAMS%2DELECTRON&amp;referrerScenario=teams%5Fns%2Dbim&amp;ga=1" TargetMode="External"/><Relationship Id="rId1" Type="http://schemas.openxmlformats.org/officeDocument/2006/relationships/slideLayout" Target="../slideLayouts/slideLayout26.xml"/><Relationship Id="rId6" Type="http://schemas.openxmlformats.org/officeDocument/2006/relationships/image" Target="../media/image110.svg"/><Relationship Id="rId11" Type="http://schemas.openxmlformats.org/officeDocument/2006/relationships/image" Target="../media/image115.png"/><Relationship Id="rId5" Type="http://schemas.openxmlformats.org/officeDocument/2006/relationships/image" Target="../media/image109.png"/><Relationship Id="rId15" Type="http://schemas.openxmlformats.org/officeDocument/2006/relationships/image" Target="../media/image119.svg"/><Relationship Id="rId10" Type="http://schemas.openxmlformats.org/officeDocument/2006/relationships/image" Target="../media/image114.svg"/><Relationship Id="rId19" Type="http://schemas.openxmlformats.org/officeDocument/2006/relationships/hyperlink" Target="https://teams.microsoft.com/l/message/19:76f137459d904615bfccca62f1ad0e4e@thread.tacv2/1691772527654?tenantId=72f988bf-86f1-41af-91ab-2d7cd011db47&amp;groupId=cb53fe14-ebbe-41e7-ae4c-79798117dac3&amp;parentMessageId=1690819874324&amp;teamName=CxE%20IAM%20BU%20v-team&amp;channelName=AskEntra%20Requests%20-%20IAM%20BU%20CxE&amp;createdTime=1691772527654" TargetMode="External"/><Relationship Id="rId4" Type="http://schemas.openxmlformats.org/officeDocument/2006/relationships/image" Target="../media/image108.svg"/><Relationship Id="rId9" Type="http://schemas.openxmlformats.org/officeDocument/2006/relationships/image" Target="../media/image113.png"/><Relationship Id="rId14" Type="http://schemas.openxmlformats.org/officeDocument/2006/relationships/image" Target="../media/image118.svg"/></Relationships>
</file>

<file path=ppt/slides/_rels/slide57.xml.rels><?xml version="1.0" encoding="UTF-8" standalone="yes"?>
<Relationships xmlns="http://schemas.openxmlformats.org/package/2006/relationships"><Relationship Id="rId3" Type="http://schemas.openxmlformats.org/officeDocument/2006/relationships/hyperlink" Target="https://microsoft-my.sharepoint.com/:v:/p/rfonseca/EVvkwglVKaxItHmME-yab8cBQ3Q_qAg3B9R0ea-zwaiJEA?e=jQSON9" TargetMode="External"/><Relationship Id="rId2" Type="http://schemas.openxmlformats.org/officeDocument/2006/relationships/image" Target="../media/image123.png"/><Relationship Id="rId1" Type="http://schemas.openxmlformats.org/officeDocument/2006/relationships/slideLayout" Target="../slideLayouts/slideLayout8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9.xml"/><Relationship Id="rId1" Type="http://schemas.openxmlformats.org/officeDocument/2006/relationships/slideLayout" Target="../slideLayouts/slideLayout26.xml"/><Relationship Id="rId4" Type="http://schemas.openxmlformats.org/officeDocument/2006/relationships/image" Target="../media/image12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87.xml"/></Relationships>
</file>

<file path=ppt/slides/_rels/slide6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3" Type="http://schemas.openxmlformats.org/officeDocument/2006/relationships/hyperlink" Target="https://learn.microsoft.com/en-us/azure/active-directory/governance/create-access-review-pim-for-groups" TargetMode="External"/><Relationship Id="rId2" Type="http://schemas.openxmlformats.org/officeDocument/2006/relationships/hyperlink" Target="https://learn.microsoft.com/en-us/azure/active-directory/governance/deploy-access-reviews" TargetMode="External"/><Relationship Id="rId1" Type="http://schemas.openxmlformats.org/officeDocument/2006/relationships/slideLayout" Target="../slideLayouts/slideLayout82.xml"/><Relationship Id="rId5" Type="http://schemas.openxmlformats.org/officeDocument/2006/relationships/hyperlink" Target="https://learn.microsoft.com/en-us/azure/active-directory/governance/entitlement-management-access-reviews-create" TargetMode="External"/><Relationship Id="rId4" Type="http://schemas.openxmlformats.org/officeDocument/2006/relationships/hyperlink" Target="https://learn.microsoft.com/en-us/azure/active-directory/privileged-identity-management/pim-complete-roles-and-resource-roles-review?toc=%2Fazure%2Factive-directory%2Fgovernance%2Ftoc.json"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86.xml"/></Relationships>
</file>

<file path=ppt/slides/_rels/slide6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88.xml"/></Relationships>
</file>

<file path=ppt/slides/_rels/slide66.xml.rels><?xml version="1.0" encoding="UTF-8" standalone="yes"?>
<Relationships xmlns="http://schemas.openxmlformats.org/package/2006/relationships"><Relationship Id="rId2" Type="http://schemas.openxmlformats.org/officeDocument/2006/relationships/image" Target="../media/image130.emf"/><Relationship Id="rId1" Type="http://schemas.openxmlformats.org/officeDocument/2006/relationships/slideLayout" Target="../slideLayouts/slideLayout89.xml"/></Relationships>
</file>

<file path=ppt/slides/_rels/slide6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85.xml"/></Relationships>
</file>

<file path=ppt/slides/_rels/slide6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90.xml"/></Relationships>
</file>

<file path=ppt/slides/_rels/slide6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9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70.xml.rels><?xml version="1.0" encoding="UTF-8" standalone="yes"?>
<Relationships xmlns="http://schemas.openxmlformats.org/package/2006/relationships"><Relationship Id="rId2" Type="http://schemas.openxmlformats.org/officeDocument/2006/relationships/image" Target="../media/image135.emf"/><Relationship Id="rId1" Type="http://schemas.openxmlformats.org/officeDocument/2006/relationships/slideLayout" Target="../slideLayouts/slideLayout92.xml"/></Relationships>
</file>

<file path=ppt/slides/_rels/slide7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93.xml"/></Relationships>
</file>

<file path=ppt/slides/_rels/slide7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94.xml"/></Relationships>
</file>

<file path=ppt/slides/_rels/slide7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95.xml"/></Relationships>
</file>

<file path=ppt/slides/_rels/slide7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9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AF86C-72E8-0ABE-F075-F642A699826C}"/>
              </a:ext>
            </a:extLst>
          </p:cNvPr>
          <p:cNvSpPr txBox="1">
            <a:spLocks/>
          </p:cNvSpPr>
          <p:nvPr/>
        </p:nvSpPr>
        <p:spPr>
          <a:xfrm>
            <a:off x="7428385" y="293128"/>
            <a:ext cx="4158362" cy="2535236"/>
          </a:xfrm>
          <a:prstGeom prst="rect">
            <a:avLst/>
          </a:prstGeom>
        </p:spPr>
        <p:txBody>
          <a:bodyPr vert="horz" wrap="square" lIns="0" tIns="0" rIns="0" bIns="0" rtlCol="0" anchor="b">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spcAft>
                <a:spcPts val="600"/>
              </a:spcAft>
            </a:pPr>
            <a:r>
              <a:rPr lang="en-US" b="0" kern="1200" cap="none" spc="-50" baseline="0" dirty="0">
                <a:ln w="3175">
                  <a:noFill/>
                </a:ln>
                <a:effectLst/>
                <a:latin typeface="+mj-lt"/>
                <a:ea typeface="+mn-ea"/>
                <a:cs typeface="Segoe UI" pitchFamily="34" charset="0"/>
              </a:rPr>
              <a:t>Microsoft Entra ID Governance POC Feedback</a:t>
            </a:r>
          </a:p>
        </p:txBody>
      </p:sp>
      <p:sp>
        <p:nvSpPr>
          <p:cNvPr id="3" name="Rectangle 13">
            <a:extLst>
              <a:ext uri="{FF2B5EF4-FFF2-40B4-BE49-F238E27FC236}">
                <a16:creationId xmlns:a16="http://schemas.microsoft.com/office/drawing/2014/main" id="{6CBC4C54-BCAC-1019-0219-6D2998C9EB28}"/>
              </a:ext>
            </a:extLst>
          </p:cNvPr>
          <p:cNvSpPr>
            <a:spLocks noChangeArrowheads="1"/>
          </p:cNvSpPr>
          <p:nvPr/>
        </p:nvSpPr>
        <p:spPr bwMode="white">
          <a:xfrm>
            <a:off x="7424322" y="3239705"/>
            <a:ext cx="4162425" cy="2733497"/>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rtlCol="0">
            <a:normAutofit/>
          </a:bodyPr>
          <a:lstStyle/>
          <a:p>
            <a:pPr defTabSz="932742">
              <a:spcBef>
                <a:spcPct val="20000"/>
              </a:spcBef>
              <a:buSzPct val="90000"/>
              <a:defRPr/>
            </a:pPr>
            <a:r>
              <a:rPr lang="en-US" altLang="ja-JP" sz="2200" kern="1200" spc="0" baseline="0" dirty="0">
                <a:latin typeface="+mn-lt"/>
                <a:ea typeface="+mn-ea"/>
                <a:cs typeface="Segoe UI" panose="020B0502040204020203" pitchFamily="34" charset="0"/>
                <a:hlinkClick r:id="rId2">
                  <a:extLst>
                    <a:ext uri="{A12FA001-AC4F-418D-AE19-62706E023703}">
                      <ahyp:hlinkClr xmlns:ahyp="http://schemas.microsoft.com/office/drawing/2018/hyperlinkcolor" val="tx"/>
                    </a:ext>
                  </a:extLst>
                </a:hlinkClick>
              </a:rPr>
              <a:t>https://aka.ms/IGAPOCSurvey</a:t>
            </a:r>
            <a:r>
              <a:rPr lang="en-US" altLang="ja-JP" sz="2200" kern="1200" spc="0" baseline="0" dirty="0">
                <a:latin typeface="+mn-lt"/>
                <a:ea typeface="+mn-ea"/>
                <a:cs typeface="Segoe UI" panose="020B0502040204020203" pitchFamily="34" charset="0"/>
              </a:rPr>
              <a:t> </a:t>
            </a:r>
          </a:p>
        </p:txBody>
      </p:sp>
      <p:pic>
        <p:nvPicPr>
          <p:cNvPr id="6" name="Picture 5" descr="A qr code with a black background&#10;&#10;Description automatically generated">
            <a:extLst>
              <a:ext uri="{FF2B5EF4-FFF2-40B4-BE49-F238E27FC236}">
                <a16:creationId xmlns:a16="http://schemas.microsoft.com/office/drawing/2014/main" id="{E34CE3BA-C08D-F232-21D5-3265EEB764DA}"/>
              </a:ext>
            </a:extLst>
          </p:cNvPr>
          <p:cNvPicPr>
            <a:picLocks noChangeAspect="1"/>
          </p:cNvPicPr>
          <p:nvPr/>
        </p:nvPicPr>
        <p:blipFill>
          <a:blip r:embed="rId3"/>
          <a:stretch>
            <a:fillRect/>
          </a:stretch>
        </p:blipFill>
        <p:spPr>
          <a:xfrm>
            <a:off x="8175863" y="3877235"/>
            <a:ext cx="2003612" cy="2003612"/>
          </a:xfrm>
          <a:prstGeom prst="rect">
            <a:avLst/>
          </a:prstGeom>
        </p:spPr>
      </p:pic>
      <p:pic>
        <p:nvPicPr>
          <p:cNvPr id="8" name="Picture 7" descr="Many question marks on black background">
            <a:extLst>
              <a:ext uri="{FF2B5EF4-FFF2-40B4-BE49-F238E27FC236}">
                <a16:creationId xmlns:a16="http://schemas.microsoft.com/office/drawing/2014/main" id="{80A72F05-69A9-6AFE-B9C5-D4F60ED06DD2}"/>
              </a:ext>
            </a:extLst>
          </p:cNvPr>
          <p:cNvPicPr>
            <a:picLocks noChangeAspect="1"/>
          </p:cNvPicPr>
          <p:nvPr/>
        </p:nvPicPr>
        <p:blipFill>
          <a:blip r:embed="rId4"/>
          <a:stretch>
            <a:fillRect/>
          </a:stretch>
        </p:blipFill>
        <p:spPr>
          <a:xfrm>
            <a:off x="-5167179" y="35859"/>
            <a:ext cx="11263179" cy="6858000"/>
          </a:xfrm>
          <a:prstGeom prst="rect">
            <a:avLst/>
          </a:prstGeom>
        </p:spPr>
      </p:pic>
    </p:spTree>
    <p:extLst>
      <p:ext uri="{BB962C8B-B14F-4D97-AF65-F5344CB8AC3E}">
        <p14:creationId xmlns:p14="http://schemas.microsoft.com/office/powerpoint/2010/main" val="297590617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838200" y="365125"/>
            <a:ext cx="10515600" cy="1325563"/>
          </a:xfrm>
        </p:spPr>
        <p:txBody>
          <a:bodyPr>
            <a:normAutofit/>
          </a:bodyPr>
          <a:lstStyle/>
          <a:p>
            <a:r>
              <a:rPr lang="en-US" sz="3200"/>
              <a:t>PoC | Phase 4: Convert existing External Users</a:t>
            </a:r>
            <a:br>
              <a:rPr lang="en-US" sz="3200"/>
            </a:br>
            <a:endParaRPr lang="en-US" sz="3200"/>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9593354" cy="1477328"/>
          </a:xfrm>
          <a:prstGeom prst="rect">
            <a:avLst/>
          </a:prstGeom>
          <a:noFill/>
        </p:spPr>
        <p:txBody>
          <a:bodyPr wrap="square" lIns="0" tIns="0" rIns="0" bIns="0" rtlCol="0">
            <a:spAutoFit/>
          </a:bodyPr>
          <a:lstStyle/>
          <a:p>
            <a:pPr algn="l"/>
            <a:r>
              <a:rPr lang="en-GB" sz="2000" b="1"/>
              <a:t>Session </a:t>
            </a:r>
            <a:r>
              <a:rPr lang="en-GB" sz="2000"/>
              <a:t>(1 hour): </a:t>
            </a:r>
            <a:r>
              <a:rPr lang="en-GB" sz="2000" b="1"/>
              <a:t>Convert existing external users</a:t>
            </a:r>
          </a:p>
          <a:p>
            <a:pPr marL="342900" indent="-342900" algn="l">
              <a:buFont typeface="Arial" panose="020B0604020202020204" pitchFamily="34" charset="0"/>
              <a:buChar char="•"/>
            </a:pPr>
            <a:r>
              <a:rPr lang="en-GB" sz="2000"/>
              <a:t>Who? </a:t>
            </a:r>
            <a:r>
              <a:rPr lang="en-GB" sz="2000">
                <a:sym typeface="Wingdings" panose="05000000000000000000" pitchFamily="2" charset="2"/>
              </a:rPr>
              <a:t> </a:t>
            </a:r>
            <a:r>
              <a:rPr lang="en-GB" sz="2000"/>
              <a:t>All teams</a:t>
            </a:r>
          </a:p>
          <a:p>
            <a:pPr marL="342900" indent="-342900" algn="l">
              <a:buFont typeface="Arial" panose="020B0604020202020204" pitchFamily="34" charset="0"/>
              <a:buChar char="•"/>
            </a:pPr>
            <a:endParaRPr lang="en-GB" sz="2000"/>
          </a:p>
          <a:p>
            <a:pPr marL="0" indent="0">
              <a:buNone/>
            </a:pPr>
            <a:r>
              <a:rPr lang="en-US" sz="2000" b="1"/>
              <a:t>Working session </a:t>
            </a:r>
          </a:p>
          <a:p>
            <a:pPr marL="0" indent="0">
              <a:buNone/>
            </a:pPr>
            <a:r>
              <a:rPr lang="en-US" sz="1600"/>
              <a:t>1 hour</a:t>
            </a:r>
            <a:r>
              <a:rPr lang="en-US" sz="1100"/>
              <a:t>, </a:t>
            </a:r>
            <a:r>
              <a:rPr lang="en-US" sz="1600"/>
              <a:t>depending on complexity of scenario</a:t>
            </a:r>
          </a:p>
        </p:txBody>
      </p:sp>
      <p:graphicFrame>
        <p:nvGraphicFramePr>
          <p:cNvPr id="12" name="Table 20">
            <a:extLst>
              <a:ext uri="{FF2B5EF4-FFF2-40B4-BE49-F238E27FC236}">
                <a16:creationId xmlns:a16="http://schemas.microsoft.com/office/drawing/2014/main" id="{0B5FC46C-4A42-9023-8ED8-229C702B685A}"/>
              </a:ext>
            </a:extLst>
          </p:cNvPr>
          <p:cNvGraphicFramePr>
            <a:graphicFrameLocks noGrp="1"/>
          </p:cNvGraphicFramePr>
          <p:nvPr/>
        </p:nvGraphicFramePr>
        <p:xfrm>
          <a:off x="588263" y="4206955"/>
          <a:ext cx="10015226" cy="206248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a:t>Microsoft Entra ID Global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ym typeface="Wingdings" panose="05000000000000000000" pitchFamily="2" charset="2"/>
                        </a:rPr>
                        <a:t></a:t>
                      </a:r>
                      <a:r>
                        <a:rPr lang="en-US" sz="1600"/>
                        <a:t>Configure Access Package</a:t>
                      </a:r>
                    </a:p>
                  </a:txBody>
                  <a:tcPr/>
                </a:tc>
                <a:extLst>
                  <a:ext uri="{0D108BD9-81ED-4DB2-BD59-A6C34878D82A}">
                    <a16:rowId xmlns:a16="http://schemas.microsoft.com/office/drawing/2014/main" val="2668198742"/>
                  </a:ext>
                </a:extLst>
              </a:tr>
              <a:tr h="370840">
                <a:tc>
                  <a:txBody>
                    <a:bodyPr/>
                    <a:lstStyle/>
                    <a:p>
                      <a:r>
                        <a:rPr lang="en-US" sz="1600" noProof="0"/>
                        <a:t>Security Admin</a:t>
                      </a:r>
                    </a:p>
                  </a:txBody>
                  <a:tcPr/>
                </a:tc>
                <a:tc>
                  <a:txBody>
                    <a:bodyPr/>
                    <a:lstStyle/>
                    <a:p>
                      <a:r>
                        <a:rPr lang="en-US" sz="1600">
                          <a:sym typeface="Wingdings" panose="05000000000000000000" pitchFamily="2" charset="2"/>
                        </a:rPr>
                        <a:t></a:t>
                      </a:r>
                      <a:r>
                        <a:rPr lang="en-US" sz="1600" noProof="0"/>
                        <a:t>Ensure solution meets organizational security policies</a:t>
                      </a:r>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Compliance Manager</a:t>
                      </a:r>
                      <a:endParaRPr lang="en-US" sz="1600" noProof="0"/>
                    </a:p>
                  </a:txBody>
                  <a:tcPr/>
                </a:tc>
                <a:tc>
                  <a:txBody>
                    <a:bodyPr/>
                    <a:lstStyle/>
                    <a:p>
                      <a:r>
                        <a:rPr lang="en-US" sz="1600">
                          <a:sym typeface="Wingdings" panose="05000000000000000000" pitchFamily="2" charset="2"/>
                        </a:rPr>
                        <a:t> Ensure solutions complies with regulations</a:t>
                      </a:r>
                      <a:endParaRPr lang="en-US" sz="1600" noProof="0"/>
                    </a:p>
                  </a:txBody>
                  <a:tcPr/>
                </a:tc>
                <a:extLst>
                  <a:ext uri="{0D108BD9-81ED-4DB2-BD59-A6C34878D82A}">
                    <a16:rowId xmlns:a16="http://schemas.microsoft.com/office/drawing/2014/main" val="320479324"/>
                  </a:ext>
                </a:extLst>
              </a:tr>
              <a:tr h="370840">
                <a:tc>
                  <a:txBody>
                    <a:bodyPr/>
                    <a:lstStyle/>
                    <a:p>
                      <a:r>
                        <a:rPr lang="en-US" sz="1600" noProof="0"/>
                        <a:t>Development Teams</a:t>
                      </a:r>
                    </a:p>
                  </a:txBody>
                  <a:tcPr/>
                </a:tc>
                <a:tc>
                  <a:txBody>
                    <a:bodyPr/>
                    <a:lstStyle/>
                    <a:p>
                      <a:r>
                        <a:rPr lang="en-US" sz="1600">
                          <a:sym typeface="Wingdings" panose="05000000000000000000" pitchFamily="2" charset="2"/>
                        </a:rPr>
                        <a:t> Assist on build applications like custom workflows</a:t>
                      </a:r>
                      <a:endParaRPr lang="en-US" sz="1600" noProof="0"/>
                    </a:p>
                  </a:txBody>
                  <a:tcPr/>
                </a:tc>
                <a:extLst>
                  <a:ext uri="{0D108BD9-81ED-4DB2-BD59-A6C34878D82A}">
                    <a16:rowId xmlns:a16="http://schemas.microsoft.com/office/drawing/2014/main" val="1715172316"/>
                  </a:ext>
                </a:extLst>
              </a:tr>
            </a:tbl>
          </a:graphicData>
        </a:graphic>
      </p:graphicFrame>
      <p:sp>
        <p:nvSpPr>
          <p:cNvPr id="15" name="TextBox 23">
            <a:extLst>
              <a:ext uri="{FF2B5EF4-FFF2-40B4-BE49-F238E27FC236}">
                <a16:creationId xmlns:a16="http://schemas.microsoft.com/office/drawing/2014/main" id="{AFC7A6F7-D632-8299-CF46-D58CCBA6F2D1}"/>
              </a:ext>
            </a:extLst>
          </p:cNvPr>
          <p:cNvSpPr txBox="1"/>
          <p:nvPr/>
        </p:nvSpPr>
        <p:spPr>
          <a:xfrm>
            <a:off x="1194839" y="2254256"/>
            <a:ext cx="862439" cy="338554"/>
          </a:xfrm>
          <a:prstGeom prst="rect">
            <a:avLst/>
          </a:prstGeom>
          <a:noFill/>
        </p:spPr>
        <p:txBody>
          <a:bodyPr wrap="square" rtlCol="0">
            <a:spAutoFit/>
          </a:bodyPr>
          <a:lstStyle/>
          <a:p>
            <a:r>
              <a:rPr lang="en-US" sz="1600"/>
              <a:t>2 hours</a:t>
            </a:r>
          </a:p>
        </p:txBody>
      </p:sp>
      <p:sp>
        <p:nvSpPr>
          <p:cNvPr id="17" name="TextBox 12">
            <a:extLst>
              <a:ext uri="{FF2B5EF4-FFF2-40B4-BE49-F238E27FC236}">
                <a16:creationId xmlns:a16="http://schemas.microsoft.com/office/drawing/2014/main" id="{023D3138-9620-653F-6DBE-A4BF00262249}"/>
              </a:ext>
            </a:extLst>
          </p:cNvPr>
          <p:cNvSpPr txBox="1"/>
          <p:nvPr/>
        </p:nvSpPr>
        <p:spPr>
          <a:xfrm>
            <a:off x="740347" y="1631741"/>
            <a:ext cx="1917778" cy="830997"/>
          </a:xfrm>
          <a:prstGeom prst="rect">
            <a:avLst/>
          </a:prstGeom>
          <a:noFill/>
        </p:spPr>
        <p:txBody>
          <a:bodyPr wrap="square" rtlCol="0">
            <a:spAutoFit/>
          </a:bodyPr>
          <a:lstStyle>
            <a:defPPr>
              <a:defRPr lang="en-US"/>
            </a:defPPr>
            <a:lvl1pPr>
              <a:defRPr sz="1600" b="1"/>
            </a:lvl1pPr>
          </a:lstStyle>
          <a:p>
            <a:pPr algn="ctr"/>
            <a:r>
              <a:rPr lang="en-US"/>
              <a:t>Onboarding and Discovery</a:t>
            </a:r>
          </a:p>
          <a:p>
            <a:pPr algn="ctr"/>
            <a:endParaRPr lang="en-US"/>
          </a:p>
        </p:txBody>
      </p:sp>
      <p:sp>
        <p:nvSpPr>
          <p:cNvPr id="18" name="TextBox 23">
            <a:extLst>
              <a:ext uri="{FF2B5EF4-FFF2-40B4-BE49-F238E27FC236}">
                <a16:creationId xmlns:a16="http://schemas.microsoft.com/office/drawing/2014/main" id="{5026DBB5-251B-B900-6B0B-E7F3DC174F04}"/>
              </a:ext>
            </a:extLst>
          </p:cNvPr>
          <p:cNvSpPr txBox="1"/>
          <p:nvPr/>
        </p:nvSpPr>
        <p:spPr>
          <a:xfrm>
            <a:off x="3116341" y="2249245"/>
            <a:ext cx="862439" cy="338554"/>
          </a:xfrm>
          <a:prstGeom prst="rect">
            <a:avLst/>
          </a:prstGeom>
          <a:noFill/>
        </p:spPr>
        <p:txBody>
          <a:bodyPr wrap="square" rtlCol="0">
            <a:spAutoFit/>
          </a:bodyPr>
          <a:lstStyle/>
          <a:p>
            <a:r>
              <a:rPr lang="en-US" sz="1600"/>
              <a:t>1 hour</a:t>
            </a:r>
          </a:p>
        </p:txBody>
      </p:sp>
      <p:sp>
        <p:nvSpPr>
          <p:cNvPr id="19" name="TextBox 23">
            <a:extLst>
              <a:ext uri="{FF2B5EF4-FFF2-40B4-BE49-F238E27FC236}">
                <a16:creationId xmlns:a16="http://schemas.microsoft.com/office/drawing/2014/main" id="{88498EDE-A166-F394-EF35-F315FB335AB4}"/>
              </a:ext>
            </a:extLst>
          </p:cNvPr>
          <p:cNvSpPr txBox="1"/>
          <p:nvPr/>
        </p:nvSpPr>
        <p:spPr>
          <a:xfrm>
            <a:off x="4690368" y="2300470"/>
            <a:ext cx="862439" cy="338554"/>
          </a:xfrm>
          <a:prstGeom prst="rect">
            <a:avLst/>
          </a:prstGeom>
          <a:noFill/>
        </p:spPr>
        <p:txBody>
          <a:bodyPr wrap="square" rtlCol="0">
            <a:spAutoFit/>
          </a:bodyPr>
          <a:lstStyle/>
          <a:p>
            <a:r>
              <a:rPr lang="en-US" sz="1600"/>
              <a:t>2 hours</a:t>
            </a:r>
          </a:p>
        </p:txBody>
      </p:sp>
      <p:sp>
        <p:nvSpPr>
          <p:cNvPr id="20" name="TextBox 12">
            <a:extLst>
              <a:ext uri="{FF2B5EF4-FFF2-40B4-BE49-F238E27FC236}">
                <a16:creationId xmlns:a16="http://schemas.microsoft.com/office/drawing/2014/main" id="{327A2D51-0BBA-5AA8-BF48-DC75F91AE3CC}"/>
              </a:ext>
            </a:extLst>
          </p:cNvPr>
          <p:cNvSpPr txBox="1"/>
          <p:nvPr/>
        </p:nvSpPr>
        <p:spPr>
          <a:xfrm>
            <a:off x="4255250" y="1611917"/>
            <a:ext cx="1713312" cy="584775"/>
          </a:xfrm>
          <a:prstGeom prst="rect">
            <a:avLst/>
          </a:prstGeom>
          <a:noFill/>
        </p:spPr>
        <p:txBody>
          <a:bodyPr wrap="square" rtlCol="0">
            <a:spAutoFit/>
          </a:bodyPr>
          <a:lstStyle/>
          <a:p>
            <a:pPr algn="ctr"/>
            <a:r>
              <a:rPr lang="es-MX" sz="1600" b="1"/>
              <a:t>C</a:t>
            </a:r>
            <a:r>
              <a:rPr lang="en-US" sz="1600" b="1" err="1"/>
              <a:t>ustom</a:t>
            </a:r>
            <a:r>
              <a:rPr lang="en-US" sz="1600" b="1"/>
              <a:t> Extensions</a:t>
            </a:r>
          </a:p>
        </p:txBody>
      </p:sp>
      <p:sp>
        <p:nvSpPr>
          <p:cNvPr id="21" name="TextBox 23">
            <a:extLst>
              <a:ext uri="{FF2B5EF4-FFF2-40B4-BE49-F238E27FC236}">
                <a16:creationId xmlns:a16="http://schemas.microsoft.com/office/drawing/2014/main" id="{BA281EE5-B159-604B-FDF2-62BEB3B27588}"/>
              </a:ext>
            </a:extLst>
          </p:cNvPr>
          <p:cNvSpPr txBox="1"/>
          <p:nvPr/>
        </p:nvSpPr>
        <p:spPr>
          <a:xfrm>
            <a:off x="10009045" y="2258671"/>
            <a:ext cx="862439" cy="338554"/>
          </a:xfrm>
          <a:prstGeom prst="rect">
            <a:avLst/>
          </a:prstGeom>
          <a:noFill/>
        </p:spPr>
        <p:txBody>
          <a:bodyPr wrap="square" rtlCol="0">
            <a:spAutoFit/>
          </a:bodyPr>
          <a:lstStyle/>
          <a:p>
            <a:r>
              <a:rPr lang="en-US" sz="1600"/>
              <a:t>1 hour</a:t>
            </a:r>
          </a:p>
        </p:txBody>
      </p:sp>
      <p:sp>
        <p:nvSpPr>
          <p:cNvPr id="24" name="TextBox 12">
            <a:extLst>
              <a:ext uri="{FF2B5EF4-FFF2-40B4-BE49-F238E27FC236}">
                <a16:creationId xmlns:a16="http://schemas.microsoft.com/office/drawing/2014/main" id="{331C5485-82A6-1AE5-5DB5-6841DF941D29}"/>
              </a:ext>
            </a:extLst>
          </p:cNvPr>
          <p:cNvSpPr txBox="1"/>
          <p:nvPr/>
        </p:nvSpPr>
        <p:spPr>
          <a:xfrm>
            <a:off x="9836260" y="1808496"/>
            <a:ext cx="1193949" cy="338554"/>
          </a:xfrm>
          <a:prstGeom prst="rect">
            <a:avLst/>
          </a:prstGeom>
          <a:noFill/>
        </p:spPr>
        <p:txBody>
          <a:bodyPr wrap="square" rtlCol="0">
            <a:spAutoFit/>
          </a:bodyPr>
          <a:lstStyle/>
          <a:p>
            <a:pPr algn="ctr"/>
            <a:r>
              <a:rPr lang="en-US" sz="1600" b="1"/>
              <a:t>Close-out</a:t>
            </a:r>
          </a:p>
        </p:txBody>
      </p:sp>
      <p:sp>
        <p:nvSpPr>
          <p:cNvPr id="33" name="TextBox 12">
            <a:extLst>
              <a:ext uri="{FF2B5EF4-FFF2-40B4-BE49-F238E27FC236}">
                <a16:creationId xmlns:a16="http://schemas.microsoft.com/office/drawing/2014/main" id="{D215230E-1223-CEAA-FB00-3F41E5BDB93C}"/>
              </a:ext>
            </a:extLst>
          </p:cNvPr>
          <p:cNvSpPr txBox="1"/>
          <p:nvPr/>
        </p:nvSpPr>
        <p:spPr>
          <a:xfrm>
            <a:off x="2705927" y="1646811"/>
            <a:ext cx="1713312" cy="584775"/>
          </a:xfrm>
          <a:prstGeom prst="rect">
            <a:avLst/>
          </a:prstGeom>
          <a:noFill/>
        </p:spPr>
        <p:txBody>
          <a:bodyPr wrap="square" rtlCol="0">
            <a:spAutoFit/>
          </a:bodyPr>
          <a:lstStyle/>
          <a:p>
            <a:pPr algn="ctr"/>
            <a:r>
              <a:rPr lang="en-US" sz="1600" b="1"/>
              <a:t>Auto assign Resources</a:t>
            </a:r>
          </a:p>
        </p:txBody>
      </p:sp>
      <p:cxnSp>
        <p:nvCxnSpPr>
          <p:cNvPr id="34" name="Gerade Verbindung mit Pfeil 2">
            <a:extLst>
              <a:ext uri="{FF2B5EF4-FFF2-40B4-BE49-F238E27FC236}">
                <a16:creationId xmlns:a16="http://schemas.microsoft.com/office/drawing/2014/main" id="{56563D8F-00A4-EF7D-A825-7893CA0CE5E5}"/>
              </a:ext>
            </a:extLst>
          </p:cNvPr>
          <p:cNvCxnSpPr>
            <a:cxnSpLocks/>
            <a:stCxn id="35" idx="6"/>
          </p:cNvCxnSpPr>
          <p:nvPr/>
        </p:nvCxnSpPr>
        <p:spPr>
          <a:xfrm>
            <a:off x="785858" y="2231586"/>
            <a:ext cx="1807873"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Ellipse 4">
            <a:extLst>
              <a:ext uri="{FF2B5EF4-FFF2-40B4-BE49-F238E27FC236}">
                <a16:creationId xmlns:a16="http://schemas.microsoft.com/office/drawing/2014/main" id="{0841FAB7-71C6-3562-0E14-C5EDD7B3B439}"/>
              </a:ext>
            </a:extLst>
          </p:cNvPr>
          <p:cNvSpPr/>
          <p:nvPr/>
        </p:nvSpPr>
        <p:spPr bwMode="auto">
          <a:xfrm>
            <a:off x="473948" y="2075631"/>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Ellipse 40">
            <a:extLst>
              <a:ext uri="{FF2B5EF4-FFF2-40B4-BE49-F238E27FC236}">
                <a16:creationId xmlns:a16="http://schemas.microsoft.com/office/drawing/2014/main" id="{8B40A17E-AF0E-014C-A0DA-BAAA683649E2}"/>
              </a:ext>
            </a:extLst>
          </p:cNvPr>
          <p:cNvSpPr/>
          <p:nvPr/>
        </p:nvSpPr>
        <p:spPr bwMode="auto">
          <a:xfrm>
            <a:off x="7951111" y="2136016"/>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Ellipse 4">
            <a:extLst>
              <a:ext uri="{FF2B5EF4-FFF2-40B4-BE49-F238E27FC236}">
                <a16:creationId xmlns:a16="http://schemas.microsoft.com/office/drawing/2014/main" id="{C580216D-2472-AE28-7C2C-7909EEC3D675}"/>
              </a:ext>
            </a:extLst>
          </p:cNvPr>
          <p:cNvSpPr/>
          <p:nvPr/>
        </p:nvSpPr>
        <p:spPr bwMode="auto">
          <a:xfrm>
            <a:off x="11041890" y="2087220"/>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Ellipse 33">
            <a:extLst>
              <a:ext uri="{FF2B5EF4-FFF2-40B4-BE49-F238E27FC236}">
                <a16:creationId xmlns:a16="http://schemas.microsoft.com/office/drawing/2014/main" id="{7326D3DB-7B23-6137-5427-1EBECED8C29E}"/>
              </a:ext>
            </a:extLst>
          </p:cNvPr>
          <p:cNvSpPr/>
          <p:nvPr/>
        </p:nvSpPr>
        <p:spPr bwMode="auto">
          <a:xfrm>
            <a:off x="2589127" y="2154545"/>
            <a:ext cx="170406" cy="17725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Ellipse 33">
            <a:extLst>
              <a:ext uri="{FF2B5EF4-FFF2-40B4-BE49-F238E27FC236}">
                <a16:creationId xmlns:a16="http://schemas.microsoft.com/office/drawing/2014/main" id="{4169B320-0A42-DC37-6FE5-355C2D47A474}"/>
              </a:ext>
            </a:extLst>
          </p:cNvPr>
          <p:cNvSpPr/>
          <p:nvPr/>
        </p:nvSpPr>
        <p:spPr bwMode="auto">
          <a:xfrm>
            <a:off x="4127353" y="2160615"/>
            <a:ext cx="170406" cy="17725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40" name="Gerade Verbindung mit Pfeil 2">
            <a:extLst>
              <a:ext uri="{FF2B5EF4-FFF2-40B4-BE49-F238E27FC236}">
                <a16:creationId xmlns:a16="http://schemas.microsoft.com/office/drawing/2014/main" id="{0DBA13FB-1E09-CBD2-401D-D01201E092B9}"/>
              </a:ext>
            </a:extLst>
          </p:cNvPr>
          <p:cNvCxnSpPr>
            <a:cxnSpLocks/>
            <a:stCxn id="36" idx="6"/>
          </p:cNvCxnSpPr>
          <p:nvPr/>
        </p:nvCxnSpPr>
        <p:spPr>
          <a:xfrm>
            <a:off x="8121517" y="2224646"/>
            <a:ext cx="2908692" cy="23680"/>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 name="Ellipse 33">
            <a:extLst>
              <a:ext uri="{FF2B5EF4-FFF2-40B4-BE49-F238E27FC236}">
                <a16:creationId xmlns:a16="http://schemas.microsoft.com/office/drawing/2014/main" id="{BBB2B468-5506-A0E4-0817-C348CDB91EBE}"/>
              </a:ext>
            </a:extLst>
          </p:cNvPr>
          <p:cNvSpPr/>
          <p:nvPr/>
        </p:nvSpPr>
        <p:spPr bwMode="auto">
          <a:xfrm>
            <a:off x="5912705" y="2147050"/>
            <a:ext cx="170406" cy="17725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12">
            <a:extLst>
              <a:ext uri="{FF2B5EF4-FFF2-40B4-BE49-F238E27FC236}">
                <a16:creationId xmlns:a16="http://schemas.microsoft.com/office/drawing/2014/main" id="{48B6EEAE-3C80-5755-7639-295DE0744A1D}"/>
              </a:ext>
            </a:extLst>
          </p:cNvPr>
          <p:cNvSpPr txBox="1"/>
          <p:nvPr/>
        </p:nvSpPr>
        <p:spPr>
          <a:xfrm>
            <a:off x="6076832" y="1664470"/>
            <a:ext cx="1917778" cy="584775"/>
          </a:xfrm>
          <a:prstGeom prst="rect">
            <a:avLst/>
          </a:prstGeom>
          <a:noFill/>
        </p:spPr>
        <p:txBody>
          <a:bodyPr wrap="square" rtlCol="0">
            <a:spAutoFit/>
          </a:bodyPr>
          <a:lstStyle>
            <a:defPPr>
              <a:defRPr lang="en-US"/>
            </a:defPPr>
            <a:lvl1pPr>
              <a:defRPr sz="1600" b="1"/>
            </a:lvl1pPr>
          </a:lstStyle>
          <a:p>
            <a:pPr algn="ctr"/>
            <a:r>
              <a:rPr lang="en-US"/>
              <a:t>Convert existing External Users</a:t>
            </a:r>
          </a:p>
        </p:txBody>
      </p:sp>
      <p:sp>
        <p:nvSpPr>
          <p:cNvPr id="43" name="TextBox 23">
            <a:extLst>
              <a:ext uri="{FF2B5EF4-FFF2-40B4-BE49-F238E27FC236}">
                <a16:creationId xmlns:a16="http://schemas.microsoft.com/office/drawing/2014/main" id="{7703EE1D-D125-5EE2-179D-391249513F7B}"/>
              </a:ext>
            </a:extLst>
          </p:cNvPr>
          <p:cNvSpPr txBox="1"/>
          <p:nvPr/>
        </p:nvSpPr>
        <p:spPr>
          <a:xfrm>
            <a:off x="6669824" y="2300470"/>
            <a:ext cx="862439" cy="338554"/>
          </a:xfrm>
          <a:prstGeom prst="rect">
            <a:avLst/>
          </a:prstGeom>
          <a:noFill/>
        </p:spPr>
        <p:txBody>
          <a:bodyPr wrap="square" rtlCol="0">
            <a:spAutoFit/>
          </a:bodyPr>
          <a:lstStyle/>
          <a:p>
            <a:r>
              <a:rPr lang="en-US" sz="1600"/>
              <a:t>1 hour</a:t>
            </a:r>
          </a:p>
        </p:txBody>
      </p:sp>
      <p:sp>
        <p:nvSpPr>
          <p:cNvPr id="44" name="Ellipse 40">
            <a:extLst>
              <a:ext uri="{FF2B5EF4-FFF2-40B4-BE49-F238E27FC236}">
                <a16:creationId xmlns:a16="http://schemas.microsoft.com/office/drawing/2014/main" id="{31BA35BB-03C5-EAA6-1F2D-F809F02289DA}"/>
              </a:ext>
            </a:extLst>
          </p:cNvPr>
          <p:cNvSpPr/>
          <p:nvPr/>
        </p:nvSpPr>
        <p:spPr bwMode="auto">
          <a:xfrm>
            <a:off x="9551799" y="2131923"/>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23">
            <a:extLst>
              <a:ext uri="{FF2B5EF4-FFF2-40B4-BE49-F238E27FC236}">
                <a16:creationId xmlns:a16="http://schemas.microsoft.com/office/drawing/2014/main" id="{C8231694-3529-362D-4AF7-9A67EEC3CDCE}"/>
              </a:ext>
            </a:extLst>
          </p:cNvPr>
          <p:cNvSpPr txBox="1"/>
          <p:nvPr/>
        </p:nvSpPr>
        <p:spPr>
          <a:xfrm>
            <a:off x="8512306" y="2307067"/>
            <a:ext cx="862439" cy="338554"/>
          </a:xfrm>
          <a:prstGeom prst="rect">
            <a:avLst/>
          </a:prstGeom>
          <a:noFill/>
        </p:spPr>
        <p:txBody>
          <a:bodyPr wrap="square" rtlCol="0">
            <a:spAutoFit/>
          </a:bodyPr>
          <a:lstStyle/>
          <a:p>
            <a:r>
              <a:rPr lang="en-US" sz="1600"/>
              <a:t>1 hour</a:t>
            </a:r>
          </a:p>
        </p:txBody>
      </p:sp>
      <p:sp>
        <p:nvSpPr>
          <p:cNvPr id="46" name="TextBox 12">
            <a:extLst>
              <a:ext uri="{FF2B5EF4-FFF2-40B4-BE49-F238E27FC236}">
                <a16:creationId xmlns:a16="http://schemas.microsoft.com/office/drawing/2014/main" id="{E12B69B1-2F83-857A-F465-B03084F1378A}"/>
              </a:ext>
            </a:extLst>
          </p:cNvPr>
          <p:cNvSpPr txBox="1"/>
          <p:nvPr/>
        </p:nvSpPr>
        <p:spPr>
          <a:xfrm>
            <a:off x="8091831" y="1659926"/>
            <a:ext cx="1489654" cy="523220"/>
          </a:xfrm>
          <a:prstGeom prst="rect">
            <a:avLst/>
          </a:prstGeom>
          <a:noFill/>
        </p:spPr>
        <p:txBody>
          <a:bodyPr wrap="square" rtlCol="0">
            <a:spAutoFit/>
          </a:bodyPr>
          <a:lstStyle/>
          <a:p>
            <a:pPr algn="ctr"/>
            <a:r>
              <a:rPr lang="en-US" sz="1400" b="1"/>
              <a:t>Access Recertification</a:t>
            </a:r>
          </a:p>
        </p:txBody>
      </p:sp>
      <p:cxnSp>
        <p:nvCxnSpPr>
          <p:cNvPr id="47" name="Gerade Verbindung mit Pfeil 2">
            <a:extLst>
              <a:ext uri="{FF2B5EF4-FFF2-40B4-BE49-F238E27FC236}">
                <a16:creationId xmlns:a16="http://schemas.microsoft.com/office/drawing/2014/main" id="{49521CE4-3D3D-CE90-3CED-DB2008AF671E}"/>
              </a:ext>
            </a:extLst>
          </p:cNvPr>
          <p:cNvCxnSpPr>
            <a:cxnSpLocks/>
            <a:stCxn id="38" idx="6"/>
            <a:endCxn id="39" idx="2"/>
          </p:cNvCxnSpPr>
          <p:nvPr/>
        </p:nvCxnSpPr>
        <p:spPr>
          <a:xfrm>
            <a:off x="2759533" y="2243175"/>
            <a:ext cx="1367820" cy="607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8" name="Gerade Verbindung mit Pfeil 2">
            <a:extLst>
              <a:ext uri="{FF2B5EF4-FFF2-40B4-BE49-F238E27FC236}">
                <a16:creationId xmlns:a16="http://schemas.microsoft.com/office/drawing/2014/main" id="{0CC37B14-B550-0A3E-F4F8-7DB3F0500C8A}"/>
              </a:ext>
            </a:extLst>
          </p:cNvPr>
          <p:cNvCxnSpPr>
            <a:cxnSpLocks/>
            <a:endCxn id="41" idx="2"/>
          </p:cNvCxnSpPr>
          <p:nvPr/>
        </p:nvCxnSpPr>
        <p:spPr>
          <a:xfrm flipV="1">
            <a:off x="4275926" y="2235680"/>
            <a:ext cx="1636779" cy="11336"/>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0" name="Gerade Verbindung mit Pfeil 2">
            <a:extLst>
              <a:ext uri="{FF2B5EF4-FFF2-40B4-BE49-F238E27FC236}">
                <a16:creationId xmlns:a16="http://schemas.microsoft.com/office/drawing/2014/main" id="{70419D4A-5081-EE75-03A4-683D122272AE}"/>
              </a:ext>
            </a:extLst>
          </p:cNvPr>
          <p:cNvCxnSpPr>
            <a:cxnSpLocks/>
            <a:endCxn id="36" idx="2"/>
          </p:cNvCxnSpPr>
          <p:nvPr/>
        </p:nvCxnSpPr>
        <p:spPr>
          <a:xfrm flipV="1">
            <a:off x="6076832" y="2224646"/>
            <a:ext cx="1874279" cy="694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081939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838200" y="365125"/>
            <a:ext cx="10515600" cy="1325563"/>
          </a:xfrm>
        </p:spPr>
        <p:txBody>
          <a:bodyPr>
            <a:normAutofit/>
          </a:bodyPr>
          <a:lstStyle/>
          <a:p>
            <a:r>
              <a:rPr lang="en-US" sz="3200"/>
              <a:t>PoC | Phase 5: Access Recertification</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2632173"/>
            <a:ext cx="9593354" cy="1477328"/>
          </a:xfrm>
          <a:prstGeom prst="rect">
            <a:avLst/>
          </a:prstGeom>
          <a:noFill/>
        </p:spPr>
        <p:txBody>
          <a:bodyPr wrap="square" lIns="0" tIns="0" rIns="0" bIns="0" rtlCol="0">
            <a:spAutoFit/>
          </a:bodyPr>
          <a:lstStyle/>
          <a:p>
            <a:pPr algn="l"/>
            <a:r>
              <a:rPr lang="en-GB" sz="2000" b="1"/>
              <a:t>Session </a:t>
            </a:r>
            <a:r>
              <a:rPr lang="en-GB" sz="2000"/>
              <a:t>(1 hour): </a:t>
            </a:r>
            <a:r>
              <a:rPr lang="en-GB" sz="2000" b="1"/>
              <a:t>Access recertification</a:t>
            </a:r>
          </a:p>
          <a:p>
            <a:pPr marL="342900" indent="-342900" algn="l">
              <a:buFont typeface="Arial" panose="020B0604020202020204" pitchFamily="34" charset="0"/>
              <a:buChar char="•"/>
            </a:pPr>
            <a:r>
              <a:rPr lang="en-GB" sz="2000"/>
              <a:t>Who? </a:t>
            </a:r>
            <a:r>
              <a:rPr lang="en-GB" sz="2000">
                <a:sym typeface="Wingdings" panose="05000000000000000000" pitchFamily="2" charset="2"/>
              </a:rPr>
              <a:t> </a:t>
            </a:r>
            <a:r>
              <a:rPr lang="en-GB" sz="2000"/>
              <a:t>All teams</a:t>
            </a:r>
          </a:p>
          <a:p>
            <a:pPr marL="342900" indent="-342900" algn="l">
              <a:buFont typeface="Arial" panose="020B0604020202020204" pitchFamily="34" charset="0"/>
              <a:buChar char="•"/>
            </a:pPr>
            <a:endParaRPr lang="en-GB" sz="2000"/>
          </a:p>
          <a:p>
            <a:pPr marL="0" indent="0">
              <a:buNone/>
            </a:pPr>
            <a:r>
              <a:rPr lang="en-US" sz="2000" b="1"/>
              <a:t>Working session </a:t>
            </a:r>
          </a:p>
          <a:p>
            <a:pPr marL="0" indent="0">
              <a:buNone/>
            </a:pPr>
            <a:r>
              <a:rPr lang="en-US" sz="1600"/>
              <a:t>1 hour</a:t>
            </a:r>
            <a:r>
              <a:rPr lang="en-US" sz="1100"/>
              <a:t>, </a:t>
            </a:r>
            <a:r>
              <a:rPr lang="en-US" sz="1600"/>
              <a:t>depending on complexity of scenario</a:t>
            </a:r>
          </a:p>
        </p:txBody>
      </p:sp>
      <p:graphicFrame>
        <p:nvGraphicFramePr>
          <p:cNvPr id="21" name="Table 20">
            <a:extLst>
              <a:ext uri="{FF2B5EF4-FFF2-40B4-BE49-F238E27FC236}">
                <a16:creationId xmlns:a16="http://schemas.microsoft.com/office/drawing/2014/main" id="{437E7022-E5F0-DBD9-C9BF-90EEA5332C57}"/>
              </a:ext>
            </a:extLst>
          </p:cNvPr>
          <p:cNvGraphicFramePr>
            <a:graphicFrameLocks noGrp="1"/>
          </p:cNvGraphicFramePr>
          <p:nvPr/>
        </p:nvGraphicFramePr>
        <p:xfrm>
          <a:off x="588263" y="4175760"/>
          <a:ext cx="10397984" cy="1483360"/>
        </p:xfrm>
        <a:graphic>
          <a:graphicData uri="http://schemas.openxmlformats.org/drawingml/2006/table">
            <a:tbl>
              <a:tblPr firstRow="1" bandRow="1">
                <a:tableStyleId>{3B4B98B0-60AC-42C2-AFA5-B58CD77FA1E5}</a:tableStyleId>
              </a:tblPr>
              <a:tblGrid>
                <a:gridCol w="5198992">
                  <a:extLst>
                    <a:ext uri="{9D8B030D-6E8A-4147-A177-3AD203B41FA5}">
                      <a16:colId xmlns:a16="http://schemas.microsoft.com/office/drawing/2014/main" val="1420714092"/>
                    </a:ext>
                  </a:extLst>
                </a:gridCol>
                <a:gridCol w="5198992">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a:t>Microsoft </a:t>
                      </a:r>
                      <a:r>
                        <a:rPr lang="en-US" sz="1600" noProof="0" err="1"/>
                        <a:t>Entra</a:t>
                      </a:r>
                      <a:r>
                        <a:rPr lang="en-US" sz="1600" noProof="0"/>
                        <a:t> ID Global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ym typeface="Wingdings" panose="05000000000000000000" pitchFamily="2" charset="2"/>
                        </a:rPr>
                        <a:t></a:t>
                      </a:r>
                      <a:r>
                        <a:rPr lang="en-US" sz="1600"/>
                        <a:t>Configure Access Package</a:t>
                      </a:r>
                    </a:p>
                  </a:txBody>
                  <a:tcPr/>
                </a:tc>
                <a:extLst>
                  <a:ext uri="{0D108BD9-81ED-4DB2-BD59-A6C34878D82A}">
                    <a16:rowId xmlns:a16="http://schemas.microsoft.com/office/drawing/2014/main" val="2668198742"/>
                  </a:ext>
                </a:extLst>
              </a:tr>
              <a:tr h="370840">
                <a:tc>
                  <a:txBody>
                    <a:bodyPr/>
                    <a:lstStyle/>
                    <a:p>
                      <a:r>
                        <a:rPr lang="en-US" sz="1600" noProof="0"/>
                        <a:t>Security Admin</a:t>
                      </a:r>
                    </a:p>
                  </a:txBody>
                  <a:tcPr/>
                </a:tc>
                <a:tc>
                  <a:txBody>
                    <a:bodyPr/>
                    <a:lstStyle/>
                    <a:p>
                      <a:r>
                        <a:rPr lang="en-US" sz="1600">
                          <a:sym typeface="Wingdings" panose="05000000000000000000" pitchFamily="2" charset="2"/>
                        </a:rPr>
                        <a:t></a:t>
                      </a:r>
                      <a:r>
                        <a:rPr lang="en-US" sz="1600" noProof="0"/>
                        <a:t>Ensure solution meets organizational security policies</a:t>
                      </a:r>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Compliance Manager</a:t>
                      </a:r>
                      <a:endParaRPr lang="en-US" sz="1600" noProof="0"/>
                    </a:p>
                  </a:txBody>
                  <a:tcPr/>
                </a:tc>
                <a:tc>
                  <a:txBody>
                    <a:bodyPr/>
                    <a:lstStyle/>
                    <a:p>
                      <a:r>
                        <a:rPr lang="en-US" sz="1600">
                          <a:sym typeface="Wingdings" panose="05000000000000000000" pitchFamily="2" charset="2"/>
                        </a:rPr>
                        <a:t> Ensure solutions complies with regulations</a:t>
                      </a:r>
                      <a:endParaRPr lang="en-US" sz="1600" noProof="0"/>
                    </a:p>
                  </a:txBody>
                  <a:tcPr/>
                </a:tc>
                <a:extLst>
                  <a:ext uri="{0D108BD9-81ED-4DB2-BD59-A6C34878D82A}">
                    <a16:rowId xmlns:a16="http://schemas.microsoft.com/office/drawing/2014/main" val="320479324"/>
                  </a:ext>
                </a:extLst>
              </a:tr>
            </a:tbl>
          </a:graphicData>
        </a:graphic>
      </p:graphicFrame>
      <p:sp>
        <p:nvSpPr>
          <p:cNvPr id="3" name="TextBox 23">
            <a:extLst>
              <a:ext uri="{FF2B5EF4-FFF2-40B4-BE49-F238E27FC236}">
                <a16:creationId xmlns:a16="http://schemas.microsoft.com/office/drawing/2014/main" id="{E4B7B945-E6BC-2C8C-F48D-EC9B0E64706B}"/>
              </a:ext>
            </a:extLst>
          </p:cNvPr>
          <p:cNvSpPr txBox="1"/>
          <p:nvPr/>
        </p:nvSpPr>
        <p:spPr>
          <a:xfrm>
            <a:off x="1194839" y="2153145"/>
            <a:ext cx="862439" cy="338554"/>
          </a:xfrm>
          <a:prstGeom prst="rect">
            <a:avLst/>
          </a:prstGeom>
          <a:noFill/>
        </p:spPr>
        <p:txBody>
          <a:bodyPr wrap="square" rtlCol="0">
            <a:spAutoFit/>
          </a:bodyPr>
          <a:lstStyle/>
          <a:p>
            <a:r>
              <a:rPr lang="en-US" sz="1600"/>
              <a:t>2 hours</a:t>
            </a:r>
          </a:p>
        </p:txBody>
      </p:sp>
      <p:sp>
        <p:nvSpPr>
          <p:cNvPr id="7" name="TextBox 12">
            <a:extLst>
              <a:ext uri="{FF2B5EF4-FFF2-40B4-BE49-F238E27FC236}">
                <a16:creationId xmlns:a16="http://schemas.microsoft.com/office/drawing/2014/main" id="{2B80CCAB-8C44-167F-0EA7-2E00F8AC8FB3}"/>
              </a:ext>
            </a:extLst>
          </p:cNvPr>
          <p:cNvSpPr txBox="1"/>
          <p:nvPr/>
        </p:nvSpPr>
        <p:spPr>
          <a:xfrm>
            <a:off x="740347" y="1530630"/>
            <a:ext cx="1917778" cy="830997"/>
          </a:xfrm>
          <a:prstGeom prst="rect">
            <a:avLst/>
          </a:prstGeom>
          <a:noFill/>
        </p:spPr>
        <p:txBody>
          <a:bodyPr wrap="square" rtlCol="0">
            <a:spAutoFit/>
          </a:bodyPr>
          <a:lstStyle>
            <a:defPPr>
              <a:defRPr lang="en-US"/>
            </a:defPPr>
            <a:lvl1pPr>
              <a:defRPr sz="1600" b="1"/>
            </a:lvl1pPr>
          </a:lstStyle>
          <a:p>
            <a:pPr algn="ctr"/>
            <a:r>
              <a:rPr lang="en-US"/>
              <a:t>Onboarding and Discovery</a:t>
            </a:r>
          </a:p>
          <a:p>
            <a:pPr algn="ctr"/>
            <a:endParaRPr lang="en-US"/>
          </a:p>
        </p:txBody>
      </p:sp>
      <p:sp>
        <p:nvSpPr>
          <p:cNvPr id="9" name="TextBox 23">
            <a:extLst>
              <a:ext uri="{FF2B5EF4-FFF2-40B4-BE49-F238E27FC236}">
                <a16:creationId xmlns:a16="http://schemas.microsoft.com/office/drawing/2014/main" id="{F57A13A1-72F0-8E0B-8456-D80A4A6CB92B}"/>
              </a:ext>
            </a:extLst>
          </p:cNvPr>
          <p:cNvSpPr txBox="1"/>
          <p:nvPr/>
        </p:nvSpPr>
        <p:spPr>
          <a:xfrm>
            <a:off x="3116341" y="2148134"/>
            <a:ext cx="862439" cy="338554"/>
          </a:xfrm>
          <a:prstGeom prst="rect">
            <a:avLst/>
          </a:prstGeom>
          <a:noFill/>
        </p:spPr>
        <p:txBody>
          <a:bodyPr wrap="square" rtlCol="0">
            <a:spAutoFit/>
          </a:bodyPr>
          <a:lstStyle/>
          <a:p>
            <a:r>
              <a:rPr lang="en-US" sz="1600"/>
              <a:t>1 hour</a:t>
            </a:r>
          </a:p>
        </p:txBody>
      </p:sp>
      <p:sp>
        <p:nvSpPr>
          <p:cNvPr id="10" name="TextBox 23">
            <a:extLst>
              <a:ext uri="{FF2B5EF4-FFF2-40B4-BE49-F238E27FC236}">
                <a16:creationId xmlns:a16="http://schemas.microsoft.com/office/drawing/2014/main" id="{A73FE524-AC2C-3987-47E4-6470E69445C2}"/>
              </a:ext>
            </a:extLst>
          </p:cNvPr>
          <p:cNvSpPr txBox="1"/>
          <p:nvPr/>
        </p:nvSpPr>
        <p:spPr>
          <a:xfrm>
            <a:off x="4690368" y="2199359"/>
            <a:ext cx="862439" cy="338554"/>
          </a:xfrm>
          <a:prstGeom prst="rect">
            <a:avLst/>
          </a:prstGeom>
          <a:noFill/>
        </p:spPr>
        <p:txBody>
          <a:bodyPr wrap="square" rtlCol="0">
            <a:spAutoFit/>
          </a:bodyPr>
          <a:lstStyle/>
          <a:p>
            <a:r>
              <a:rPr lang="en-US" sz="1600"/>
              <a:t>2 hours</a:t>
            </a:r>
          </a:p>
        </p:txBody>
      </p:sp>
      <p:sp>
        <p:nvSpPr>
          <p:cNvPr id="12" name="TextBox 12">
            <a:extLst>
              <a:ext uri="{FF2B5EF4-FFF2-40B4-BE49-F238E27FC236}">
                <a16:creationId xmlns:a16="http://schemas.microsoft.com/office/drawing/2014/main" id="{3C30605E-F836-A20A-EC3B-43987CBE1F28}"/>
              </a:ext>
            </a:extLst>
          </p:cNvPr>
          <p:cNvSpPr txBox="1"/>
          <p:nvPr/>
        </p:nvSpPr>
        <p:spPr>
          <a:xfrm>
            <a:off x="4255250" y="1510806"/>
            <a:ext cx="1713312" cy="584775"/>
          </a:xfrm>
          <a:prstGeom prst="rect">
            <a:avLst/>
          </a:prstGeom>
          <a:noFill/>
        </p:spPr>
        <p:txBody>
          <a:bodyPr wrap="square" rtlCol="0">
            <a:spAutoFit/>
          </a:bodyPr>
          <a:lstStyle/>
          <a:p>
            <a:pPr algn="ctr"/>
            <a:r>
              <a:rPr lang="es-MX" sz="1600" b="1"/>
              <a:t>C</a:t>
            </a:r>
            <a:r>
              <a:rPr lang="en-US" sz="1600" b="1" err="1"/>
              <a:t>ustom</a:t>
            </a:r>
            <a:r>
              <a:rPr lang="en-US" sz="1600" b="1"/>
              <a:t> Extensions</a:t>
            </a:r>
          </a:p>
        </p:txBody>
      </p:sp>
      <p:sp>
        <p:nvSpPr>
          <p:cNvPr id="20" name="TextBox 23">
            <a:extLst>
              <a:ext uri="{FF2B5EF4-FFF2-40B4-BE49-F238E27FC236}">
                <a16:creationId xmlns:a16="http://schemas.microsoft.com/office/drawing/2014/main" id="{10045B30-DE1E-4218-FE8B-AF4552F2A020}"/>
              </a:ext>
            </a:extLst>
          </p:cNvPr>
          <p:cNvSpPr txBox="1"/>
          <p:nvPr/>
        </p:nvSpPr>
        <p:spPr>
          <a:xfrm>
            <a:off x="10009045" y="2157560"/>
            <a:ext cx="862439" cy="338554"/>
          </a:xfrm>
          <a:prstGeom prst="rect">
            <a:avLst/>
          </a:prstGeom>
          <a:noFill/>
        </p:spPr>
        <p:txBody>
          <a:bodyPr wrap="square" rtlCol="0">
            <a:spAutoFit/>
          </a:bodyPr>
          <a:lstStyle/>
          <a:p>
            <a:r>
              <a:rPr lang="en-US" sz="1600"/>
              <a:t>1 hour</a:t>
            </a:r>
          </a:p>
        </p:txBody>
      </p:sp>
      <p:sp>
        <p:nvSpPr>
          <p:cNvPr id="25" name="TextBox 12">
            <a:extLst>
              <a:ext uri="{FF2B5EF4-FFF2-40B4-BE49-F238E27FC236}">
                <a16:creationId xmlns:a16="http://schemas.microsoft.com/office/drawing/2014/main" id="{1EF77C29-7566-6882-5A50-64EC9C1375F5}"/>
              </a:ext>
            </a:extLst>
          </p:cNvPr>
          <p:cNvSpPr txBox="1"/>
          <p:nvPr/>
        </p:nvSpPr>
        <p:spPr>
          <a:xfrm>
            <a:off x="9836260" y="1707385"/>
            <a:ext cx="1193949" cy="338554"/>
          </a:xfrm>
          <a:prstGeom prst="rect">
            <a:avLst/>
          </a:prstGeom>
          <a:noFill/>
        </p:spPr>
        <p:txBody>
          <a:bodyPr wrap="square" rtlCol="0">
            <a:spAutoFit/>
          </a:bodyPr>
          <a:lstStyle/>
          <a:p>
            <a:pPr algn="ctr"/>
            <a:r>
              <a:rPr lang="en-US" sz="1600" b="1"/>
              <a:t>Close-out</a:t>
            </a:r>
          </a:p>
        </p:txBody>
      </p:sp>
      <p:sp>
        <p:nvSpPr>
          <p:cNvPr id="33" name="TextBox 12">
            <a:extLst>
              <a:ext uri="{FF2B5EF4-FFF2-40B4-BE49-F238E27FC236}">
                <a16:creationId xmlns:a16="http://schemas.microsoft.com/office/drawing/2014/main" id="{5F213B49-77EA-CBC7-7C98-D72949334DEF}"/>
              </a:ext>
            </a:extLst>
          </p:cNvPr>
          <p:cNvSpPr txBox="1"/>
          <p:nvPr/>
        </p:nvSpPr>
        <p:spPr>
          <a:xfrm>
            <a:off x="2705927" y="1545700"/>
            <a:ext cx="1713312" cy="584775"/>
          </a:xfrm>
          <a:prstGeom prst="rect">
            <a:avLst/>
          </a:prstGeom>
          <a:noFill/>
        </p:spPr>
        <p:txBody>
          <a:bodyPr wrap="square" rtlCol="0">
            <a:spAutoFit/>
          </a:bodyPr>
          <a:lstStyle/>
          <a:p>
            <a:pPr algn="ctr"/>
            <a:r>
              <a:rPr lang="en-US" sz="1600" b="1"/>
              <a:t>Auto assign Resources</a:t>
            </a:r>
          </a:p>
        </p:txBody>
      </p:sp>
      <p:cxnSp>
        <p:nvCxnSpPr>
          <p:cNvPr id="34" name="Gerade Verbindung mit Pfeil 2">
            <a:extLst>
              <a:ext uri="{FF2B5EF4-FFF2-40B4-BE49-F238E27FC236}">
                <a16:creationId xmlns:a16="http://schemas.microsoft.com/office/drawing/2014/main" id="{A731677C-9031-86F6-110C-2931D44DF90D}"/>
              </a:ext>
            </a:extLst>
          </p:cNvPr>
          <p:cNvCxnSpPr>
            <a:cxnSpLocks/>
            <a:stCxn id="35" idx="6"/>
          </p:cNvCxnSpPr>
          <p:nvPr/>
        </p:nvCxnSpPr>
        <p:spPr>
          <a:xfrm>
            <a:off x="785858" y="2130475"/>
            <a:ext cx="1807873"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Ellipse 4">
            <a:extLst>
              <a:ext uri="{FF2B5EF4-FFF2-40B4-BE49-F238E27FC236}">
                <a16:creationId xmlns:a16="http://schemas.microsoft.com/office/drawing/2014/main" id="{5C8E13BA-7FE0-9B69-F357-AB56B44FE49A}"/>
              </a:ext>
            </a:extLst>
          </p:cNvPr>
          <p:cNvSpPr/>
          <p:nvPr/>
        </p:nvSpPr>
        <p:spPr bwMode="auto">
          <a:xfrm>
            <a:off x="473948" y="1974520"/>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Ellipse 40">
            <a:extLst>
              <a:ext uri="{FF2B5EF4-FFF2-40B4-BE49-F238E27FC236}">
                <a16:creationId xmlns:a16="http://schemas.microsoft.com/office/drawing/2014/main" id="{25AEFA36-2050-4956-DBEF-4E2A1ACA9BDE}"/>
              </a:ext>
            </a:extLst>
          </p:cNvPr>
          <p:cNvSpPr/>
          <p:nvPr/>
        </p:nvSpPr>
        <p:spPr bwMode="auto">
          <a:xfrm>
            <a:off x="7951111" y="2034905"/>
            <a:ext cx="170406" cy="17725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Ellipse 4">
            <a:extLst>
              <a:ext uri="{FF2B5EF4-FFF2-40B4-BE49-F238E27FC236}">
                <a16:creationId xmlns:a16="http://schemas.microsoft.com/office/drawing/2014/main" id="{4D29022A-F33C-7FA2-87E0-49E2E02593EC}"/>
              </a:ext>
            </a:extLst>
          </p:cNvPr>
          <p:cNvSpPr/>
          <p:nvPr/>
        </p:nvSpPr>
        <p:spPr bwMode="auto">
          <a:xfrm>
            <a:off x="11041890" y="1963486"/>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Ellipse 33">
            <a:extLst>
              <a:ext uri="{FF2B5EF4-FFF2-40B4-BE49-F238E27FC236}">
                <a16:creationId xmlns:a16="http://schemas.microsoft.com/office/drawing/2014/main" id="{9B836980-7E3F-2232-860C-1AE4DFA47835}"/>
              </a:ext>
            </a:extLst>
          </p:cNvPr>
          <p:cNvSpPr/>
          <p:nvPr/>
        </p:nvSpPr>
        <p:spPr bwMode="auto">
          <a:xfrm>
            <a:off x="2589127" y="2053434"/>
            <a:ext cx="170406" cy="17725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Ellipse 33">
            <a:extLst>
              <a:ext uri="{FF2B5EF4-FFF2-40B4-BE49-F238E27FC236}">
                <a16:creationId xmlns:a16="http://schemas.microsoft.com/office/drawing/2014/main" id="{C0E1B0EA-4469-41C8-5975-E951D0CAB4DA}"/>
              </a:ext>
            </a:extLst>
          </p:cNvPr>
          <p:cNvSpPr/>
          <p:nvPr/>
        </p:nvSpPr>
        <p:spPr bwMode="auto">
          <a:xfrm>
            <a:off x="4127353" y="2059504"/>
            <a:ext cx="170406" cy="17725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40" name="Gerade Verbindung mit Pfeil 2">
            <a:extLst>
              <a:ext uri="{FF2B5EF4-FFF2-40B4-BE49-F238E27FC236}">
                <a16:creationId xmlns:a16="http://schemas.microsoft.com/office/drawing/2014/main" id="{814CCF9B-C7B0-7A59-F519-BDEA3D179792}"/>
              </a:ext>
            </a:extLst>
          </p:cNvPr>
          <p:cNvCxnSpPr>
            <a:cxnSpLocks/>
            <a:stCxn id="44" idx="6"/>
            <a:endCxn id="37" idx="2"/>
          </p:cNvCxnSpPr>
          <p:nvPr/>
        </p:nvCxnSpPr>
        <p:spPr>
          <a:xfrm flipV="1">
            <a:off x="9722205" y="2119441"/>
            <a:ext cx="1319685" cy="1"/>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 name="Ellipse 33">
            <a:extLst>
              <a:ext uri="{FF2B5EF4-FFF2-40B4-BE49-F238E27FC236}">
                <a16:creationId xmlns:a16="http://schemas.microsoft.com/office/drawing/2014/main" id="{68430D08-427E-ACB9-69CF-947B5AD60B7F}"/>
              </a:ext>
            </a:extLst>
          </p:cNvPr>
          <p:cNvSpPr/>
          <p:nvPr/>
        </p:nvSpPr>
        <p:spPr bwMode="auto">
          <a:xfrm>
            <a:off x="5912705" y="2045939"/>
            <a:ext cx="170406" cy="17725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12">
            <a:extLst>
              <a:ext uri="{FF2B5EF4-FFF2-40B4-BE49-F238E27FC236}">
                <a16:creationId xmlns:a16="http://schemas.microsoft.com/office/drawing/2014/main" id="{5A6425B6-4559-7485-CC1B-6DA3506CCCB9}"/>
              </a:ext>
            </a:extLst>
          </p:cNvPr>
          <p:cNvSpPr txBox="1"/>
          <p:nvPr/>
        </p:nvSpPr>
        <p:spPr>
          <a:xfrm>
            <a:off x="6076832" y="1563359"/>
            <a:ext cx="1917778" cy="584775"/>
          </a:xfrm>
          <a:prstGeom prst="rect">
            <a:avLst/>
          </a:prstGeom>
          <a:noFill/>
        </p:spPr>
        <p:txBody>
          <a:bodyPr wrap="square" rtlCol="0">
            <a:spAutoFit/>
          </a:bodyPr>
          <a:lstStyle>
            <a:defPPr>
              <a:defRPr lang="en-US"/>
            </a:defPPr>
            <a:lvl1pPr>
              <a:defRPr sz="1600" b="1"/>
            </a:lvl1pPr>
          </a:lstStyle>
          <a:p>
            <a:pPr algn="ctr"/>
            <a:r>
              <a:rPr lang="en-US"/>
              <a:t>Convert existing External Users</a:t>
            </a:r>
          </a:p>
        </p:txBody>
      </p:sp>
      <p:sp>
        <p:nvSpPr>
          <p:cNvPr id="43" name="TextBox 23">
            <a:extLst>
              <a:ext uri="{FF2B5EF4-FFF2-40B4-BE49-F238E27FC236}">
                <a16:creationId xmlns:a16="http://schemas.microsoft.com/office/drawing/2014/main" id="{E6335A74-393B-A5A2-1ECD-60D0458AD139}"/>
              </a:ext>
            </a:extLst>
          </p:cNvPr>
          <p:cNvSpPr txBox="1"/>
          <p:nvPr/>
        </p:nvSpPr>
        <p:spPr>
          <a:xfrm>
            <a:off x="6669824" y="2199359"/>
            <a:ext cx="862439" cy="338554"/>
          </a:xfrm>
          <a:prstGeom prst="rect">
            <a:avLst/>
          </a:prstGeom>
          <a:noFill/>
        </p:spPr>
        <p:txBody>
          <a:bodyPr wrap="square" rtlCol="0">
            <a:spAutoFit/>
          </a:bodyPr>
          <a:lstStyle/>
          <a:p>
            <a:r>
              <a:rPr lang="en-US" sz="1600"/>
              <a:t>1 hour</a:t>
            </a:r>
          </a:p>
        </p:txBody>
      </p:sp>
      <p:sp>
        <p:nvSpPr>
          <p:cNvPr id="44" name="Ellipse 40">
            <a:extLst>
              <a:ext uri="{FF2B5EF4-FFF2-40B4-BE49-F238E27FC236}">
                <a16:creationId xmlns:a16="http://schemas.microsoft.com/office/drawing/2014/main" id="{0B36BAD7-7BCF-0FCA-35B7-3B580C3FDFE3}"/>
              </a:ext>
            </a:extLst>
          </p:cNvPr>
          <p:cNvSpPr/>
          <p:nvPr/>
        </p:nvSpPr>
        <p:spPr bwMode="auto">
          <a:xfrm>
            <a:off x="9551799" y="2030812"/>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23">
            <a:extLst>
              <a:ext uri="{FF2B5EF4-FFF2-40B4-BE49-F238E27FC236}">
                <a16:creationId xmlns:a16="http://schemas.microsoft.com/office/drawing/2014/main" id="{995F2675-55F8-39CE-BE7B-6487D52E6FAA}"/>
              </a:ext>
            </a:extLst>
          </p:cNvPr>
          <p:cNvSpPr txBox="1"/>
          <p:nvPr/>
        </p:nvSpPr>
        <p:spPr>
          <a:xfrm>
            <a:off x="8512306" y="2205956"/>
            <a:ext cx="862439" cy="338554"/>
          </a:xfrm>
          <a:prstGeom prst="rect">
            <a:avLst/>
          </a:prstGeom>
          <a:noFill/>
        </p:spPr>
        <p:txBody>
          <a:bodyPr wrap="square" rtlCol="0">
            <a:spAutoFit/>
          </a:bodyPr>
          <a:lstStyle/>
          <a:p>
            <a:r>
              <a:rPr lang="en-US" sz="1600"/>
              <a:t>1 hour</a:t>
            </a:r>
          </a:p>
        </p:txBody>
      </p:sp>
      <p:sp>
        <p:nvSpPr>
          <p:cNvPr id="46" name="TextBox 12">
            <a:extLst>
              <a:ext uri="{FF2B5EF4-FFF2-40B4-BE49-F238E27FC236}">
                <a16:creationId xmlns:a16="http://schemas.microsoft.com/office/drawing/2014/main" id="{93FB9E1D-9DFC-5D6E-C672-87230DFBA7F6}"/>
              </a:ext>
            </a:extLst>
          </p:cNvPr>
          <p:cNvSpPr txBox="1"/>
          <p:nvPr/>
        </p:nvSpPr>
        <p:spPr>
          <a:xfrm>
            <a:off x="8091831" y="1558815"/>
            <a:ext cx="1489654" cy="523220"/>
          </a:xfrm>
          <a:prstGeom prst="rect">
            <a:avLst/>
          </a:prstGeom>
          <a:noFill/>
        </p:spPr>
        <p:txBody>
          <a:bodyPr wrap="square" rtlCol="0">
            <a:spAutoFit/>
          </a:bodyPr>
          <a:lstStyle/>
          <a:p>
            <a:pPr algn="ctr"/>
            <a:r>
              <a:rPr lang="en-US" sz="1400" b="1"/>
              <a:t>Access Recertification</a:t>
            </a:r>
          </a:p>
        </p:txBody>
      </p:sp>
      <p:cxnSp>
        <p:nvCxnSpPr>
          <p:cNvPr id="47" name="Gerade Verbindung mit Pfeil 2">
            <a:extLst>
              <a:ext uri="{FF2B5EF4-FFF2-40B4-BE49-F238E27FC236}">
                <a16:creationId xmlns:a16="http://schemas.microsoft.com/office/drawing/2014/main" id="{2977B41A-AFE5-ABDF-6421-40E7B329707C}"/>
              </a:ext>
            </a:extLst>
          </p:cNvPr>
          <p:cNvCxnSpPr>
            <a:cxnSpLocks/>
            <a:stCxn id="38" idx="6"/>
            <a:endCxn id="39" idx="2"/>
          </p:cNvCxnSpPr>
          <p:nvPr/>
        </p:nvCxnSpPr>
        <p:spPr>
          <a:xfrm>
            <a:off x="2759533" y="2142064"/>
            <a:ext cx="1367820" cy="607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8" name="Gerade Verbindung mit Pfeil 2">
            <a:extLst>
              <a:ext uri="{FF2B5EF4-FFF2-40B4-BE49-F238E27FC236}">
                <a16:creationId xmlns:a16="http://schemas.microsoft.com/office/drawing/2014/main" id="{182F3CDA-5A6D-C28C-5B3C-078985E61C46}"/>
              </a:ext>
            </a:extLst>
          </p:cNvPr>
          <p:cNvCxnSpPr>
            <a:cxnSpLocks/>
            <a:endCxn id="41" idx="2"/>
          </p:cNvCxnSpPr>
          <p:nvPr/>
        </p:nvCxnSpPr>
        <p:spPr>
          <a:xfrm flipV="1">
            <a:off x="4275926" y="2134569"/>
            <a:ext cx="1636779" cy="11336"/>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2">
            <a:extLst>
              <a:ext uri="{FF2B5EF4-FFF2-40B4-BE49-F238E27FC236}">
                <a16:creationId xmlns:a16="http://schemas.microsoft.com/office/drawing/2014/main" id="{A669DAF4-587F-3885-462B-BA69D02C6BE9}"/>
              </a:ext>
            </a:extLst>
          </p:cNvPr>
          <p:cNvCxnSpPr>
            <a:cxnSpLocks/>
            <a:endCxn id="36" idx="2"/>
          </p:cNvCxnSpPr>
          <p:nvPr/>
        </p:nvCxnSpPr>
        <p:spPr>
          <a:xfrm flipV="1">
            <a:off x="6076832" y="2123535"/>
            <a:ext cx="1874279" cy="694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3" name="Gerade Verbindung mit Pfeil 2">
            <a:extLst>
              <a:ext uri="{FF2B5EF4-FFF2-40B4-BE49-F238E27FC236}">
                <a16:creationId xmlns:a16="http://schemas.microsoft.com/office/drawing/2014/main" id="{C6B66F4E-F7E2-2882-872C-87C3818120D8}"/>
              </a:ext>
            </a:extLst>
          </p:cNvPr>
          <p:cNvCxnSpPr>
            <a:cxnSpLocks/>
            <a:stCxn id="36" idx="6"/>
            <a:endCxn id="44" idx="2"/>
          </p:cNvCxnSpPr>
          <p:nvPr/>
        </p:nvCxnSpPr>
        <p:spPr>
          <a:xfrm flipV="1">
            <a:off x="8121517" y="2119442"/>
            <a:ext cx="1430282" cy="4093"/>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08801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lstStyle/>
          <a:p>
            <a:r>
              <a:rPr lang="en-US"/>
              <a:t>PoC | Phase 5: </a:t>
            </a:r>
            <a:r>
              <a:rPr lang="en-US" sz="3600"/>
              <a:t>Close-out</a:t>
            </a:r>
            <a:endParaRPr lang="en-US"/>
          </a:p>
        </p:txBody>
      </p:sp>
      <p:sp>
        <p:nvSpPr>
          <p:cNvPr id="27" name="TextBox 26">
            <a:extLst>
              <a:ext uri="{FF2B5EF4-FFF2-40B4-BE49-F238E27FC236}">
                <a16:creationId xmlns:a16="http://schemas.microsoft.com/office/drawing/2014/main" id="{DF44E84A-D2A0-4957-64E3-E8CD8B9250E5}"/>
              </a:ext>
            </a:extLst>
          </p:cNvPr>
          <p:cNvSpPr txBox="1"/>
          <p:nvPr/>
        </p:nvSpPr>
        <p:spPr>
          <a:xfrm>
            <a:off x="629903" y="2649176"/>
            <a:ext cx="10144588" cy="2769989"/>
          </a:xfrm>
          <a:prstGeom prst="rect">
            <a:avLst/>
          </a:prstGeom>
          <a:noFill/>
        </p:spPr>
        <p:txBody>
          <a:bodyPr wrap="square" lIns="0" tIns="0" rIns="0" bIns="0" rtlCol="0">
            <a:spAutoFit/>
          </a:bodyPr>
          <a:lstStyle/>
          <a:p>
            <a:pPr algn="l"/>
            <a:r>
              <a:rPr lang="en-GB" sz="2000" b="1"/>
              <a:t>Wrap-up session </a:t>
            </a:r>
            <a:r>
              <a:rPr lang="en-GB" sz="2000"/>
              <a:t>(1 hour)</a:t>
            </a:r>
          </a:p>
          <a:p>
            <a:r>
              <a:rPr lang="en-GB" sz="2000"/>
              <a:t>Who? </a:t>
            </a:r>
          </a:p>
          <a:p>
            <a:r>
              <a:rPr lang="en-GB" sz="2000">
                <a:sym typeface="Wingdings" panose="05000000000000000000" pitchFamily="2" charset="2"/>
              </a:rPr>
              <a:t>	 </a:t>
            </a:r>
            <a:r>
              <a:rPr lang="en-GB" sz="2000"/>
              <a:t>All teams</a:t>
            </a:r>
          </a:p>
          <a:p>
            <a:r>
              <a:rPr lang="en-GB" sz="2000">
                <a:sym typeface="Wingdings" panose="05000000000000000000" pitchFamily="2" charset="2"/>
              </a:rPr>
              <a:t>	 Leadership team</a:t>
            </a:r>
          </a:p>
          <a:p>
            <a:endParaRPr lang="en-GB" sz="2000">
              <a:sym typeface="Wingdings" panose="05000000000000000000" pitchFamily="2" charset="2"/>
            </a:endParaRPr>
          </a:p>
          <a:p>
            <a:pPr algn="l"/>
            <a:r>
              <a:rPr lang="en-GB" sz="2000" b="1"/>
              <a:t>Goal</a:t>
            </a:r>
            <a:endParaRPr lang="en-GB" sz="2000"/>
          </a:p>
          <a:p>
            <a:pPr marL="342900" indent="-342900">
              <a:buFont typeface="Arial" panose="020B0604020202020204" pitchFamily="34" charset="0"/>
              <a:buChar char="•"/>
            </a:pPr>
            <a:r>
              <a:rPr lang="en-US" sz="2000"/>
              <a:t>Present POC results</a:t>
            </a:r>
          </a:p>
          <a:p>
            <a:pPr marL="342900" indent="-342900">
              <a:buFont typeface="Arial" panose="020B0604020202020204" pitchFamily="34" charset="0"/>
              <a:buChar char="•"/>
            </a:pPr>
            <a:r>
              <a:rPr lang="en-US" sz="2000"/>
              <a:t>Discuss strategy to further implement </a:t>
            </a:r>
          </a:p>
          <a:p>
            <a:pPr marL="342900" indent="-342900">
              <a:buFont typeface="Arial" panose="020B0604020202020204" pitchFamily="34" charset="0"/>
              <a:buChar char="•"/>
            </a:pPr>
            <a:r>
              <a:rPr lang="en-US" sz="2000"/>
              <a:t>Fill out PoC closeout survey</a:t>
            </a:r>
            <a:r>
              <a:rPr lang="en-GB" sz="2000"/>
              <a:t> </a:t>
            </a:r>
          </a:p>
        </p:txBody>
      </p:sp>
      <p:sp>
        <p:nvSpPr>
          <p:cNvPr id="5" name="TextBox 23">
            <a:extLst>
              <a:ext uri="{FF2B5EF4-FFF2-40B4-BE49-F238E27FC236}">
                <a16:creationId xmlns:a16="http://schemas.microsoft.com/office/drawing/2014/main" id="{CB2D7BCC-2793-191D-8A50-91B0465D7B08}"/>
              </a:ext>
            </a:extLst>
          </p:cNvPr>
          <p:cNvSpPr txBox="1"/>
          <p:nvPr/>
        </p:nvSpPr>
        <p:spPr>
          <a:xfrm>
            <a:off x="1194839" y="2153145"/>
            <a:ext cx="862439" cy="338554"/>
          </a:xfrm>
          <a:prstGeom prst="rect">
            <a:avLst/>
          </a:prstGeom>
          <a:noFill/>
        </p:spPr>
        <p:txBody>
          <a:bodyPr wrap="square" rtlCol="0">
            <a:spAutoFit/>
          </a:bodyPr>
          <a:lstStyle/>
          <a:p>
            <a:r>
              <a:rPr lang="en-US" sz="1600"/>
              <a:t>2 hours</a:t>
            </a:r>
          </a:p>
        </p:txBody>
      </p:sp>
      <p:sp>
        <p:nvSpPr>
          <p:cNvPr id="6" name="TextBox 12">
            <a:extLst>
              <a:ext uri="{FF2B5EF4-FFF2-40B4-BE49-F238E27FC236}">
                <a16:creationId xmlns:a16="http://schemas.microsoft.com/office/drawing/2014/main" id="{4D389DFD-46E3-7046-C278-BD29C0117845}"/>
              </a:ext>
            </a:extLst>
          </p:cNvPr>
          <p:cNvSpPr txBox="1"/>
          <p:nvPr/>
        </p:nvSpPr>
        <p:spPr>
          <a:xfrm>
            <a:off x="740347" y="1530630"/>
            <a:ext cx="1917778" cy="830997"/>
          </a:xfrm>
          <a:prstGeom prst="rect">
            <a:avLst/>
          </a:prstGeom>
          <a:noFill/>
        </p:spPr>
        <p:txBody>
          <a:bodyPr wrap="square" rtlCol="0">
            <a:spAutoFit/>
          </a:bodyPr>
          <a:lstStyle>
            <a:defPPr>
              <a:defRPr lang="en-US"/>
            </a:defPPr>
            <a:lvl1pPr>
              <a:defRPr sz="1600" b="1"/>
            </a:lvl1pPr>
          </a:lstStyle>
          <a:p>
            <a:pPr algn="ctr"/>
            <a:r>
              <a:rPr lang="en-US"/>
              <a:t>Onboarding and Discovery</a:t>
            </a:r>
          </a:p>
          <a:p>
            <a:pPr algn="ctr"/>
            <a:endParaRPr lang="en-US"/>
          </a:p>
        </p:txBody>
      </p:sp>
      <p:sp>
        <p:nvSpPr>
          <p:cNvPr id="21" name="TextBox 23">
            <a:extLst>
              <a:ext uri="{FF2B5EF4-FFF2-40B4-BE49-F238E27FC236}">
                <a16:creationId xmlns:a16="http://schemas.microsoft.com/office/drawing/2014/main" id="{8F770066-C92F-EF4C-E2BA-23A307007237}"/>
              </a:ext>
            </a:extLst>
          </p:cNvPr>
          <p:cNvSpPr txBox="1"/>
          <p:nvPr/>
        </p:nvSpPr>
        <p:spPr>
          <a:xfrm>
            <a:off x="3116341" y="2148134"/>
            <a:ext cx="862439" cy="338554"/>
          </a:xfrm>
          <a:prstGeom prst="rect">
            <a:avLst/>
          </a:prstGeom>
          <a:noFill/>
        </p:spPr>
        <p:txBody>
          <a:bodyPr wrap="square" rtlCol="0">
            <a:spAutoFit/>
          </a:bodyPr>
          <a:lstStyle/>
          <a:p>
            <a:r>
              <a:rPr lang="en-US" sz="1600"/>
              <a:t>1 hour</a:t>
            </a:r>
          </a:p>
        </p:txBody>
      </p:sp>
      <p:sp>
        <p:nvSpPr>
          <p:cNvPr id="22" name="TextBox 23">
            <a:extLst>
              <a:ext uri="{FF2B5EF4-FFF2-40B4-BE49-F238E27FC236}">
                <a16:creationId xmlns:a16="http://schemas.microsoft.com/office/drawing/2014/main" id="{C851EE23-681D-EC0B-C446-5389638DB129}"/>
              </a:ext>
            </a:extLst>
          </p:cNvPr>
          <p:cNvSpPr txBox="1"/>
          <p:nvPr/>
        </p:nvSpPr>
        <p:spPr>
          <a:xfrm>
            <a:off x="4690368" y="2199359"/>
            <a:ext cx="862439" cy="338554"/>
          </a:xfrm>
          <a:prstGeom prst="rect">
            <a:avLst/>
          </a:prstGeom>
          <a:noFill/>
        </p:spPr>
        <p:txBody>
          <a:bodyPr wrap="square" rtlCol="0">
            <a:spAutoFit/>
          </a:bodyPr>
          <a:lstStyle/>
          <a:p>
            <a:r>
              <a:rPr lang="en-US" sz="1600"/>
              <a:t>2 hours</a:t>
            </a:r>
          </a:p>
        </p:txBody>
      </p:sp>
      <p:sp>
        <p:nvSpPr>
          <p:cNvPr id="24" name="TextBox 12">
            <a:extLst>
              <a:ext uri="{FF2B5EF4-FFF2-40B4-BE49-F238E27FC236}">
                <a16:creationId xmlns:a16="http://schemas.microsoft.com/office/drawing/2014/main" id="{208DC3EF-2B39-A931-4CAF-4E13EA9B65C8}"/>
              </a:ext>
            </a:extLst>
          </p:cNvPr>
          <p:cNvSpPr txBox="1"/>
          <p:nvPr/>
        </p:nvSpPr>
        <p:spPr>
          <a:xfrm>
            <a:off x="4255250" y="1510806"/>
            <a:ext cx="1713312" cy="584775"/>
          </a:xfrm>
          <a:prstGeom prst="rect">
            <a:avLst/>
          </a:prstGeom>
          <a:noFill/>
        </p:spPr>
        <p:txBody>
          <a:bodyPr wrap="square" rtlCol="0">
            <a:spAutoFit/>
          </a:bodyPr>
          <a:lstStyle/>
          <a:p>
            <a:pPr algn="ctr"/>
            <a:r>
              <a:rPr lang="es-MX" sz="1600" b="1"/>
              <a:t>C</a:t>
            </a:r>
            <a:r>
              <a:rPr lang="en-US" sz="1600" b="1" err="1"/>
              <a:t>ustom</a:t>
            </a:r>
            <a:r>
              <a:rPr lang="en-US" sz="1600" b="1"/>
              <a:t> Extensions</a:t>
            </a:r>
          </a:p>
        </p:txBody>
      </p:sp>
      <p:sp>
        <p:nvSpPr>
          <p:cNvPr id="25" name="TextBox 23">
            <a:extLst>
              <a:ext uri="{FF2B5EF4-FFF2-40B4-BE49-F238E27FC236}">
                <a16:creationId xmlns:a16="http://schemas.microsoft.com/office/drawing/2014/main" id="{295AEF76-0E71-8ABD-656D-6ACA2A80CB32}"/>
              </a:ext>
            </a:extLst>
          </p:cNvPr>
          <p:cNvSpPr txBox="1"/>
          <p:nvPr/>
        </p:nvSpPr>
        <p:spPr>
          <a:xfrm>
            <a:off x="10009045" y="2157560"/>
            <a:ext cx="862439" cy="338554"/>
          </a:xfrm>
          <a:prstGeom prst="rect">
            <a:avLst/>
          </a:prstGeom>
          <a:noFill/>
        </p:spPr>
        <p:txBody>
          <a:bodyPr wrap="square" rtlCol="0">
            <a:spAutoFit/>
          </a:bodyPr>
          <a:lstStyle/>
          <a:p>
            <a:r>
              <a:rPr lang="en-US" sz="1600"/>
              <a:t>1 hour</a:t>
            </a:r>
          </a:p>
        </p:txBody>
      </p:sp>
      <p:sp>
        <p:nvSpPr>
          <p:cNvPr id="26" name="TextBox 12">
            <a:extLst>
              <a:ext uri="{FF2B5EF4-FFF2-40B4-BE49-F238E27FC236}">
                <a16:creationId xmlns:a16="http://schemas.microsoft.com/office/drawing/2014/main" id="{F9BE50AC-66BC-BAE3-EF7F-C4DA325B5F54}"/>
              </a:ext>
            </a:extLst>
          </p:cNvPr>
          <p:cNvSpPr txBox="1"/>
          <p:nvPr/>
        </p:nvSpPr>
        <p:spPr>
          <a:xfrm>
            <a:off x="9836260" y="1707385"/>
            <a:ext cx="1193949" cy="338554"/>
          </a:xfrm>
          <a:prstGeom prst="rect">
            <a:avLst/>
          </a:prstGeom>
          <a:noFill/>
        </p:spPr>
        <p:txBody>
          <a:bodyPr wrap="square" rtlCol="0">
            <a:spAutoFit/>
          </a:bodyPr>
          <a:lstStyle/>
          <a:p>
            <a:pPr algn="ctr"/>
            <a:r>
              <a:rPr lang="en-US" sz="1600" b="1"/>
              <a:t>Close-out</a:t>
            </a:r>
          </a:p>
        </p:txBody>
      </p:sp>
      <p:sp>
        <p:nvSpPr>
          <p:cNvPr id="28" name="TextBox 12">
            <a:extLst>
              <a:ext uri="{FF2B5EF4-FFF2-40B4-BE49-F238E27FC236}">
                <a16:creationId xmlns:a16="http://schemas.microsoft.com/office/drawing/2014/main" id="{4B9A0AC8-B837-484B-FB3A-0E5D9B6C8EA4}"/>
              </a:ext>
            </a:extLst>
          </p:cNvPr>
          <p:cNvSpPr txBox="1"/>
          <p:nvPr/>
        </p:nvSpPr>
        <p:spPr>
          <a:xfrm>
            <a:off x="2705927" y="1545700"/>
            <a:ext cx="1713312" cy="584775"/>
          </a:xfrm>
          <a:prstGeom prst="rect">
            <a:avLst/>
          </a:prstGeom>
          <a:noFill/>
        </p:spPr>
        <p:txBody>
          <a:bodyPr wrap="square" rtlCol="0">
            <a:spAutoFit/>
          </a:bodyPr>
          <a:lstStyle/>
          <a:p>
            <a:pPr algn="ctr"/>
            <a:r>
              <a:rPr lang="en-US" sz="1600" b="1"/>
              <a:t>Auto assign Resources</a:t>
            </a:r>
          </a:p>
        </p:txBody>
      </p:sp>
      <p:cxnSp>
        <p:nvCxnSpPr>
          <p:cNvPr id="29" name="Gerade Verbindung mit Pfeil 2">
            <a:extLst>
              <a:ext uri="{FF2B5EF4-FFF2-40B4-BE49-F238E27FC236}">
                <a16:creationId xmlns:a16="http://schemas.microsoft.com/office/drawing/2014/main" id="{9C483300-3769-60D8-F322-045FF7160979}"/>
              </a:ext>
            </a:extLst>
          </p:cNvPr>
          <p:cNvCxnSpPr>
            <a:cxnSpLocks/>
            <a:stCxn id="30" idx="6"/>
            <a:endCxn id="32" idx="2"/>
          </p:cNvCxnSpPr>
          <p:nvPr/>
        </p:nvCxnSpPr>
        <p:spPr>
          <a:xfrm flipV="1">
            <a:off x="785858" y="2119441"/>
            <a:ext cx="10256032" cy="11034"/>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 name="Ellipse 4">
            <a:extLst>
              <a:ext uri="{FF2B5EF4-FFF2-40B4-BE49-F238E27FC236}">
                <a16:creationId xmlns:a16="http://schemas.microsoft.com/office/drawing/2014/main" id="{1585DE6B-A1FA-43B1-9B7F-13F5BCDF2DB3}"/>
              </a:ext>
            </a:extLst>
          </p:cNvPr>
          <p:cNvSpPr/>
          <p:nvPr/>
        </p:nvSpPr>
        <p:spPr bwMode="auto">
          <a:xfrm>
            <a:off x="473948" y="1974520"/>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Ellipse 40">
            <a:extLst>
              <a:ext uri="{FF2B5EF4-FFF2-40B4-BE49-F238E27FC236}">
                <a16:creationId xmlns:a16="http://schemas.microsoft.com/office/drawing/2014/main" id="{C8DEF54C-C653-D1CC-DA07-BDE225F0AEF4}"/>
              </a:ext>
            </a:extLst>
          </p:cNvPr>
          <p:cNvSpPr/>
          <p:nvPr/>
        </p:nvSpPr>
        <p:spPr bwMode="auto">
          <a:xfrm>
            <a:off x="7951111" y="2034905"/>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Ellipse 4">
            <a:extLst>
              <a:ext uri="{FF2B5EF4-FFF2-40B4-BE49-F238E27FC236}">
                <a16:creationId xmlns:a16="http://schemas.microsoft.com/office/drawing/2014/main" id="{1C6801BE-9900-DC4C-B2D0-2AA77EA1C8B3}"/>
              </a:ext>
            </a:extLst>
          </p:cNvPr>
          <p:cNvSpPr/>
          <p:nvPr/>
        </p:nvSpPr>
        <p:spPr bwMode="auto">
          <a:xfrm>
            <a:off x="11041890" y="1963486"/>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Ellipse 33">
            <a:extLst>
              <a:ext uri="{FF2B5EF4-FFF2-40B4-BE49-F238E27FC236}">
                <a16:creationId xmlns:a16="http://schemas.microsoft.com/office/drawing/2014/main" id="{198BB619-6597-5D66-10AB-A8EC46B2FBC8}"/>
              </a:ext>
            </a:extLst>
          </p:cNvPr>
          <p:cNvSpPr/>
          <p:nvPr/>
        </p:nvSpPr>
        <p:spPr bwMode="auto">
          <a:xfrm>
            <a:off x="2589127" y="2053434"/>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Ellipse 33">
            <a:extLst>
              <a:ext uri="{FF2B5EF4-FFF2-40B4-BE49-F238E27FC236}">
                <a16:creationId xmlns:a16="http://schemas.microsoft.com/office/drawing/2014/main" id="{1BB0B953-54C2-6251-0394-BD8584C81A5F}"/>
              </a:ext>
            </a:extLst>
          </p:cNvPr>
          <p:cNvSpPr/>
          <p:nvPr/>
        </p:nvSpPr>
        <p:spPr bwMode="auto">
          <a:xfrm>
            <a:off x="4127353" y="2059504"/>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Ellipse 33">
            <a:extLst>
              <a:ext uri="{FF2B5EF4-FFF2-40B4-BE49-F238E27FC236}">
                <a16:creationId xmlns:a16="http://schemas.microsoft.com/office/drawing/2014/main" id="{78C40719-7B87-EDC9-BAB9-32FED2A8B69F}"/>
              </a:ext>
            </a:extLst>
          </p:cNvPr>
          <p:cNvSpPr/>
          <p:nvPr/>
        </p:nvSpPr>
        <p:spPr bwMode="auto">
          <a:xfrm>
            <a:off x="5912705" y="2045939"/>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Box 12">
            <a:extLst>
              <a:ext uri="{FF2B5EF4-FFF2-40B4-BE49-F238E27FC236}">
                <a16:creationId xmlns:a16="http://schemas.microsoft.com/office/drawing/2014/main" id="{407A3AE3-1F8B-B6FE-456E-8A86BB613C27}"/>
              </a:ext>
            </a:extLst>
          </p:cNvPr>
          <p:cNvSpPr txBox="1"/>
          <p:nvPr/>
        </p:nvSpPr>
        <p:spPr>
          <a:xfrm>
            <a:off x="6076832" y="1563359"/>
            <a:ext cx="1917778" cy="584775"/>
          </a:xfrm>
          <a:prstGeom prst="rect">
            <a:avLst/>
          </a:prstGeom>
          <a:noFill/>
        </p:spPr>
        <p:txBody>
          <a:bodyPr wrap="square" rtlCol="0">
            <a:spAutoFit/>
          </a:bodyPr>
          <a:lstStyle>
            <a:defPPr>
              <a:defRPr lang="en-US"/>
            </a:defPPr>
            <a:lvl1pPr>
              <a:defRPr sz="1600" b="1"/>
            </a:lvl1pPr>
          </a:lstStyle>
          <a:p>
            <a:pPr algn="ctr"/>
            <a:r>
              <a:rPr lang="en-US"/>
              <a:t>Convert existing External Users</a:t>
            </a:r>
          </a:p>
        </p:txBody>
      </p:sp>
      <p:sp>
        <p:nvSpPr>
          <p:cNvPr id="41" name="TextBox 23">
            <a:extLst>
              <a:ext uri="{FF2B5EF4-FFF2-40B4-BE49-F238E27FC236}">
                <a16:creationId xmlns:a16="http://schemas.microsoft.com/office/drawing/2014/main" id="{7BE04080-030C-B9B5-8159-3B2F9B0868A8}"/>
              </a:ext>
            </a:extLst>
          </p:cNvPr>
          <p:cNvSpPr txBox="1"/>
          <p:nvPr/>
        </p:nvSpPr>
        <p:spPr>
          <a:xfrm>
            <a:off x="6669824" y="2199359"/>
            <a:ext cx="862439" cy="338554"/>
          </a:xfrm>
          <a:prstGeom prst="rect">
            <a:avLst/>
          </a:prstGeom>
          <a:noFill/>
        </p:spPr>
        <p:txBody>
          <a:bodyPr wrap="square" rtlCol="0">
            <a:spAutoFit/>
          </a:bodyPr>
          <a:lstStyle/>
          <a:p>
            <a:r>
              <a:rPr lang="en-US" sz="1600"/>
              <a:t>1 hour</a:t>
            </a:r>
          </a:p>
        </p:txBody>
      </p:sp>
      <p:sp>
        <p:nvSpPr>
          <p:cNvPr id="43" name="Ellipse 40">
            <a:extLst>
              <a:ext uri="{FF2B5EF4-FFF2-40B4-BE49-F238E27FC236}">
                <a16:creationId xmlns:a16="http://schemas.microsoft.com/office/drawing/2014/main" id="{2DFA0B6F-8BFC-33C5-2732-2EA5A9BC2F8E}"/>
              </a:ext>
            </a:extLst>
          </p:cNvPr>
          <p:cNvSpPr/>
          <p:nvPr/>
        </p:nvSpPr>
        <p:spPr bwMode="auto">
          <a:xfrm>
            <a:off x="9551799" y="2030812"/>
            <a:ext cx="170406" cy="177259"/>
          </a:xfrm>
          <a:prstGeom prst="ellipse">
            <a:avLst/>
          </a:prstGeom>
          <a:solidFill>
            <a:srgbClr val="1560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TextBox 23">
            <a:extLst>
              <a:ext uri="{FF2B5EF4-FFF2-40B4-BE49-F238E27FC236}">
                <a16:creationId xmlns:a16="http://schemas.microsoft.com/office/drawing/2014/main" id="{57B320B1-A7B9-AE5B-5ED1-9F2CA82431AC}"/>
              </a:ext>
            </a:extLst>
          </p:cNvPr>
          <p:cNvSpPr txBox="1"/>
          <p:nvPr/>
        </p:nvSpPr>
        <p:spPr>
          <a:xfrm>
            <a:off x="8512306" y="2205956"/>
            <a:ext cx="862439" cy="338554"/>
          </a:xfrm>
          <a:prstGeom prst="rect">
            <a:avLst/>
          </a:prstGeom>
          <a:noFill/>
        </p:spPr>
        <p:txBody>
          <a:bodyPr wrap="square" rtlCol="0">
            <a:spAutoFit/>
          </a:bodyPr>
          <a:lstStyle/>
          <a:p>
            <a:r>
              <a:rPr lang="en-US" sz="1600"/>
              <a:t>1 hour</a:t>
            </a:r>
          </a:p>
        </p:txBody>
      </p:sp>
      <p:sp>
        <p:nvSpPr>
          <p:cNvPr id="45" name="TextBox 12">
            <a:extLst>
              <a:ext uri="{FF2B5EF4-FFF2-40B4-BE49-F238E27FC236}">
                <a16:creationId xmlns:a16="http://schemas.microsoft.com/office/drawing/2014/main" id="{28C06F62-0AE2-DB48-0A98-25FA439B8279}"/>
              </a:ext>
            </a:extLst>
          </p:cNvPr>
          <p:cNvSpPr txBox="1"/>
          <p:nvPr/>
        </p:nvSpPr>
        <p:spPr>
          <a:xfrm>
            <a:off x="8091831" y="1558815"/>
            <a:ext cx="1489654" cy="523220"/>
          </a:xfrm>
          <a:prstGeom prst="rect">
            <a:avLst/>
          </a:prstGeom>
          <a:noFill/>
        </p:spPr>
        <p:txBody>
          <a:bodyPr wrap="square" rtlCol="0">
            <a:spAutoFit/>
          </a:bodyPr>
          <a:lstStyle/>
          <a:p>
            <a:pPr algn="ctr"/>
            <a:r>
              <a:rPr lang="en-US" sz="1400" b="1"/>
              <a:t>Access Recertification</a:t>
            </a:r>
          </a:p>
        </p:txBody>
      </p:sp>
    </p:spTree>
    <p:extLst>
      <p:ext uri="{BB962C8B-B14F-4D97-AF65-F5344CB8AC3E}">
        <p14:creationId xmlns:p14="http://schemas.microsoft.com/office/powerpoint/2010/main" val="224677682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52D0B-F7BA-E42D-F0E2-A0F22EAD16D2}"/>
              </a:ext>
            </a:extLst>
          </p:cNvPr>
          <p:cNvSpPr>
            <a:spLocks noGrp="1"/>
          </p:cNvSpPr>
          <p:nvPr>
            <p:ph type="title"/>
          </p:nvPr>
        </p:nvSpPr>
        <p:spPr>
          <a:xfrm>
            <a:off x="588263" y="457200"/>
            <a:ext cx="11018520" cy="923330"/>
          </a:xfrm>
        </p:spPr>
        <p:txBody>
          <a:bodyPr>
            <a:normAutofit fontScale="90000"/>
          </a:bodyPr>
          <a:lstStyle/>
          <a:p>
            <a:r>
              <a:rPr lang="en-GB" sz="3600"/>
              <a:t>Microsoft Entra ID Governance features used on this scenario</a:t>
            </a:r>
            <a:br>
              <a:rPr lang="en-GB"/>
            </a:br>
            <a:endParaRPr lang="de-DE">
              <a:solidFill>
                <a:srgbClr val="0070C0"/>
              </a:solidFill>
            </a:endParaRPr>
          </a:p>
        </p:txBody>
      </p:sp>
      <p:graphicFrame>
        <p:nvGraphicFramePr>
          <p:cNvPr id="3" name="Table 3">
            <a:extLst>
              <a:ext uri="{FF2B5EF4-FFF2-40B4-BE49-F238E27FC236}">
                <a16:creationId xmlns:a16="http://schemas.microsoft.com/office/drawing/2014/main" id="{3204FD71-6160-4EA8-F4C0-3220A1A32459}"/>
              </a:ext>
            </a:extLst>
          </p:cNvPr>
          <p:cNvGraphicFramePr>
            <a:graphicFrameLocks noGrp="1"/>
          </p:cNvGraphicFramePr>
          <p:nvPr>
            <p:extLst>
              <p:ext uri="{D42A27DB-BD31-4B8C-83A1-F6EECF244321}">
                <p14:modId xmlns:p14="http://schemas.microsoft.com/office/powerpoint/2010/main" val="627381451"/>
              </p:ext>
            </p:extLst>
          </p:nvPr>
        </p:nvGraphicFramePr>
        <p:xfrm>
          <a:off x="588263" y="1056097"/>
          <a:ext cx="11279887" cy="4907280"/>
        </p:xfrm>
        <a:graphic>
          <a:graphicData uri="http://schemas.openxmlformats.org/drawingml/2006/table">
            <a:tbl>
              <a:tblPr firstRow="1" bandRow="1">
                <a:tableStyleId>{3B4B98B0-60AC-42C2-AFA5-B58CD77FA1E5}</a:tableStyleId>
              </a:tblPr>
              <a:tblGrid>
                <a:gridCol w="2645108">
                  <a:extLst>
                    <a:ext uri="{9D8B030D-6E8A-4147-A177-3AD203B41FA5}">
                      <a16:colId xmlns:a16="http://schemas.microsoft.com/office/drawing/2014/main" val="4039506950"/>
                    </a:ext>
                  </a:extLst>
                </a:gridCol>
                <a:gridCol w="5880009">
                  <a:extLst>
                    <a:ext uri="{9D8B030D-6E8A-4147-A177-3AD203B41FA5}">
                      <a16:colId xmlns:a16="http://schemas.microsoft.com/office/drawing/2014/main" val="877387242"/>
                    </a:ext>
                  </a:extLst>
                </a:gridCol>
                <a:gridCol w="1135521">
                  <a:extLst>
                    <a:ext uri="{9D8B030D-6E8A-4147-A177-3AD203B41FA5}">
                      <a16:colId xmlns:a16="http://schemas.microsoft.com/office/drawing/2014/main" val="3837982284"/>
                    </a:ext>
                  </a:extLst>
                </a:gridCol>
                <a:gridCol w="1619249">
                  <a:extLst>
                    <a:ext uri="{9D8B030D-6E8A-4147-A177-3AD203B41FA5}">
                      <a16:colId xmlns:a16="http://schemas.microsoft.com/office/drawing/2014/main" val="1589021627"/>
                    </a:ext>
                  </a:extLst>
                </a:gridCol>
              </a:tblGrid>
              <a:tr h="370840">
                <a:tc>
                  <a:txBody>
                    <a:bodyPr/>
                    <a:lstStyle/>
                    <a:p>
                      <a:r>
                        <a:rPr lang="en-GB" sz="1100"/>
                        <a:t>Feature</a:t>
                      </a:r>
                      <a:endParaRPr lang="de-DE" sz="1100"/>
                    </a:p>
                  </a:txBody>
                  <a:tcPr/>
                </a:tc>
                <a:tc>
                  <a:txBody>
                    <a:bodyPr/>
                    <a:lstStyle/>
                    <a:p>
                      <a:r>
                        <a:rPr lang="en-GB" sz="1100"/>
                        <a:t>Description</a:t>
                      </a:r>
                      <a:endParaRPr lang="de-DE" sz="1100"/>
                    </a:p>
                  </a:txBody>
                  <a:tcPr/>
                </a:tc>
                <a:tc>
                  <a:txBody>
                    <a:bodyPr/>
                    <a:lstStyle/>
                    <a:p>
                      <a:r>
                        <a:rPr lang="en-US" sz="1100" noProof="0"/>
                        <a:t>Stage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noProof="0"/>
                        <a:t>Governance SKU</a:t>
                      </a:r>
                    </a:p>
                    <a:p>
                      <a:endParaRPr lang="en-US" sz="1100" noProof="0"/>
                    </a:p>
                  </a:txBody>
                  <a:tcPr/>
                </a:tc>
                <a:extLst>
                  <a:ext uri="{0D108BD9-81ED-4DB2-BD59-A6C34878D82A}">
                    <a16:rowId xmlns:a16="http://schemas.microsoft.com/office/drawing/2014/main" val="20906963"/>
                  </a:ext>
                </a:extLst>
              </a:tr>
              <a:tr h="23423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sz="1200" b="0">
                          <a:hlinkClick r:id="rId3"/>
                        </a:rPr>
                        <a:t>Entitlement Management (EM)</a:t>
                      </a:r>
                      <a:endParaRPr lang="de-DE" sz="1200" b="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Enables organizations to manage identity and access lifecycle at scale, by automating access request workflows, access assignments, reviews, and expiration.</a:t>
                      </a:r>
                      <a:endParaRPr lang="de-DE" sz="120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sz="1200"/>
                        <a:t>General Availability</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de-DE" sz="1200"/>
                        <a:t>No</a:t>
                      </a:r>
                    </a:p>
                  </a:txBody>
                  <a:tcPr/>
                </a:tc>
                <a:extLst>
                  <a:ext uri="{0D108BD9-81ED-4DB2-BD59-A6C34878D82A}">
                    <a16:rowId xmlns:a16="http://schemas.microsoft.com/office/drawing/2014/main" val="1653969059"/>
                  </a:ext>
                </a:extLst>
              </a:tr>
              <a:tr h="234235">
                <a:tc>
                  <a:txBody>
                    <a:bodyPr/>
                    <a:lstStyle/>
                    <a:p>
                      <a:r>
                        <a:rPr lang="en-GB" sz="1200" b="0">
                          <a:hlinkClick r:id="rId4"/>
                        </a:rPr>
                        <a:t>EM + Custom Extensions (Logic Apps)</a:t>
                      </a:r>
                      <a:endParaRPr lang="en-GB" sz="1200" b="0"/>
                    </a:p>
                  </a:txBody>
                  <a:tcPr/>
                </a:tc>
                <a:tc>
                  <a:txBody>
                    <a:bodyPr/>
                    <a:lstStyle/>
                    <a:p>
                      <a:r>
                        <a:rPr lang="en-US" sz="1200" b="0" i="0" kern="1200">
                          <a:solidFill>
                            <a:schemeClr val="tx1"/>
                          </a:solidFill>
                          <a:effectLst/>
                          <a:latin typeface="+mn-lt"/>
                          <a:ea typeface="+mn-ea"/>
                          <a:cs typeface="+mn-cs"/>
                        </a:rPr>
                        <a:t>Logic Apps with entitlement management can expand governance workflows beyond the core entitlement management use cases.</a:t>
                      </a:r>
                      <a:endParaRPr lang="en-GB" sz="1200" b="0" i="0" kern="120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a:t>General Availability</a:t>
                      </a:r>
                    </a:p>
                    <a:p>
                      <a:endParaRPr lang="en-GB" sz="1200" b="0" i="0" kern="1200">
                        <a:solidFill>
                          <a:schemeClr val="tx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a:t>Yes</a:t>
                      </a:r>
                    </a:p>
                    <a:p>
                      <a:pPr algn="ctr"/>
                      <a:endParaRPr lang="en-GB" sz="1200" b="0" i="0" kern="1200">
                        <a:solidFill>
                          <a:schemeClr val="tx1"/>
                        </a:solidFill>
                        <a:effectLst/>
                        <a:latin typeface="+mn-lt"/>
                        <a:ea typeface="+mn-ea"/>
                        <a:cs typeface="+mn-cs"/>
                      </a:endParaRPr>
                    </a:p>
                  </a:txBody>
                  <a:tcPr/>
                </a:tc>
                <a:extLst>
                  <a:ext uri="{0D108BD9-81ED-4DB2-BD59-A6C34878D82A}">
                    <a16:rowId xmlns:a16="http://schemas.microsoft.com/office/drawing/2014/main" val="3622530483"/>
                  </a:ext>
                </a:extLst>
              </a:tr>
              <a:tr h="234235">
                <a:tc>
                  <a:txBody>
                    <a:bodyPr/>
                    <a:lstStyle/>
                    <a:p>
                      <a:r>
                        <a:rPr lang="en-GB" sz="1200" b="0">
                          <a:hlinkClick r:id="rId5"/>
                        </a:rPr>
                        <a:t>EM + Auto assignment policies</a:t>
                      </a:r>
                      <a:endParaRPr lang="en-GB" sz="1200" b="0"/>
                    </a:p>
                  </a:txBody>
                  <a:tcPr/>
                </a:tc>
                <a:tc>
                  <a:txBody>
                    <a:bodyPr/>
                    <a:lstStyle/>
                    <a:p>
                      <a:r>
                        <a:rPr lang="en-US" sz="1200" b="0" i="0" kern="1200" dirty="0">
                          <a:solidFill>
                            <a:schemeClr val="tx1"/>
                          </a:solidFill>
                          <a:effectLst/>
                          <a:latin typeface="+mn-lt"/>
                          <a:ea typeface="+mn-ea"/>
                          <a:cs typeface="+mn-cs"/>
                        </a:rPr>
                        <a:t> Use rules to determine access package assignment based on user properties in Azure Active Directory (Microsoft Entra ID)</a:t>
                      </a:r>
                      <a:endParaRPr lang="en-GB" sz="1200" b="0" i="0" kern="1200" dirty="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a:t>General Availability</a:t>
                      </a:r>
                    </a:p>
                    <a:p>
                      <a:endParaRPr lang="en-GB" sz="1200" b="0" i="0" kern="1200">
                        <a:solidFill>
                          <a:schemeClr val="tx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a:t>Yes</a:t>
                      </a:r>
                    </a:p>
                    <a:p>
                      <a:pPr algn="ctr"/>
                      <a:endParaRPr lang="en-GB" sz="1200" b="0" i="0" kern="1200">
                        <a:solidFill>
                          <a:schemeClr val="tx1"/>
                        </a:solidFill>
                        <a:effectLst/>
                        <a:latin typeface="+mn-lt"/>
                        <a:ea typeface="+mn-ea"/>
                        <a:cs typeface="+mn-cs"/>
                      </a:endParaRPr>
                    </a:p>
                  </a:txBody>
                  <a:tcPr/>
                </a:tc>
                <a:extLst>
                  <a:ext uri="{0D108BD9-81ED-4DB2-BD59-A6C34878D82A}">
                    <a16:rowId xmlns:a16="http://schemas.microsoft.com/office/drawing/2014/main" val="286419124"/>
                  </a:ext>
                </a:extLst>
              </a:tr>
              <a:tr h="234235">
                <a:tc>
                  <a:txBody>
                    <a:bodyPr/>
                    <a:lstStyle/>
                    <a:p>
                      <a:r>
                        <a:rPr lang="en-GB" sz="1200" b="0">
                          <a:hlinkClick r:id="rId6"/>
                        </a:rPr>
                        <a:t>EM + Guest Conversion</a:t>
                      </a:r>
                      <a:endParaRPr lang="en-GB" sz="1200" b="0"/>
                    </a:p>
                  </a:txBody>
                  <a:tcPr/>
                </a:tc>
                <a:tc>
                  <a:txBody>
                    <a:bodyPr/>
                    <a:lstStyle/>
                    <a:p>
                      <a:r>
                        <a:rPr lang="en-US" sz="1200" b="0" i="0" kern="1200">
                          <a:solidFill>
                            <a:schemeClr val="tx1"/>
                          </a:solidFill>
                          <a:effectLst/>
                          <a:latin typeface="+mn-lt"/>
                          <a:ea typeface="+mn-ea"/>
                          <a:cs typeface="+mn-cs"/>
                        </a:rPr>
                        <a:t>Convert ungoverned users to be governed  </a:t>
                      </a:r>
                      <a:endParaRPr lang="en-GB" sz="1200" b="0" i="0" kern="1200">
                        <a:solidFill>
                          <a:schemeClr val="tx1"/>
                        </a:solidFill>
                        <a:effectLst/>
                        <a:latin typeface="+mn-lt"/>
                        <a:ea typeface="+mn-ea"/>
                        <a:cs typeface="+mn-cs"/>
                      </a:endParaRPr>
                    </a:p>
                  </a:txBody>
                  <a:tcPr/>
                </a:tc>
                <a:tc>
                  <a:txBody>
                    <a:bodyPr/>
                    <a:lstStyle/>
                    <a:p>
                      <a:r>
                        <a:rPr lang="en-GB" sz="1200" b="0" i="0" kern="1200">
                          <a:solidFill>
                            <a:schemeClr val="tx1"/>
                          </a:solidFill>
                          <a:effectLst/>
                          <a:latin typeface="+mn-lt"/>
                          <a:ea typeface="+mn-ea"/>
                          <a:cs typeface="+mn-cs"/>
                        </a:rPr>
                        <a:t>Public Preview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a:t>Yes</a:t>
                      </a:r>
                    </a:p>
                    <a:p>
                      <a:pPr algn="ctr"/>
                      <a:endParaRPr lang="en-GB" sz="1200" b="0" i="0" kern="1200">
                        <a:solidFill>
                          <a:schemeClr val="tx1"/>
                        </a:solidFill>
                        <a:effectLst/>
                        <a:latin typeface="+mn-lt"/>
                        <a:ea typeface="+mn-ea"/>
                        <a:cs typeface="+mn-cs"/>
                      </a:endParaRPr>
                    </a:p>
                  </a:txBody>
                  <a:tcPr/>
                </a:tc>
                <a:extLst>
                  <a:ext uri="{0D108BD9-81ED-4DB2-BD59-A6C34878D82A}">
                    <a16:rowId xmlns:a16="http://schemas.microsoft.com/office/drawing/2014/main" val="1769060835"/>
                  </a:ext>
                </a:extLst>
              </a:tr>
              <a:tr h="2342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a:hlinkClick r:id="rId7"/>
                        </a:rPr>
                        <a:t>EM Invite + Assign Any</a:t>
                      </a:r>
                      <a:endParaRPr lang="en-GB" sz="1200" b="0"/>
                    </a:p>
                    <a:p>
                      <a:endParaRPr lang="en-GB" sz="1200" b="0"/>
                    </a:p>
                  </a:txBody>
                  <a:tcPr/>
                </a:tc>
                <a:tc>
                  <a:txBody>
                    <a:bodyPr/>
                    <a:lstStyle/>
                    <a:p>
                      <a:r>
                        <a:rPr lang="en-US" sz="1200" b="0" i="0" kern="1200">
                          <a:solidFill>
                            <a:schemeClr val="tx1"/>
                          </a:solidFill>
                          <a:effectLst/>
                          <a:latin typeface="+mn-lt"/>
                          <a:ea typeface="+mn-ea"/>
                          <a:cs typeface="+mn-cs"/>
                        </a:rPr>
                        <a:t>Allows to directly assign external users to an access package to make collaborating with partners easier.</a:t>
                      </a:r>
                      <a:endParaRPr lang="en-GB" sz="1200" b="0" i="0" kern="1200">
                        <a:solidFill>
                          <a:schemeClr val="tx1"/>
                        </a:solidFill>
                        <a:effectLst/>
                        <a:latin typeface="+mn-lt"/>
                        <a:ea typeface="+mn-ea"/>
                        <a:cs typeface="+mn-cs"/>
                      </a:endParaRPr>
                    </a:p>
                  </a:txBody>
                  <a:tcPr/>
                </a:tc>
                <a:tc>
                  <a:txBody>
                    <a:bodyPr/>
                    <a:lstStyle/>
                    <a:p>
                      <a:r>
                        <a:rPr lang="en-GB" sz="1200" b="0" i="0" kern="1200">
                          <a:solidFill>
                            <a:schemeClr val="tx1"/>
                          </a:solidFill>
                          <a:effectLst/>
                          <a:latin typeface="+mn-lt"/>
                          <a:ea typeface="+mn-ea"/>
                          <a:cs typeface="+mn-cs"/>
                        </a:rPr>
                        <a:t>Public Preview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a:t>Yes</a:t>
                      </a:r>
                    </a:p>
                  </a:txBody>
                  <a:tcPr/>
                </a:tc>
                <a:extLst>
                  <a:ext uri="{0D108BD9-81ED-4DB2-BD59-A6C34878D82A}">
                    <a16:rowId xmlns:a16="http://schemas.microsoft.com/office/drawing/2014/main" val="3021730542"/>
                  </a:ext>
                </a:extLst>
              </a:tr>
              <a:tr h="234235">
                <a:tc>
                  <a:txBody>
                    <a:bodyPr/>
                    <a:lstStyle/>
                    <a:p>
                      <a:r>
                        <a:rPr lang="en-US" sz="1200" b="0" u="sng" kern="1200">
                          <a:solidFill>
                            <a:schemeClr val="tx1"/>
                          </a:solidFill>
                          <a:effectLst/>
                          <a:latin typeface="+mn-lt"/>
                          <a:ea typeface="+mn-ea"/>
                          <a:cs typeface="+mn-cs"/>
                          <a:hlinkClick r:id="rId8"/>
                        </a:rPr>
                        <a:t>AR - Inactive Users</a:t>
                      </a:r>
                      <a:br>
                        <a:rPr lang="en-US" sz="1200" b="0" u="sng" kern="1200">
                          <a:solidFill>
                            <a:schemeClr val="tx1"/>
                          </a:solidFill>
                          <a:effectLst/>
                          <a:latin typeface="+mn-lt"/>
                          <a:ea typeface="+mn-ea"/>
                          <a:cs typeface="+mn-cs"/>
                        </a:rPr>
                      </a:br>
                      <a:endParaRPr lang="de-DE" sz="1200" b="0"/>
                    </a:p>
                  </a:txBody>
                  <a:tcPr/>
                </a:tc>
                <a:tc>
                  <a:txBody>
                    <a:bodyPr/>
                    <a:lstStyle/>
                    <a:p>
                      <a:r>
                        <a:rPr lang="en-US" sz="1200" b="0" i="0" kern="1200">
                          <a:solidFill>
                            <a:schemeClr val="tx1"/>
                          </a:solidFill>
                          <a:effectLst/>
                          <a:latin typeface="+mn-lt"/>
                          <a:ea typeface="+mn-ea"/>
                          <a:cs typeface="+mn-cs"/>
                        </a:rPr>
                        <a:t>Review and address stale accounts that haven’t been active for a specified period on a regular basis.</a:t>
                      </a:r>
                      <a:endParaRPr lang="de-DE" sz="1200" b="0" i="0" kern="1200">
                        <a:solidFill>
                          <a:schemeClr val="tx1"/>
                        </a:solidFill>
                        <a:effectLst/>
                        <a:latin typeface="+mn-lt"/>
                        <a:ea typeface="+mn-ea"/>
                        <a:cs typeface="+mn-cs"/>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200"/>
                        <a:t>General Availability</a:t>
                      </a:r>
                      <a:endParaRPr lang="de-DE" sz="12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100"/>
                        <a:t>Yes</a:t>
                      </a:r>
                    </a:p>
                  </a:txBody>
                  <a:tcPr/>
                </a:tc>
                <a:extLst>
                  <a:ext uri="{0D108BD9-81ED-4DB2-BD59-A6C34878D82A}">
                    <a16:rowId xmlns:a16="http://schemas.microsoft.com/office/drawing/2014/main" val="1052835761"/>
                  </a:ext>
                </a:extLst>
              </a:tr>
              <a:tr h="234235">
                <a:tc>
                  <a:txBody>
                    <a:bodyPr/>
                    <a:lstStyle/>
                    <a:p>
                      <a:r>
                        <a:rPr lang="en-US" sz="1200" b="0" u="sng" kern="1200">
                          <a:solidFill>
                            <a:schemeClr val="tx1"/>
                          </a:solidFill>
                          <a:effectLst/>
                          <a:latin typeface="+mn-lt"/>
                          <a:ea typeface="+mn-ea"/>
                          <a:cs typeface="+mn-cs"/>
                          <a:hlinkClick r:id="rId9"/>
                        </a:rPr>
                        <a:t>AR - Machine learning assisted access certifications and reviews</a:t>
                      </a:r>
                      <a:endParaRPr lang="de-DE" sz="1200" b="0"/>
                    </a:p>
                  </a:txBody>
                  <a:tcPr/>
                </a:tc>
                <a:tc>
                  <a:txBody>
                    <a:bodyPr/>
                    <a:lstStyle/>
                    <a:p>
                      <a:r>
                        <a:rPr lang="en-US" sz="1200" b="0" i="0" kern="1200">
                          <a:solidFill>
                            <a:schemeClr val="tx1"/>
                          </a:solidFill>
                          <a:effectLst/>
                          <a:latin typeface="+mn-lt"/>
                          <a:ea typeface="+mn-ea"/>
                          <a:cs typeface="+mn-cs"/>
                        </a:rPr>
                        <a:t>Provides ML-based recommendations to the reviewers of an access review based on the organization’s reporting structure.</a:t>
                      </a:r>
                    </a:p>
                  </a:txBody>
                  <a:tcPr/>
                </a:tc>
                <a:tc>
                  <a:txBody>
                    <a:bodyPr/>
                    <a:lstStyle/>
                    <a:p>
                      <a:r>
                        <a:rPr lang="en-GB" sz="1200" b="0" i="0" kern="1200">
                          <a:solidFill>
                            <a:schemeClr val="tx1"/>
                          </a:solidFill>
                          <a:effectLst/>
                          <a:latin typeface="+mn-lt"/>
                          <a:ea typeface="+mn-ea"/>
                          <a:cs typeface="+mn-cs"/>
                        </a:rPr>
                        <a:t>General Availability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100"/>
                        <a:t>Yes</a:t>
                      </a:r>
                    </a:p>
                  </a:txBody>
                  <a:tcPr/>
                </a:tc>
                <a:extLst>
                  <a:ext uri="{0D108BD9-81ED-4DB2-BD59-A6C34878D82A}">
                    <a16:rowId xmlns:a16="http://schemas.microsoft.com/office/drawing/2014/main" val="2736606892"/>
                  </a:ext>
                </a:extLst>
              </a:tr>
              <a:tr h="23423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hlinkClick r:id="rId10"/>
                        </a:rPr>
                        <a:t>AR - PIM For Groups</a:t>
                      </a:r>
                      <a:endParaRPr lang="en-GB" sz="120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200" kern="1200">
                          <a:solidFill>
                            <a:schemeClr val="tx1"/>
                          </a:solidFill>
                          <a:latin typeface="+mn-lt"/>
                          <a:ea typeface="+mn-ea"/>
                          <a:cs typeface="+mn-cs"/>
                        </a:rPr>
                        <a:t>Review access for PIM for Groups on a regular basis.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200"/>
                        <a:t>Public preview</a:t>
                      </a:r>
                      <a:endParaRPr lang="de-DE" sz="12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100"/>
                        <a:t>Yes</a:t>
                      </a:r>
                    </a:p>
                  </a:txBody>
                  <a:tcPr/>
                </a:tc>
                <a:extLst>
                  <a:ext uri="{0D108BD9-81ED-4DB2-BD59-A6C34878D82A}">
                    <a16:rowId xmlns:a16="http://schemas.microsoft.com/office/drawing/2014/main" val="1569985659"/>
                  </a:ext>
                </a:extLst>
              </a:tr>
              <a:tr h="234235">
                <a:tc>
                  <a:txBody>
                    <a:bodyPr/>
                    <a:lstStyle/>
                    <a:p>
                      <a:r>
                        <a:rPr lang="en-GB" sz="1200" b="0">
                          <a:hlinkClick r:id="rId11"/>
                        </a:rPr>
                        <a:t>Identity Governance Dashboard</a:t>
                      </a:r>
                      <a:endParaRPr lang="en-GB" sz="1200" b="0"/>
                    </a:p>
                  </a:txBody>
                  <a:tcPr/>
                </a:tc>
                <a:tc>
                  <a:txBody>
                    <a:bodyPr/>
                    <a:lstStyle/>
                    <a:p>
                      <a:r>
                        <a:rPr lang="en-US" sz="1200" b="0" i="0" kern="1200">
                          <a:solidFill>
                            <a:schemeClr val="tx1"/>
                          </a:solidFill>
                          <a:effectLst/>
                          <a:latin typeface="+mn-lt"/>
                          <a:ea typeface="+mn-ea"/>
                          <a:cs typeface="+mn-cs"/>
                        </a:rPr>
                        <a:t>Discovers usage information about various Identity Governance &amp; Administration (IGA) features configured in your tenant. </a:t>
                      </a:r>
                      <a:endParaRPr lang="en-GB" sz="1200" b="0" i="0" kern="120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a:solidFill>
                            <a:schemeClr val="tx1"/>
                          </a:solidFill>
                          <a:effectLst/>
                          <a:latin typeface="+mn-lt"/>
                          <a:ea typeface="+mn-ea"/>
                          <a:cs typeface="+mn-cs"/>
                        </a:rPr>
                        <a:t>Public Preview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dirty="0"/>
                        <a:t>Yes</a:t>
                      </a:r>
                    </a:p>
                  </a:txBody>
                  <a:tcPr/>
                </a:tc>
                <a:extLst>
                  <a:ext uri="{0D108BD9-81ED-4DB2-BD59-A6C34878D82A}">
                    <a16:rowId xmlns:a16="http://schemas.microsoft.com/office/drawing/2014/main" val="1512870257"/>
                  </a:ext>
                </a:extLst>
              </a:tr>
            </a:tbl>
          </a:graphicData>
        </a:graphic>
      </p:graphicFrame>
      <p:sp>
        <p:nvSpPr>
          <p:cNvPr id="7" name="TextBox 6">
            <a:extLst>
              <a:ext uri="{FF2B5EF4-FFF2-40B4-BE49-F238E27FC236}">
                <a16:creationId xmlns:a16="http://schemas.microsoft.com/office/drawing/2014/main" id="{05F7F378-4395-57AD-DE61-FEBC454155A6}"/>
              </a:ext>
            </a:extLst>
          </p:cNvPr>
          <p:cNvSpPr txBox="1"/>
          <p:nvPr/>
        </p:nvSpPr>
        <p:spPr>
          <a:xfrm>
            <a:off x="588263" y="6185356"/>
            <a:ext cx="4477723" cy="430887"/>
          </a:xfrm>
          <a:prstGeom prst="rect">
            <a:avLst/>
          </a:prstGeom>
          <a:noFill/>
        </p:spPr>
        <p:txBody>
          <a:bodyPr wrap="square" lIns="0" tIns="0" rIns="0" bIns="0" rtlCol="0">
            <a:spAutoFit/>
          </a:bodyPr>
          <a:lstStyle/>
          <a:p>
            <a:r>
              <a:rPr lang="en-GB" sz="1400" b="1"/>
              <a:t>Source</a:t>
            </a:r>
            <a:endParaRPr lang="en-GB" sz="1400"/>
          </a:p>
          <a:p>
            <a:r>
              <a:rPr lang="pt-BR" sz="1400">
                <a:hlinkClick r:id="rId12"/>
              </a:rPr>
              <a:t>Microsoft Entra ID Governance licensing fundamentals</a:t>
            </a:r>
            <a:endParaRPr lang="de-DE" sz="1400"/>
          </a:p>
        </p:txBody>
      </p:sp>
    </p:spTree>
    <p:extLst>
      <p:ext uri="{BB962C8B-B14F-4D97-AF65-F5344CB8AC3E}">
        <p14:creationId xmlns:p14="http://schemas.microsoft.com/office/powerpoint/2010/main" val="237884683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82568-F975-449A-8C09-9FCEF1ACCCE8}"/>
              </a:ext>
            </a:extLst>
          </p:cNvPr>
          <p:cNvSpPr>
            <a:spLocks noGrp="1"/>
          </p:cNvSpPr>
          <p:nvPr>
            <p:ph type="title"/>
          </p:nvPr>
        </p:nvSpPr>
        <p:spPr>
          <a:xfrm>
            <a:off x="584200" y="1591679"/>
            <a:ext cx="6359526" cy="334515"/>
          </a:xfrm>
        </p:spPr>
        <p:txBody>
          <a:bodyPr/>
          <a:lstStyle/>
          <a:p>
            <a:r>
              <a:rPr lang="en-US" sz="2400"/>
              <a:t>Microsoft Entra ID Governance</a:t>
            </a:r>
          </a:p>
        </p:txBody>
      </p:sp>
      <p:sp>
        <p:nvSpPr>
          <p:cNvPr id="3" name="Text Placeholder 2">
            <a:extLst>
              <a:ext uri="{FF2B5EF4-FFF2-40B4-BE49-F238E27FC236}">
                <a16:creationId xmlns:a16="http://schemas.microsoft.com/office/drawing/2014/main" id="{8C3F8CE0-B741-41ED-A76C-465371BF9AD4}"/>
              </a:ext>
            </a:extLst>
          </p:cNvPr>
          <p:cNvSpPr>
            <a:spLocks noGrp="1"/>
          </p:cNvSpPr>
          <p:nvPr>
            <p:ph type="body" sz="quarter" idx="12"/>
          </p:nvPr>
        </p:nvSpPr>
        <p:spPr>
          <a:xfrm>
            <a:off x="584200" y="4781550"/>
            <a:ext cx="6495574" cy="338554"/>
          </a:xfrm>
        </p:spPr>
        <p:txBody>
          <a:bodyPr/>
          <a:lstStyle/>
          <a:p>
            <a:r>
              <a:rPr lang="en-US"/>
              <a:t>&lt;&lt;Subtitle or speaker name&gt;&gt;</a:t>
            </a:r>
          </a:p>
        </p:txBody>
      </p:sp>
      <p:sp>
        <p:nvSpPr>
          <p:cNvPr id="4" name="Title 1">
            <a:extLst>
              <a:ext uri="{FF2B5EF4-FFF2-40B4-BE49-F238E27FC236}">
                <a16:creationId xmlns:a16="http://schemas.microsoft.com/office/drawing/2014/main" id="{95A609FD-2D12-9603-7A55-467AC484AFDE}"/>
              </a:ext>
            </a:extLst>
          </p:cNvPr>
          <p:cNvSpPr txBox="1">
            <a:spLocks/>
          </p:cNvSpPr>
          <p:nvPr/>
        </p:nvSpPr>
        <p:spPr>
          <a:xfrm>
            <a:off x="584200" y="2415779"/>
            <a:ext cx="6495574"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Govern guest and partner access to resources</a:t>
            </a:r>
          </a:p>
        </p:txBody>
      </p:sp>
      <p:sp>
        <p:nvSpPr>
          <p:cNvPr id="5" name="Title 1">
            <a:extLst>
              <a:ext uri="{FF2B5EF4-FFF2-40B4-BE49-F238E27FC236}">
                <a16:creationId xmlns:a16="http://schemas.microsoft.com/office/drawing/2014/main" id="{9972CDB9-4FA0-53F3-3FF0-6DAECD209AC9}"/>
              </a:ext>
            </a:extLst>
          </p:cNvPr>
          <p:cNvSpPr txBox="1">
            <a:spLocks/>
          </p:cNvSpPr>
          <p:nvPr/>
        </p:nvSpPr>
        <p:spPr>
          <a:xfrm>
            <a:off x="584200" y="3439154"/>
            <a:ext cx="8734612" cy="307777"/>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2000"/>
              <a:t>Proof of concept deployment</a:t>
            </a:r>
          </a:p>
        </p:txBody>
      </p:sp>
    </p:spTree>
    <p:extLst>
      <p:ext uri="{BB962C8B-B14F-4D97-AF65-F5344CB8AC3E}">
        <p14:creationId xmlns:p14="http://schemas.microsoft.com/office/powerpoint/2010/main" val="14311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AFCDB59-B886-46EA-BEA0-DF4C9E2116B5}"/>
              </a:ext>
            </a:extLst>
          </p:cNvPr>
          <p:cNvSpPr/>
          <p:nvPr/>
        </p:nvSpPr>
        <p:spPr bwMode="auto">
          <a:xfrm>
            <a:off x="7072934" y="1059921"/>
            <a:ext cx="4359765" cy="4525535"/>
          </a:xfrm>
          <a:prstGeom prst="round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2EF58D37-A61E-4D50-88CD-32879566BF93}"/>
              </a:ext>
            </a:extLst>
          </p:cNvPr>
          <p:cNvSpPr>
            <a:spLocks noGrp="1"/>
          </p:cNvSpPr>
          <p:nvPr>
            <p:ph type="title"/>
          </p:nvPr>
        </p:nvSpPr>
        <p:spPr>
          <a:xfrm>
            <a:off x="594360" y="574258"/>
            <a:ext cx="9144000" cy="446084"/>
          </a:xfrm>
        </p:spPr>
        <p:txBody>
          <a:bodyPr/>
          <a:lstStyle/>
          <a:p>
            <a:r>
              <a:rPr lang="en-US" sz="3200"/>
              <a:t>External identities Overview</a:t>
            </a:r>
          </a:p>
        </p:txBody>
      </p:sp>
      <p:pic>
        <p:nvPicPr>
          <p:cNvPr id="9" name="Graphic 96">
            <a:extLst>
              <a:ext uri="{FF2B5EF4-FFF2-40B4-BE49-F238E27FC236}">
                <a16:creationId xmlns:a16="http://schemas.microsoft.com/office/drawing/2014/main" id="{F22C7FE6-95D5-4DB0-BFE4-D36B6D67E7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49420" y="1309567"/>
            <a:ext cx="665857" cy="665858"/>
          </a:xfrm>
          <a:prstGeom prst="rect">
            <a:avLst/>
          </a:prstGeom>
        </p:spPr>
      </p:pic>
      <p:grpSp>
        <p:nvGrpSpPr>
          <p:cNvPr id="15" name="Group 14" descr="Direct federation icon">
            <a:extLst>
              <a:ext uri="{FF2B5EF4-FFF2-40B4-BE49-F238E27FC236}">
                <a16:creationId xmlns:a16="http://schemas.microsoft.com/office/drawing/2014/main" id="{A60469AC-639F-4C47-BFA2-AC1E48764057}"/>
              </a:ext>
            </a:extLst>
          </p:cNvPr>
          <p:cNvGrpSpPr/>
          <p:nvPr/>
        </p:nvGrpSpPr>
        <p:grpSpPr>
          <a:xfrm>
            <a:off x="872086" y="4236670"/>
            <a:ext cx="1464305" cy="1206894"/>
            <a:chOff x="759300" y="3500434"/>
            <a:chExt cx="1464305" cy="1621416"/>
          </a:xfrm>
        </p:grpSpPr>
        <p:sp>
          <p:nvSpPr>
            <p:cNvPr id="19" name="Oval 18">
              <a:extLst>
                <a:ext uri="{FF2B5EF4-FFF2-40B4-BE49-F238E27FC236}">
                  <a16:creationId xmlns:a16="http://schemas.microsoft.com/office/drawing/2014/main" id="{D4FFA3F8-6484-46F2-9465-7D03109B4801}"/>
                </a:ext>
              </a:extLst>
            </p:cNvPr>
            <p:cNvSpPr/>
            <p:nvPr/>
          </p:nvSpPr>
          <p:spPr bwMode="auto">
            <a:xfrm>
              <a:off x="846166" y="3500434"/>
              <a:ext cx="1372055" cy="1372055"/>
            </a:xfrm>
            <a:prstGeom prst="ellipse">
              <a:avLst/>
            </a:prstGeom>
            <a:solidFill>
              <a:schemeClr val="bg1">
                <a:lumMod val="85000"/>
              </a:schemeClr>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 name="TextBox 16">
              <a:extLst>
                <a:ext uri="{FF2B5EF4-FFF2-40B4-BE49-F238E27FC236}">
                  <a16:creationId xmlns:a16="http://schemas.microsoft.com/office/drawing/2014/main" id="{D0523DBC-0D35-4B3B-A343-F7A116202587}"/>
                </a:ext>
              </a:extLst>
            </p:cNvPr>
            <p:cNvSpPr txBox="1"/>
            <p:nvPr/>
          </p:nvSpPr>
          <p:spPr>
            <a:xfrm>
              <a:off x="759300" y="4875629"/>
              <a:ext cx="65" cy="246221"/>
            </a:xfrm>
            <a:prstGeom prst="rect">
              <a:avLst/>
            </a:prstGeom>
            <a:noFill/>
          </p:spPr>
          <p:txBody>
            <a:bodyPr wrap="none" lIns="0" tIns="0" rIns="0" bIns="0" rtlCol="0">
              <a:spAutoFit/>
            </a:bodyPr>
            <a:lstStyle/>
            <a:p>
              <a:pPr algn="l"/>
              <a:endParaRPr lang="en-US" sz="1600">
                <a:gradFill>
                  <a:gsLst>
                    <a:gs pos="2917">
                      <a:schemeClr val="tx1"/>
                    </a:gs>
                    <a:gs pos="30000">
                      <a:schemeClr val="tx1"/>
                    </a:gs>
                  </a:gsLst>
                  <a:lin ang="5400000" scaled="0"/>
                </a:gradFill>
              </a:endParaRPr>
            </a:p>
          </p:txBody>
        </p:sp>
        <p:sp>
          <p:nvSpPr>
            <p:cNvPr id="18" name="TextBox 17">
              <a:extLst>
                <a:ext uri="{FF2B5EF4-FFF2-40B4-BE49-F238E27FC236}">
                  <a16:creationId xmlns:a16="http://schemas.microsoft.com/office/drawing/2014/main" id="{92F54C41-CAA9-4DBF-B310-7B447A868931}"/>
                </a:ext>
              </a:extLst>
            </p:cNvPr>
            <p:cNvSpPr txBox="1"/>
            <p:nvPr/>
          </p:nvSpPr>
          <p:spPr>
            <a:xfrm>
              <a:off x="933148" y="3952822"/>
              <a:ext cx="1290457" cy="578880"/>
            </a:xfrm>
            <a:prstGeom prst="rect">
              <a:avLst/>
            </a:prstGeom>
            <a:noFill/>
          </p:spPr>
          <p:txBody>
            <a:bodyPr wrap="square" lIns="0" tIns="0" rIns="0" bIns="0" rtlCol="0" anchor="t">
              <a:spAutoFit/>
            </a:bodyPr>
            <a:lstStyle/>
            <a:p>
              <a:pPr algn="l"/>
              <a:r>
                <a:rPr lang="en-US" sz="1400">
                  <a:solidFill>
                    <a:schemeClr val="accent1"/>
                  </a:solidFill>
                </a:rPr>
                <a:t>SAML/WS-Fed</a:t>
              </a:r>
            </a:p>
            <a:p>
              <a:pPr algn="ctr"/>
              <a:r>
                <a:rPr lang="en-US" sz="1400">
                  <a:solidFill>
                    <a:schemeClr val="accent1"/>
                  </a:solidFill>
                  <a:cs typeface="Segoe UI"/>
                </a:rPr>
                <a:t>Federation</a:t>
              </a:r>
            </a:p>
          </p:txBody>
        </p:sp>
      </p:grpSp>
      <p:cxnSp>
        <p:nvCxnSpPr>
          <p:cNvPr id="22" name="Straight Arrow Connector 21" descr="Pointing direct federation org to accounts AAD">
            <a:extLst>
              <a:ext uri="{FF2B5EF4-FFF2-40B4-BE49-F238E27FC236}">
                <a16:creationId xmlns:a16="http://schemas.microsoft.com/office/drawing/2014/main" id="{AC1E885A-4F5D-4A73-81D1-C7E0AB5DBF10}"/>
              </a:ext>
              <a:ext uri="{C183D7F6-B498-43B3-948B-1728B52AA6E4}">
                <adec:decorative xmlns:adec="http://schemas.microsoft.com/office/drawing/2017/decorative" val="0"/>
              </a:ext>
            </a:extLst>
          </p:cNvPr>
          <p:cNvCxnSpPr>
            <a:cxnSpLocks/>
          </p:cNvCxnSpPr>
          <p:nvPr/>
        </p:nvCxnSpPr>
        <p:spPr>
          <a:xfrm flipV="1">
            <a:off x="4058399" y="3971005"/>
            <a:ext cx="3514605" cy="11678"/>
          </a:xfrm>
          <a:prstGeom prst="straightConnector1">
            <a:avLst/>
          </a:prstGeom>
          <a:ln w="12700">
            <a:solidFill>
              <a:srgbClr val="0070C0"/>
            </a:solidFill>
            <a:headEnd type="none" w="lg" len="lg"/>
            <a:tailEnd type="triangle" w="med" len="sm"/>
          </a:ln>
        </p:spPr>
        <p:style>
          <a:lnRef idx="1">
            <a:schemeClr val="accent1"/>
          </a:lnRef>
          <a:fillRef idx="0">
            <a:schemeClr val="accent1"/>
          </a:fillRef>
          <a:effectRef idx="0">
            <a:schemeClr val="accent1"/>
          </a:effectRef>
          <a:fontRef idx="minor">
            <a:schemeClr val="tx1"/>
          </a:fontRef>
        </p:style>
      </p:cxnSp>
      <p:grpSp>
        <p:nvGrpSpPr>
          <p:cNvPr id="23" name="Group 22" descr="EOTP connected organization icon">
            <a:extLst>
              <a:ext uri="{FF2B5EF4-FFF2-40B4-BE49-F238E27FC236}">
                <a16:creationId xmlns:a16="http://schemas.microsoft.com/office/drawing/2014/main" id="{834314EA-7548-4419-8A48-3646B99EFAA2}"/>
              </a:ext>
            </a:extLst>
          </p:cNvPr>
          <p:cNvGrpSpPr/>
          <p:nvPr/>
        </p:nvGrpSpPr>
        <p:grpSpPr>
          <a:xfrm>
            <a:off x="681705" y="2957113"/>
            <a:ext cx="2015808" cy="1083131"/>
            <a:chOff x="505427" y="5090194"/>
            <a:chExt cx="2184294" cy="1382555"/>
          </a:xfrm>
        </p:grpSpPr>
        <p:sp>
          <p:nvSpPr>
            <p:cNvPr id="24" name="TextBox 23">
              <a:extLst>
                <a:ext uri="{FF2B5EF4-FFF2-40B4-BE49-F238E27FC236}">
                  <a16:creationId xmlns:a16="http://schemas.microsoft.com/office/drawing/2014/main" id="{609D79A5-332E-4A73-9921-A5886AE04678}"/>
                </a:ext>
              </a:extLst>
            </p:cNvPr>
            <p:cNvSpPr txBox="1"/>
            <p:nvPr/>
          </p:nvSpPr>
          <p:spPr>
            <a:xfrm>
              <a:off x="730422" y="6190741"/>
              <a:ext cx="1545786" cy="209288"/>
            </a:xfrm>
            <a:prstGeom prst="rect">
              <a:avLst/>
            </a:prstGeom>
            <a:noFill/>
          </p:spPr>
          <p:txBody>
            <a:bodyPr wrap="square" lIns="0" tIns="0" rIns="0" bIns="0" rtlCol="0">
              <a:spAutoFit/>
            </a:bodyPr>
            <a:lstStyle/>
            <a:p>
              <a:pPr marL="0" marR="0" lvl="0" indent="0" algn="ctr" defTabSz="914367" rtl="0" eaLnBrk="1" fontAlgn="auto" latinLnBrk="0" hangingPunct="1">
                <a:lnSpc>
                  <a:spcPct val="85000"/>
                </a:lnSpc>
                <a:spcBef>
                  <a:spcPts val="0"/>
                </a:spcBef>
                <a:spcAft>
                  <a:spcPts val="0"/>
                </a:spcAft>
                <a:buClrTx/>
                <a:buSzTx/>
                <a:buFontTx/>
                <a:buNone/>
                <a:tabLst/>
                <a:defRPr/>
              </a:pPr>
              <a:endParaRPr kumimoji="0" lang="en-US" sz="1600" b="0" i="1" u="none" strike="noStrike" kern="1200" cap="none" spc="0" normalizeH="0" baseline="0" noProof="0">
                <a:ln>
                  <a:noFill/>
                </a:ln>
                <a:solidFill>
                  <a:schemeClr val="accent6"/>
                </a:solidFill>
                <a:effectLst/>
                <a:uLnTx/>
                <a:uFillTx/>
                <a:latin typeface="Segoe UI"/>
                <a:ea typeface="+mn-ea"/>
                <a:cs typeface="+mn-cs"/>
              </a:endParaRPr>
            </a:p>
          </p:txBody>
        </p:sp>
        <p:grpSp>
          <p:nvGrpSpPr>
            <p:cNvPr id="25" name="!!Partner">
              <a:extLst>
                <a:ext uri="{FF2B5EF4-FFF2-40B4-BE49-F238E27FC236}">
                  <a16:creationId xmlns:a16="http://schemas.microsoft.com/office/drawing/2014/main" id="{1CF101C4-F215-4D49-B33D-69B38C01A10F}"/>
                </a:ext>
              </a:extLst>
            </p:cNvPr>
            <p:cNvGrpSpPr/>
            <p:nvPr/>
          </p:nvGrpSpPr>
          <p:grpSpPr>
            <a:xfrm>
              <a:off x="877080" y="5090194"/>
              <a:ext cx="1292743" cy="1292743"/>
              <a:chOff x="5602288" y="2266950"/>
              <a:chExt cx="1296987" cy="1296988"/>
            </a:xfrm>
            <a:effectLst>
              <a:outerShdw blurRad="50800" dist="25400" dir="2700000" algn="tl" rotWithShape="0">
                <a:prstClr val="black">
                  <a:alpha val="0"/>
                </a:prstClr>
              </a:outerShdw>
            </a:effectLst>
          </p:grpSpPr>
          <p:sp>
            <p:nvSpPr>
              <p:cNvPr id="27" name="AutoShape 8">
                <a:extLst>
                  <a:ext uri="{FF2B5EF4-FFF2-40B4-BE49-F238E27FC236}">
                    <a16:creationId xmlns:a16="http://schemas.microsoft.com/office/drawing/2014/main" id="{9E551335-CF54-4656-989F-785C0D1F505D}"/>
                  </a:ext>
                </a:extLst>
              </p:cNvPr>
              <p:cNvSpPr>
                <a:spLocks noChangeAspect="1" noChangeArrowheads="1" noTextEdit="1"/>
              </p:cNvSpPr>
              <p:nvPr/>
            </p:nvSpPr>
            <p:spPr bwMode="auto">
              <a:xfrm>
                <a:off x="5602288" y="2266950"/>
                <a:ext cx="1296987" cy="129698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28" name="Freeform 10">
                <a:extLst>
                  <a:ext uri="{FF2B5EF4-FFF2-40B4-BE49-F238E27FC236}">
                    <a16:creationId xmlns:a16="http://schemas.microsoft.com/office/drawing/2014/main" id="{E7E63513-C013-407D-A112-B06784EDA0F7}"/>
                  </a:ext>
                </a:extLst>
              </p:cNvPr>
              <p:cNvSpPr>
                <a:spLocks/>
              </p:cNvSpPr>
              <p:nvPr/>
            </p:nvSpPr>
            <p:spPr bwMode="auto">
              <a:xfrm>
                <a:off x="6105525" y="2763838"/>
                <a:ext cx="292100" cy="160338"/>
              </a:xfrm>
              <a:custGeom>
                <a:avLst/>
                <a:gdLst>
                  <a:gd name="T0" fmla="*/ 93 w 93"/>
                  <a:gd name="T1" fmla="*/ 51 h 51"/>
                  <a:gd name="T2" fmla="*/ 93 w 93"/>
                  <a:gd name="T3" fmla="*/ 51 h 51"/>
                  <a:gd name="T4" fmla="*/ 93 w 93"/>
                  <a:gd name="T5" fmla="*/ 19 h 51"/>
                  <a:gd name="T6" fmla="*/ 91 w 93"/>
                  <a:gd name="T7" fmla="*/ 12 h 51"/>
                  <a:gd name="T8" fmla="*/ 87 w 93"/>
                  <a:gd name="T9" fmla="*/ 6 h 51"/>
                  <a:gd name="T10" fmla="*/ 81 w 93"/>
                  <a:gd name="T11" fmla="*/ 2 h 51"/>
                  <a:gd name="T12" fmla="*/ 74 w 93"/>
                  <a:gd name="T13" fmla="*/ 0 h 51"/>
                  <a:gd name="T14" fmla="*/ 18 w 93"/>
                  <a:gd name="T15" fmla="*/ 0 h 51"/>
                  <a:gd name="T16" fmla="*/ 11 w 93"/>
                  <a:gd name="T17" fmla="*/ 2 h 51"/>
                  <a:gd name="T18" fmla="*/ 6 w 93"/>
                  <a:gd name="T19" fmla="*/ 6 h 51"/>
                  <a:gd name="T20" fmla="*/ 1 w 93"/>
                  <a:gd name="T21" fmla="*/ 12 h 51"/>
                  <a:gd name="T22" fmla="*/ 0 w 93"/>
                  <a:gd name="T23" fmla="*/ 19 h 51"/>
                  <a:gd name="T24" fmla="*/ 0 w 93"/>
                  <a:gd name="T25" fmla="*/ 51 h 51"/>
                  <a:gd name="T26" fmla="*/ 48 w 93"/>
                  <a:gd name="T27" fmla="*/ 49 h 51"/>
                  <a:gd name="T28" fmla="*/ 93 w 93"/>
                  <a:gd name="T2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51">
                    <a:moveTo>
                      <a:pt x="93" y="51"/>
                    </a:moveTo>
                    <a:lnTo>
                      <a:pt x="93" y="51"/>
                    </a:lnTo>
                    <a:lnTo>
                      <a:pt x="93" y="19"/>
                    </a:lnTo>
                    <a:cubicBezTo>
                      <a:pt x="93" y="17"/>
                      <a:pt x="92" y="14"/>
                      <a:pt x="91" y="12"/>
                    </a:cubicBezTo>
                    <a:cubicBezTo>
                      <a:pt x="90" y="10"/>
                      <a:pt x="89" y="8"/>
                      <a:pt x="87" y="6"/>
                    </a:cubicBezTo>
                    <a:cubicBezTo>
                      <a:pt x="85" y="4"/>
                      <a:pt x="83" y="3"/>
                      <a:pt x="81" y="2"/>
                    </a:cubicBezTo>
                    <a:cubicBezTo>
                      <a:pt x="78" y="1"/>
                      <a:pt x="76" y="0"/>
                      <a:pt x="74" y="0"/>
                    </a:cubicBezTo>
                    <a:lnTo>
                      <a:pt x="18" y="0"/>
                    </a:lnTo>
                    <a:cubicBezTo>
                      <a:pt x="16" y="0"/>
                      <a:pt x="14" y="1"/>
                      <a:pt x="11" y="2"/>
                    </a:cubicBezTo>
                    <a:cubicBezTo>
                      <a:pt x="9" y="3"/>
                      <a:pt x="7" y="4"/>
                      <a:pt x="6" y="6"/>
                    </a:cubicBezTo>
                    <a:cubicBezTo>
                      <a:pt x="4" y="8"/>
                      <a:pt x="2" y="10"/>
                      <a:pt x="1" y="12"/>
                    </a:cubicBezTo>
                    <a:cubicBezTo>
                      <a:pt x="0" y="14"/>
                      <a:pt x="0" y="17"/>
                      <a:pt x="0" y="19"/>
                    </a:cubicBezTo>
                    <a:lnTo>
                      <a:pt x="0" y="51"/>
                    </a:lnTo>
                    <a:cubicBezTo>
                      <a:pt x="16" y="49"/>
                      <a:pt x="32" y="49"/>
                      <a:pt x="48" y="49"/>
                    </a:cubicBezTo>
                    <a:cubicBezTo>
                      <a:pt x="63" y="49"/>
                      <a:pt x="78" y="49"/>
                      <a:pt x="93" y="51"/>
                    </a:cubicBezTo>
                    <a:close/>
                  </a:path>
                </a:pathLst>
              </a:custGeom>
              <a:solidFill>
                <a:schemeClr val="bg1"/>
              </a:solidFill>
              <a:ln w="12700">
                <a:solidFill>
                  <a:srgbClr val="0078D7"/>
                </a:solid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29" name="Freeform 11">
                <a:extLst>
                  <a:ext uri="{FF2B5EF4-FFF2-40B4-BE49-F238E27FC236}">
                    <a16:creationId xmlns:a16="http://schemas.microsoft.com/office/drawing/2014/main" id="{43240751-5C76-4488-AFD7-11C8B6276F76}"/>
                  </a:ext>
                </a:extLst>
              </p:cNvPr>
              <p:cNvSpPr>
                <a:spLocks/>
              </p:cNvSpPr>
              <p:nvPr/>
            </p:nvSpPr>
            <p:spPr bwMode="auto">
              <a:xfrm>
                <a:off x="6165850" y="2552700"/>
                <a:ext cx="169862" cy="166688"/>
              </a:xfrm>
              <a:custGeom>
                <a:avLst/>
                <a:gdLst>
                  <a:gd name="T0" fmla="*/ 27 w 54"/>
                  <a:gd name="T1" fmla="*/ 53 h 53"/>
                  <a:gd name="T2" fmla="*/ 27 w 54"/>
                  <a:gd name="T3" fmla="*/ 53 h 53"/>
                  <a:gd name="T4" fmla="*/ 54 w 54"/>
                  <a:gd name="T5" fmla="*/ 26 h 53"/>
                  <a:gd name="T6" fmla="*/ 27 w 54"/>
                  <a:gd name="T7" fmla="*/ 0 h 53"/>
                  <a:gd name="T8" fmla="*/ 0 w 54"/>
                  <a:gd name="T9" fmla="*/ 26 h 53"/>
                  <a:gd name="T10" fmla="*/ 27 w 54"/>
                  <a:gd name="T11" fmla="*/ 53 h 53"/>
                </a:gdLst>
                <a:ahLst/>
                <a:cxnLst>
                  <a:cxn ang="0">
                    <a:pos x="T0" y="T1"/>
                  </a:cxn>
                  <a:cxn ang="0">
                    <a:pos x="T2" y="T3"/>
                  </a:cxn>
                  <a:cxn ang="0">
                    <a:pos x="T4" y="T5"/>
                  </a:cxn>
                  <a:cxn ang="0">
                    <a:pos x="T6" y="T7"/>
                  </a:cxn>
                  <a:cxn ang="0">
                    <a:pos x="T8" y="T9"/>
                  </a:cxn>
                  <a:cxn ang="0">
                    <a:pos x="T10" y="T11"/>
                  </a:cxn>
                </a:cxnLst>
                <a:rect l="0" t="0" r="r" b="b"/>
                <a:pathLst>
                  <a:path w="54" h="53">
                    <a:moveTo>
                      <a:pt x="27" y="53"/>
                    </a:moveTo>
                    <a:lnTo>
                      <a:pt x="27" y="53"/>
                    </a:lnTo>
                    <a:cubicBezTo>
                      <a:pt x="42" y="53"/>
                      <a:pt x="54" y="41"/>
                      <a:pt x="54" y="26"/>
                    </a:cubicBezTo>
                    <a:cubicBezTo>
                      <a:pt x="54" y="11"/>
                      <a:pt x="42" y="0"/>
                      <a:pt x="27" y="0"/>
                    </a:cubicBezTo>
                    <a:cubicBezTo>
                      <a:pt x="12" y="0"/>
                      <a:pt x="0" y="11"/>
                      <a:pt x="0" y="26"/>
                    </a:cubicBezTo>
                    <a:cubicBezTo>
                      <a:pt x="0" y="41"/>
                      <a:pt x="12" y="53"/>
                      <a:pt x="27" y="53"/>
                    </a:cubicBezTo>
                    <a:close/>
                  </a:path>
                </a:pathLst>
              </a:custGeom>
              <a:solidFill>
                <a:schemeClr val="bg1"/>
              </a:solidFill>
              <a:ln w="12700">
                <a:solidFill>
                  <a:srgbClr val="0078D7"/>
                </a:solid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30" name="Freeform 12">
                <a:extLst>
                  <a:ext uri="{FF2B5EF4-FFF2-40B4-BE49-F238E27FC236}">
                    <a16:creationId xmlns:a16="http://schemas.microsoft.com/office/drawing/2014/main" id="{974F52E3-6200-4D5D-AED3-796EDD137778}"/>
                  </a:ext>
                </a:extLst>
              </p:cNvPr>
              <p:cNvSpPr>
                <a:spLocks/>
              </p:cNvSpPr>
              <p:nvPr/>
            </p:nvSpPr>
            <p:spPr bwMode="auto">
              <a:xfrm>
                <a:off x="5727700" y="2849563"/>
                <a:ext cx="292100" cy="196850"/>
              </a:xfrm>
              <a:custGeom>
                <a:avLst/>
                <a:gdLst>
                  <a:gd name="T0" fmla="*/ 93 w 93"/>
                  <a:gd name="T1" fmla="*/ 18 h 63"/>
                  <a:gd name="T2" fmla="*/ 93 w 93"/>
                  <a:gd name="T3" fmla="*/ 18 h 63"/>
                  <a:gd name="T4" fmla="*/ 91 w 93"/>
                  <a:gd name="T5" fmla="*/ 12 h 63"/>
                  <a:gd name="T6" fmla="*/ 87 w 93"/>
                  <a:gd name="T7" fmla="*/ 6 h 63"/>
                  <a:gd name="T8" fmla="*/ 81 w 93"/>
                  <a:gd name="T9" fmla="*/ 1 h 63"/>
                  <a:gd name="T10" fmla="*/ 74 w 93"/>
                  <a:gd name="T11" fmla="*/ 0 h 63"/>
                  <a:gd name="T12" fmla="*/ 18 w 93"/>
                  <a:gd name="T13" fmla="*/ 0 h 63"/>
                  <a:gd name="T14" fmla="*/ 12 w 93"/>
                  <a:gd name="T15" fmla="*/ 1 h 63"/>
                  <a:gd name="T16" fmla="*/ 6 w 93"/>
                  <a:gd name="T17" fmla="*/ 6 h 63"/>
                  <a:gd name="T18" fmla="*/ 1 w 93"/>
                  <a:gd name="T19" fmla="*/ 12 h 63"/>
                  <a:gd name="T20" fmla="*/ 0 w 93"/>
                  <a:gd name="T21" fmla="*/ 18 h 63"/>
                  <a:gd name="T22" fmla="*/ 0 w 93"/>
                  <a:gd name="T23" fmla="*/ 62 h 63"/>
                  <a:gd name="T24" fmla="*/ 0 w 93"/>
                  <a:gd name="T25" fmla="*/ 63 h 63"/>
                  <a:gd name="T26" fmla="*/ 93 w 93"/>
                  <a:gd name="T27" fmla="*/ 28 h 63"/>
                  <a:gd name="T28" fmla="*/ 93 w 93"/>
                  <a:gd name="T29" fmla="*/ 1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63">
                    <a:moveTo>
                      <a:pt x="93" y="18"/>
                    </a:moveTo>
                    <a:lnTo>
                      <a:pt x="93" y="18"/>
                    </a:lnTo>
                    <a:cubicBezTo>
                      <a:pt x="93" y="16"/>
                      <a:pt x="92" y="14"/>
                      <a:pt x="91" y="12"/>
                    </a:cubicBezTo>
                    <a:cubicBezTo>
                      <a:pt x="90" y="10"/>
                      <a:pt x="89" y="8"/>
                      <a:pt x="87" y="6"/>
                    </a:cubicBezTo>
                    <a:cubicBezTo>
                      <a:pt x="85" y="4"/>
                      <a:pt x="83" y="3"/>
                      <a:pt x="81" y="1"/>
                    </a:cubicBezTo>
                    <a:cubicBezTo>
                      <a:pt x="79" y="0"/>
                      <a:pt x="76" y="0"/>
                      <a:pt x="74" y="0"/>
                    </a:cubicBezTo>
                    <a:lnTo>
                      <a:pt x="18" y="0"/>
                    </a:lnTo>
                    <a:cubicBezTo>
                      <a:pt x="16" y="0"/>
                      <a:pt x="14" y="0"/>
                      <a:pt x="12" y="1"/>
                    </a:cubicBezTo>
                    <a:cubicBezTo>
                      <a:pt x="9" y="3"/>
                      <a:pt x="7" y="4"/>
                      <a:pt x="6" y="6"/>
                    </a:cubicBezTo>
                    <a:cubicBezTo>
                      <a:pt x="4" y="7"/>
                      <a:pt x="2" y="9"/>
                      <a:pt x="1" y="12"/>
                    </a:cubicBezTo>
                    <a:cubicBezTo>
                      <a:pt x="0" y="14"/>
                      <a:pt x="0" y="16"/>
                      <a:pt x="0" y="18"/>
                    </a:cubicBezTo>
                    <a:lnTo>
                      <a:pt x="0" y="62"/>
                    </a:lnTo>
                    <a:cubicBezTo>
                      <a:pt x="0" y="62"/>
                      <a:pt x="0" y="63"/>
                      <a:pt x="0" y="63"/>
                    </a:cubicBezTo>
                    <a:cubicBezTo>
                      <a:pt x="21" y="46"/>
                      <a:pt x="55" y="34"/>
                      <a:pt x="93" y="28"/>
                    </a:cubicBezTo>
                    <a:lnTo>
                      <a:pt x="93" y="18"/>
                    </a:lnTo>
                    <a:close/>
                  </a:path>
                </a:pathLst>
              </a:custGeom>
              <a:solidFill>
                <a:schemeClr val="bg1"/>
              </a:solidFill>
              <a:ln w="12700">
                <a:solidFill>
                  <a:srgbClr val="0078D7"/>
                </a:solid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31" name="Freeform 13">
                <a:extLst>
                  <a:ext uri="{FF2B5EF4-FFF2-40B4-BE49-F238E27FC236}">
                    <a16:creationId xmlns:a16="http://schemas.microsoft.com/office/drawing/2014/main" id="{E52C46C4-50ED-434D-8D5C-21C50AE9C4BB}"/>
                  </a:ext>
                </a:extLst>
              </p:cNvPr>
              <p:cNvSpPr>
                <a:spLocks/>
              </p:cNvSpPr>
              <p:nvPr/>
            </p:nvSpPr>
            <p:spPr bwMode="auto">
              <a:xfrm>
                <a:off x="5791200" y="2635250"/>
                <a:ext cx="166687" cy="166688"/>
              </a:xfrm>
              <a:custGeom>
                <a:avLst/>
                <a:gdLst>
                  <a:gd name="T0" fmla="*/ 26 w 53"/>
                  <a:gd name="T1" fmla="*/ 0 h 53"/>
                  <a:gd name="T2" fmla="*/ 26 w 53"/>
                  <a:gd name="T3" fmla="*/ 0 h 53"/>
                  <a:gd name="T4" fmla="*/ 0 w 53"/>
                  <a:gd name="T5" fmla="*/ 27 h 53"/>
                  <a:gd name="T6" fmla="*/ 26 w 53"/>
                  <a:gd name="T7" fmla="*/ 53 h 53"/>
                  <a:gd name="T8" fmla="*/ 53 w 53"/>
                  <a:gd name="T9" fmla="*/ 27 h 53"/>
                  <a:gd name="T10" fmla="*/ 26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6" y="0"/>
                    </a:moveTo>
                    <a:lnTo>
                      <a:pt x="26" y="0"/>
                    </a:lnTo>
                    <a:cubicBezTo>
                      <a:pt x="12" y="0"/>
                      <a:pt x="0" y="12"/>
                      <a:pt x="0" y="27"/>
                    </a:cubicBezTo>
                    <a:cubicBezTo>
                      <a:pt x="0" y="42"/>
                      <a:pt x="12" y="53"/>
                      <a:pt x="26" y="53"/>
                    </a:cubicBezTo>
                    <a:cubicBezTo>
                      <a:pt x="41" y="53"/>
                      <a:pt x="53" y="42"/>
                      <a:pt x="53" y="27"/>
                    </a:cubicBezTo>
                    <a:cubicBezTo>
                      <a:pt x="53" y="12"/>
                      <a:pt x="41" y="0"/>
                      <a:pt x="26" y="0"/>
                    </a:cubicBezTo>
                    <a:close/>
                  </a:path>
                </a:pathLst>
              </a:custGeom>
              <a:solidFill>
                <a:schemeClr val="bg1"/>
              </a:solidFill>
              <a:ln w="12700">
                <a:solidFill>
                  <a:srgbClr val="0078D7"/>
                </a:solid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32" name="Freeform 14">
                <a:extLst>
                  <a:ext uri="{FF2B5EF4-FFF2-40B4-BE49-F238E27FC236}">
                    <a16:creationId xmlns:a16="http://schemas.microsoft.com/office/drawing/2014/main" id="{B9847509-D45A-4398-976F-2E85A08E143D}"/>
                  </a:ext>
                </a:extLst>
              </p:cNvPr>
              <p:cNvSpPr>
                <a:spLocks/>
              </p:cNvSpPr>
              <p:nvPr/>
            </p:nvSpPr>
            <p:spPr bwMode="auto">
              <a:xfrm>
                <a:off x="6480175" y="2849563"/>
                <a:ext cx="295275" cy="184150"/>
              </a:xfrm>
              <a:custGeom>
                <a:avLst/>
                <a:gdLst>
                  <a:gd name="T0" fmla="*/ 94 w 94"/>
                  <a:gd name="T1" fmla="*/ 18 h 59"/>
                  <a:gd name="T2" fmla="*/ 94 w 94"/>
                  <a:gd name="T3" fmla="*/ 18 h 59"/>
                  <a:gd name="T4" fmla="*/ 92 w 94"/>
                  <a:gd name="T5" fmla="*/ 12 h 59"/>
                  <a:gd name="T6" fmla="*/ 88 w 94"/>
                  <a:gd name="T7" fmla="*/ 6 h 59"/>
                  <a:gd name="T8" fmla="*/ 82 w 94"/>
                  <a:gd name="T9" fmla="*/ 1 h 59"/>
                  <a:gd name="T10" fmla="*/ 75 w 94"/>
                  <a:gd name="T11" fmla="*/ 0 h 59"/>
                  <a:gd name="T12" fmla="*/ 19 w 94"/>
                  <a:gd name="T13" fmla="*/ 0 h 59"/>
                  <a:gd name="T14" fmla="*/ 12 w 94"/>
                  <a:gd name="T15" fmla="*/ 1 h 59"/>
                  <a:gd name="T16" fmla="*/ 6 w 94"/>
                  <a:gd name="T17" fmla="*/ 6 h 59"/>
                  <a:gd name="T18" fmla="*/ 2 w 94"/>
                  <a:gd name="T19" fmla="*/ 12 h 59"/>
                  <a:gd name="T20" fmla="*/ 0 w 94"/>
                  <a:gd name="T21" fmla="*/ 18 h 59"/>
                  <a:gd name="T22" fmla="*/ 0 w 94"/>
                  <a:gd name="T23" fmla="*/ 27 h 59"/>
                  <a:gd name="T24" fmla="*/ 94 w 94"/>
                  <a:gd name="T25" fmla="*/ 59 h 59"/>
                  <a:gd name="T26" fmla="*/ 94 w 94"/>
                  <a:gd name="T27"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59">
                    <a:moveTo>
                      <a:pt x="94" y="18"/>
                    </a:moveTo>
                    <a:lnTo>
                      <a:pt x="94" y="18"/>
                    </a:lnTo>
                    <a:cubicBezTo>
                      <a:pt x="94" y="16"/>
                      <a:pt x="93" y="14"/>
                      <a:pt x="92" y="12"/>
                    </a:cubicBezTo>
                    <a:cubicBezTo>
                      <a:pt x="91" y="10"/>
                      <a:pt x="89" y="8"/>
                      <a:pt x="88" y="6"/>
                    </a:cubicBezTo>
                    <a:cubicBezTo>
                      <a:pt x="86" y="4"/>
                      <a:pt x="84" y="3"/>
                      <a:pt x="82" y="1"/>
                    </a:cubicBezTo>
                    <a:cubicBezTo>
                      <a:pt x="79" y="0"/>
                      <a:pt x="77" y="0"/>
                      <a:pt x="75" y="0"/>
                    </a:cubicBezTo>
                    <a:lnTo>
                      <a:pt x="19" y="0"/>
                    </a:lnTo>
                    <a:cubicBezTo>
                      <a:pt x="17" y="0"/>
                      <a:pt x="15" y="0"/>
                      <a:pt x="12" y="1"/>
                    </a:cubicBezTo>
                    <a:cubicBezTo>
                      <a:pt x="10" y="3"/>
                      <a:pt x="8" y="4"/>
                      <a:pt x="6" y="6"/>
                    </a:cubicBezTo>
                    <a:cubicBezTo>
                      <a:pt x="5" y="7"/>
                      <a:pt x="3" y="9"/>
                      <a:pt x="2" y="12"/>
                    </a:cubicBezTo>
                    <a:cubicBezTo>
                      <a:pt x="1" y="14"/>
                      <a:pt x="0" y="16"/>
                      <a:pt x="0" y="18"/>
                    </a:cubicBezTo>
                    <a:lnTo>
                      <a:pt x="0" y="27"/>
                    </a:lnTo>
                    <a:cubicBezTo>
                      <a:pt x="38" y="33"/>
                      <a:pt x="71" y="44"/>
                      <a:pt x="94" y="59"/>
                    </a:cubicBezTo>
                    <a:lnTo>
                      <a:pt x="94" y="18"/>
                    </a:lnTo>
                    <a:close/>
                  </a:path>
                </a:pathLst>
              </a:custGeom>
              <a:solidFill>
                <a:schemeClr val="bg1"/>
              </a:solidFill>
              <a:ln w="12700">
                <a:solidFill>
                  <a:srgbClr val="0078D7"/>
                </a:solid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33" name="Freeform 15">
                <a:extLst>
                  <a:ext uri="{FF2B5EF4-FFF2-40B4-BE49-F238E27FC236}">
                    <a16:creationId xmlns:a16="http://schemas.microsoft.com/office/drawing/2014/main" id="{BB548265-E632-4E6B-AA18-599F21C6A6A5}"/>
                  </a:ext>
                </a:extLst>
              </p:cNvPr>
              <p:cNvSpPr>
                <a:spLocks/>
              </p:cNvSpPr>
              <p:nvPr/>
            </p:nvSpPr>
            <p:spPr bwMode="auto">
              <a:xfrm>
                <a:off x="6542088" y="2635250"/>
                <a:ext cx="169862" cy="166688"/>
              </a:xfrm>
              <a:custGeom>
                <a:avLst/>
                <a:gdLst>
                  <a:gd name="T0" fmla="*/ 0 w 54"/>
                  <a:gd name="T1" fmla="*/ 27 h 53"/>
                  <a:gd name="T2" fmla="*/ 0 w 54"/>
                  <a:gd name="T3" fmla="*/ 27 h 53"/>
                  <a:gd name="T4" fmla="*/ 27 w 54"/>
                  <a:gd name="T5" fmla="*/ 53 h 53"/>
                  <a:gd name="T6" fmla="*/ 54 w 54"/>
                  <a:gd name="T7" fmla="*/ 27 h 53"/>
                  <a:gd name="T8" fmla="*/ 27 w 54"/>
                  <a:gd name="T9" fmla="*/ 0 h 53"/>
                  <a:gd name="T10" fmla="*/ 0 w 54"/>
                  <a:gd name="T11" fmla="*/ 27 h 53"/>
                </a:gdLst>
                <a:ahLst/>
                <a:cxnLst>
                  <a:cxn ang="0">
                    <a:pos x="T0" y="T1"/>
                  </a:cxn>
                  <a:cxn ang="0">
                    <a:pos x="T2" y="T3"/>
                  </a:cxn>
                  <a:cxn ang="0">
                    <a:pos x="T4" y="T5"/>
                  </a:cxn>
                  <a:cxn ang="0">
                    <a:pos x="T6" y="T7"/>
                  </a:cxn>
                  <a:cxn ang="0">
                    <a:pos x="T8" y="T9"/>
                  </a:cxn>
                  <a:cxn ang="0">
                    <a:pos x="T10" y="T11"/>
                  </a:cxn>
                </a:cxnLst>
                <a:rect l="0" t="0" r="r" b="b"/>
                <a:pathLst>
                  <a:path w="54" h="53">
                    <a:moveTo>
                      <a:pt x="0" y="27"/>
                    </a:moveTo>
                    <a:lnTo>
                      <a:pt x="0" y="27"/>
                    </a:lnTo>
                    <a:cubicBezTo>
                      <a:pt x="0" y="42"/>
                      <a:pt x="12" y="53"/>
                      <a:pt x="27" y="53"/>
                    </a:cubicBezTo>
                    <a:cubicBezTo>
                      <a:pt x="42" y="53"/>
                      <a:pt x="54" y="42"/>
                      <a:pt x="54" y="27"/>
                    </a:cubicBezTo>
                    <a:cubicBezTo>
                      <a:pt x="54" y="12"/>
                      <a:pt x="42" y="0"/>
                      <a:pt x="27" y="0"/>
                    </a:cubicBezTo>
                    <a:cubicBezTo>
                      <a:pt x="12" y="0"/>
                      <a:pt x="0" y="12"/>
                      <a:pt x="0" y="27"/>
                    </a:cubicBezTo>
                    <a:close/>
                  </a:path>
                </a:pathLst>
              </a:custGeom>
              <a:solidFill>
                <a:schemeClr val="bg1"/>
              </a:solidFill>
              <a:ln w="12700">
                <a:solidFill>
                  <a:srgbClr val="0078D7"/>
                </a:solid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34" name="Freeform 16">
                <a:extLst>
                  <a:ext uri="{FF2B5EF4-FFF2-40B4-BE49-F238E27FC236}">
                    <a16:creationId xmlns:a16="http://schemas.microsoft.com/office/drawing/2014/main" id="{D1D6982A-469C-41C1-9A3A-AF8C1BAB29AE}"/>
                  </a:ext>
                </a:extLst>
              </p:cNvPr>
              <p:cNvSpPr>
                <a:spLocks/>
              </p:cNvSpPr>
              <p:nvPr/>
            </p:nvSpPr>
            <p:spPr bwMode="auto">
              <a:xfrm>
                <a:off x="5737225" y="3000375"/>
                <a:ext cx="1041400" cy="363538"/>
              </a:xfrm>
              <a:custGeom>
                <a:avLst/>
                <a:gdLst>
                  <a:gd name="T0" fmla="*/ 311 w 331"/>
                  <a:gd name="T1" fmla="*/ 31 h 116"/>
                  <a:gd name="T2" fmla="*/ 311 w 331"/>
                  <a:gd name="T3" fmla="*/ 31 h 116"/>
                  <a:gd name="T4" fmla="*/ 236 w 331"/>
                  <a:gd name="T5" fmla="*/ 6 h 116"/>
                  <a:gd name="T6" fmla="*/ 192 w 331"/>
                  <a:gd name="T7" fmla="*/ 1 h 116"/>
                  <a:gd name="T8" fmla="*/ 165 w 331"/>
                  <a:gd name="T9" fmla="*/ 0 h 116"/>
                  <a:gd name="T10" fmla="*/ 135 w 331"/>
                  <a:gd name="T11" fmla="*/ 1 h 116"/>
                  <a:gd name="T12" fmla="*/ 90 w 331"/>
                  <a:gd name="T13" fmla="*/ 7 h 116"/>
                  <a:gd name="T14" fmla="*/ 15 w 331"/>
                  <a:gd name="T15" fmla="*/ 34 h 116"/>
                  <a:gd name="T16" fmla="*/ 0 w 331"/>
                  <a:gd name="T17" fmla="*/ 58 h 116"/>
                  <a:gd name="T18" fmla="*/ 165 w 331"/>
                  <a:gd name="T19" fmla="*/ 116 h 116"/>
                  <a:gd name="T20" fmla="*/ 331 w 331"/>
                  <a:gd name="T21" fmla="*/ 58 h 116"/>
                  <a:gd name="T22" fmla="*/ 311 w 331"/>
                  <a:gd name="T23" fmla="*/ 3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1" h="116">
                    <a:moveTo>
                      <a:pt x="311" y="31"/>
                    </a:moveTo>
                    <a:lnTo>
                      <a:pt x="311" y="31"/>
                    </a:lnTo>
                    <a:cubicBezTo>
                      <a:pt x="295" y="20"/>
                      <a:pt x="268" y="11"/>
                      <a:pt x="236" y="6"/>
                    </a:cubicBezTo>
                    <a:cubicBezTo>
                      <a:pt x="223" y="4"/>
                      <a:pt x="208" y="2"/>
                      <a:pt x="192" y="1"/>
                    </a:cubicBezTo>
                    <a:cubicBezTo>
                      <a:pt x="183" y="1"/>
                      <a:pt x="174" y="0"/>
                      <a:pt x="165" y="0"/>
                    </a:cubicBezTo>
                    <a:cubicBezTo>
                      <a:pt x="155" y="0"/>
                      <a:pt x="145" y="1"/>
                      <a:pt x="135" y="1"/>
                    </a:cubicBezTo>
                    <a:cubicBezTo>
                      <a:pt x="119" y="2"/>
                      <a:pt x="104" y="4"/>
                      <a:pt x="90" y="7"/>
                    </a:cubicBezTo>
                    <a:cubicBezTo>
                      <a:pt x="57" y="13"/>
                      <a:pt x="31" y="22"/>
                      <a:pt x="15" y="34"/>
                    </a:cubicBezTo>
                    <a:cubicBezTo>
                      <a:pt x="5" y="41"/>
                      <a:pt x="0" y="50"/>
                      <a:pt x="0" y="58"/>
                    </a:cubicBezTo>
                    <a:cubicBezTo>
                      <a:pt x="0" y="90"/>
                      <a:pt x="74" y="116"/>
                      <a:pt x="165" y="116"/>
                    </a:cubicBezTo>
                    <a:cubicBezTo>
                      <a:pt x="257" y="116"/>
                      <a:pt x="331" y="90"/>
                      <a:pt x="331" y="58"/>
                    </a:cubicBezTo>
                    <a:cubicBezTo>
                      <a:pt x="331" y="48"/>
                      <a:pt x="324" y="39"/>
                      <a:pt x="311" y="31"/>
                    </a:cubicBezTo>
                    <a:close/>
                  </a:path>
                </a:pathLst>
              </a:custGeom>
              <a:solidFill>
                <a:srgbClr val="0070C0"/>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highlight>
                    <a:srgbClr val="800080"/>
                  </a:highlight>
                  <a:latin typeface="Segoe UI"/>
                </a:endParaRPr>
              </a:p>
            </p:txBody>
          </p:sp>
        </p:grpSp>
        <p:sp>
          <p:nvSpPr>
            <p:cNvPr id="26" name="TextBox 25">
              <a:extLst>
                <a:ext uri="{FF2B5EF4-FFF2-40B4-BE49-F238E27FC236}">
                  <a16:creationId xmlns:a16="http://schemas.microsoft.com/office/drawing/2014/main" id="{59FC34D0-F197-424B-899E-7F761D5AB393}"/>
                </a:ext>
              </a:extLst>
            </p:cNvPr>
            <p:cNvSpPr txBox="1"/>
            <p:nvPr/>
          </p:nvSpPr>
          <p:spPr>
            <a:xfrm>
              <a:off x="505427" y="6197747"/>
              <a:ext cx="2184294" cy="275002"/>
            </a:xfrm>
            <a:prstGeom prst="rect">
              <a:avLst/>
            </a:prstGeom>
            <a:noFill/>
          </p:spPr>
          <p:txBody>
            <a:bodyPr wrap="none" lIns="0" tIns="0" rIns="0" bIns="0" rtlCol="0" anchor="t">
              <a:spAutoFit/>
            </a:bodyPr>
            <a:lstStyle/>
            <a:p>
              <a:pPr algn="l"/>
              <a:r>
                <a:rPr lang="en-US" sz="1400">
                  <a:gradFill>
                    <a:gsLst>
                      <a:gs pos="2917">
                        <a:schemeClr val="tx1"/>
                      </a:gs>
                      <a:gs pos="30000">
                        <a:schemeClr val="tx1"/>
                      </a:gs>
                    </a:gsLst>
                    <a:lin ang="5400000" scaled="0"/>
                  </a:gradFill>
                </a:rPr>
                <a:t>Email One-time passcode</a:t>
              </a:r>
            </a:p>
          </p:txBody>
        </p:sp>
      </p:grpSp>
      <p:grpSp>
        <p:nvGrpSpPr>
          <p:cNvPr id="38" name="Group 37">
            <a:extLst>
              <a:ext uri="{FF2B5EF4-FFF2-40B4-BE49-F238E27FC236}">
                <a16:creationId xmlns:a16="http://schemas.microsoft.com/office/drawing/2014/main" id="{BC8E3DCC-86BF-4E42-9684-8DF1FCEB37C7}"/>
              </a:ext>
            </a:extLst>
          </p:cNvPr>
          <p:cNvGrpSpPr/>
          <p:nvPr/>
        </p:nvGrpSpPr>
        <p:grpSpPr>
          <a:xfrm>
            <a:off x="9681483" y="4259550"/>
            <a:ext cx="1082952" cy="463293"/>
            <a:chOff x="7849935" y="4036475"/>
            <a:chExt cx="1082952" cy="463293"/>
          </a:xfrm>
        </p:grpSpPr>
        <p:sp>
          <p:nvSpPr>
            <p:cNvPr id="41" name="Freeform 215">
              <a:extLst>
                <a:ext uri="{FF2B5EF4-FFF2-40B4-BE49-F238E27FC236}">
                  <a16:creationId xmlns:a16="http://schemas.microsoft.com/office/drawing/2014/main" id="{1F759D81-7D8A-4DD9-A805-A81DD0CF428E}"/>
                </a:ext>
              </a:extLst>
            </p:cNvPr>
            <p:cNvSpPr>
              <a:spLocks noChangeAspect="1"/>
            </p:cNvSpPr>
            <p:nvPr/>
          </p:nvSpPr>
          <p:spPr bwMode="black">
            <a:xfrm>
              <a:off x="8726501" y="4119569"/>
              <a:ext cx="206386" cy="297948"/>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DA3104"/>
            </a:solidFill>
            <a:ln>
              <a:noFill/>
            </a:ln>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pic>
          <p:nvPicPr>
            <p:cNvPr id="42" name="Picture 2" descr="https://azure.microsoft.com/svghandler/preview/?width=600&amp;amp;height=315">
              <a:extLst>
                <a:ext uri="{FF2B5EF4-FFF2-40B4-BE49-F238E27FC236}">
                  <a16:creationId xmlns:a16="http://schemas.microsoft.com/office/drawing/2014/main" id="{5DFF439E-8F1D-48B3-9BD8-F9103749CA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3426" y="4119569"/>
              <a:ext cx="378747" cy="29794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extLst>
                <a:ext uri="{FF2B5EF4-FFF2-40B4-BE49-F238E27FC236}">
                  <a16:creationId xmlns:a16="http://schemas.microsoft.com/office/drawing/2014/main" id="{D24FEE73-FD8B-42E0-8A2A-7EAA54339CCA}"/>
                </a:ext>
              </a:extLst>
            </p:cNvPr>
            <p:cNvPicPr>
              <a:picLocks noChangeAspect="1"/>
            </p:cNvPicPr>
            <p:nvPr/>
          </p:nvPicPr>
          <p:blipFill>
            <a:blip r:embed="rId6"/>
            <a:stretch>
              <a:fillRect/>
            </a:stretch>
          </p:blipFill>
          <p:spPr>
            <a:xfrm>
              <a:off x="7849935" y="4036475"/>
              <a:ext cx="463293" cy="463293"/>
            </a:xfrm>
            <a:prstGeom prst="rect">
              <a:avLst/>
            </a:prstGeom>
          </p:spPr>
        </p:pic>
      </p:grpSp>
      <p:pic>
        <p:nvPicPr>
          <p:cNvPr id="40" name="Graphic 96">
            <a:extLst>
              <a:ext uri="{FF2B5EF4-FFF2-40B4-BE49-F238E27FC236}">
                <a16:creationId xmlns:a16="http://schemas.microsoft.com/office/drawing/2014/main" id="{F896EF9C-171A-4A53-B0F0-446731E89C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16567" y="1188232"/>
            <a:ext cx="2039683" cy="2039684"/>
          </a:xfrm>
          <a:prstGeom prst="rect">
            <a:avLst/>
          </a:prstGeom>
        </p:spPr>
      </p:pic>
      <p:grpSp>
        <p:nvGrpSpPr>
          <p:cNvPr id="50" name="Group 49">
            <a:extLst>
              <a:ext uri="{FF2B5EF4-FFF2-40B4-BE49-F238E27FC236}">
                <a16:creationId xmlns:a16="http://schemas.microsoft.com/office/drawing/2014/main" id="{E32B910B-34A5-4284-B08A-29696709EF04}"/>
              </a:ext>
            </a:extLst>
          </p:cNvPr>
          <p:cNvGrpSpPr/>
          <p:nvPr/>
        </p:nvGrpSpPr>
        <p:grpSpPr>
          <a:xfrm>
            <a:off x="9082712" y="3795431"/>
            <a:ext cx="2278443" cy="872954"/>
            <a:chOff x="8839168" y="1766797"/>
            <a:chExt cx="2727309" cy="1026388"/>
          </a:xfrm>
        </p:grpSpPr>
        <p:pic>
          <p:nvPicPr>
            <p:cNvPr id="52" name="Picture 51">
              <a:extLst>
                <a:ext uri="{FF2B5EF4-FFF2-40B4-BE49-F238E27FC236}">
                  <a16:creationId xmlns:a16="http://schemas.microsoft.com/office/drawing/2014/main" id="{881B5DE3-D297-455A-9DA0-AEF86B71CD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51906" y="2051330"/>
              <a:ext cx="715534" cy="233431"/>
            </a:xfrm>
            <a:prstGeom prst="rect">
              <a:avLst/>
            </a:prstGeom>
          </p:spPr>
        </p:pic>
        <p:grpSp>
          <p:nvGrpSpPr>
            <p:cNvPr id="53" name="Group 52">
              <a:extLst>
                <a:ext uri="{FF2B5EF4-FFF2-40B4-BE49-F238E27FC236}">
                  <a16:creationId xmlns:a16="http://schemas.microsoft.com/office/drawing/2014/main" id="{F167329E-B03B-45B4-A768-B15837E7E017}"/>
                </a:ext>
              </a:extLst>
            </p:cNvPr>
            <p:cNvGrpSpPr/>
            <p:nvPr/>
          </p:nvGrpSpPr>
          <p:grpSpPr>
            <a:xfrm>
              <a:off x="8839168" y="2515053"/>
              <a:ext cx="551956" cy="278132"/>
              <a:chOff x="10788478" y="2276710"/>
              <a:chExt cx="452144" cy="227837"/>
            </a:xfrm>
          </p:grpSpPr>
          <p:sp>
            <p:nvSpPr>
              <p:cNvPr id="58" name="Freeform 299">
                <a:extLst>
                  <a:ext uri="{FF2B5EF4-FFF2-40B4-BE49-F238E27FC236}">
                    <a16:creationId xmlns:a16="http://schemas.microsoft.com/office/drawing/2014/main" id="{C74B221A-29F8-4F1C-AC55-2D63F6FBA166}"/>
                  </a:ext>
                </a:extLst>
              </p:cNvPr>
              <p:cNvSpPr/>
              <p:nvPr/>
            </p:nvSpPr>
            <p:spPr bwMode="auto">
              <a:xfrm>
                <a:off x="10788478" y="2289155"/>
                <a:ext cx="374248" cy="197582"/>
              </a:xfrm>
              <a:custGeom>
                <a:avLst/>
                <a:gdLst>
                  <a:gd name="connsiteX0" fmla="*/ 0 w 374248"/>
                  <a:gd name="connsiteY0" fmla="*/ 0 h 197582"/>
                  <a:gd name="connsiteX1" fmla="*/ 374248 w 374248"/>
                  <a:gd name="connsiteY1" fmla="*/ 0 h 197582"/>
                  <a:gd name="connsiteX2" fmla="*/ 374248 w 374248"/>
                  <a:gd name="connsiteY2" fmla="*/ 56976 h 197582"/>
                  <a:gd name="connsiteX3" fmla="*/ 233820 w 374248"/>
                  <a:gd name="connsiteY3" fmla="*/ 197582 h 197582"/>
                  <a:gd name="connsiteX4" fmla="*/ 0 w 374248"/>
                  <a:gd name="connsiteY4" fmla="*/ 197582 h 197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248" h="197582">
                    <a:moveTo>
                      <a:pt x="0" y="0"/>
                    </a:moveTo>
                    <a:lnTo>
                      <a:pt x="374248" y="0"/>
                    </a:lnTo>
                    <a:lnTo>
                      <a:pt x="374248" y="56976"/>
                    </a:lnTo>
                    <a:lnTo>
                      <a:pt x="233820" y="197582"/>
                    </a:lnTo>
                    <a:lnTo>
                      <a:pt x="0" y="197582"/>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9" name="Picture 58">
                <a:extLst>
                  <a:ext uri="{FF2B5EF4-FFF2-40B4-BE49-F238E27FC236}">
                    <a16:creationId xmlns:a16="http://schemas.microsoft.com/office/drawing/2014/main" id="{CA9355C3-289E-4391-8BD6-49DAFE570A10}"/>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788733" y="2276710"/>
                <a:ext cx="451889" cy="227837"/>
              </a:xfrm>
              <a:prstGeom prst="rect">
                <a:avLst/>
              </a:prstGeom>
            </p:spPr>
          </p:pic>
        </p:grpSp>
        <p:pic>
          <p:nvPicPr>
            <p:cNvPr id="54" name="Picture 53">
              <a:extLst>
                <a:ext uri="{FF2B5EF4-FFF2-40B4-BE49-F238E27FC236}">
                  <a16:creationId xmlns:a16="http://schemas.microsoft.com/office/drawing/2014/main" id="{63EEC972-0773-45B1-BC32-780F4579EBD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173058" y="2305805"/>
              <a:ext cx="393419" cy="393419"/>
            </a:xfrm>
            <a:prstGeom prst="rect">
              <a:avLst/>
            </a:prstGeom>
          </p:spPr>
        </p:pic>
        <p:pic>
          <p:nvPicPr>
            <p:cNvPr id="55" name="Picture 54">
              <a:extLst>
                <a:ext uri="{FF2B5EF4-FFF2-40B4-BE49-F238E27FC236}">
                  <a16:creationId xmlns:a16="http://schemas.microsoft.com/office/drawing/2014/main" id="{90DD605A-0CF2-4849-8B2E-F96B91B11EE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605108" y="1766797"/>
              <a:ext cx="772261" cy="206794"/>
            </a:xfrm>
            <a:prstGeom prst="rect">
              <a:avLst/>
            </a:prstGeom>
          </p:spPr>
        </p:pic>
        <p:pic>
          <p:nvPicPr>
            <p:cNvPr id="56" name="Picture 55">
              <a:extLst>
                <a:ext uri="{FF2B5EF4-FFF2-40B4-BE49-F238E27FC236}">
                  <a16:creationId xmlns:a16="http://schemas.microsoft.com/office/drawing/2014/main" id="{A161CC5B-FDAC-4A78-A58A-9FA7A59FF9B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256836" y="1776888"/>
              <a:ext cx="732271" cy="167077"/>
            </a:xfrm>
            <a:prstGeom prst="rect">
              <a:avLst/>
            </a:prstGeom>
            <a:noFill/>
          </p:spPr>
        </p:pic>
        <p:pic>
          <p:nvPicPr>
            <p:cNvPr id="57" name="Picture 56">
              <a:extLst>
                <a:ext uri="{FF2B5EF4-FFF2-40B4-BE49-F238E27FC236}">
                  <a16:creationId xmlns:a16="http://schemas.microsoft.com/office/drawing/2014/main" id="{3E4B3DE7-3398-440F-81CE-38DA7483BAD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838220" y="2065380"/>
              <a:ext cx="652959" cy="220854"/>
            </a:xfrm>
            <a:prstGeom prst="rect">
              <a:avLst/>
            </a:prstGeom>
          </p:spPr>
        </p:pic>
      </p:grpSp>
      <p:grpSp>
        <p:nvGrpSpPr>
          <p:cNvPr id="47" name="Group 46">
            <a:extLst>
              <a:ext uri="{FF2B5EF4-FFF2-40B4-BE49-F238E27FC236}">
                <a16:creationId xmlns:a16="http://schemas.microsoft.com/office/drawing/2014/main" id="{B55A5269-0077-45BD-9D90-781247480FE2}"/>
              </a:ext>
            </a:extLst>
          </p:cNvPr>
          <p:cNvGrpSpPr/>
          <p:nvPr/>
        </p:nvGrpSpPr>
        <p:grpSpPr>
          <a:xfrm>
            <a:off x="10098176" y="3611214"/>
            <a:ext cx="359791" cy="359791"/>
            <a:chOff x="7996472" y="4632292"/>
            <a:chExt cx="1143000" cy="1143000"/>
          </a:xfrm>
        </p:grpSpPr>
        <p:sp>
          <p:nvSpPr>
            <p:cNvPr id="48" name="Oval 47">
              <a:extLst>
                <a:ext uri="{FF2B5EF4-FFF2-40B4-BE49-F238E27FC236}">
                  <a16:creationId xmlns:a16="http://schemas.microsoft.com/office/drawing/2014/main" id="{A4F28ECB-0516-4A9A-B7F2-9F2AAE90F3EF}"/>
                </a:ext>
              </a:extLst>
            </p:cNvPr>
            <p:cNvSpPr/>
            <p:nvPr/>
          </p:nvSpPr>
          <p:spPr bwMode="auto">
            <a:xfrm>
              <a:off x="7996472" y="4632292"/>
              <a:ext cx="1143000" cy="1143000"/>
            </a:xfrm>
            <a:prstGeom prst="ellipse">
              <a:avLst/>
            </a:prstGeom>
            <a:solidFill>
              <a:srgbClr val="0078D7"/>
            </a:solidFill>
            <a:ln w="12700" cap="flat" cmpd="sng" algn="ctr">
              <a:solidFill>
                <a:srgbClr val="D2D2D2"/>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49" name="Picture 48">
              <a:extLst>
                <a:ext uri="{FF2B5EF4-FFF2-40B4-BE49-F238E27FC236}">
                  <a16:creationId xmlns:a16="http://schemas.microsoft.com/office/drawing/2014/main" id="{C40F3E99-6EBF-40A0-9493-F47E2015214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095385" y="4737011"/>
              <a:ext cx="945175" cy="945175"/>
            </a:xfrm>
            <a:prstGeom prst="rect">
              <a:avLst/>
            </a:prstGeom>
          </p:spPr>
        </p:pic>
      </p:grpSp>
      <p:sp>
        <p:nvSpPr>
          <p:cNvPr id="61" name="TextBox 60">
            <a:extLst>
              <a:ext uri="{FF2B5EF4-FFF2-40B4-BE49-F238E27FC236}">
                <a16:creationId xmlns:a16="http://schemas.microsoft.com/office/drawing/2014/main" id="{118C3BEF-7227-4754-83A9-68124576930D}"/>
              </a:ext>
            </a:extLst>
          </p:cNvPr>
          <p:cNvSpPr txBox="1"/>
          <p:nvPr/>
        </p:nvSpPr>
        <p:spPr>
          <a:xfrm>
            <a:off x="7594917" y="5804249"/>
            <a:ext cx="3436968" cy="196977"/>
          </a:xfrm>
          <a:prstGeom prst="rect">
            <a:avLst/>
          </a:prstGeom>
          <a:noFill/>
        </p:spPr>
        <p:txBody>
          <a:bodyPr wrap="none" lIns="0" tIns="0" rIns="0" bIns="0" rtlCol="0">
            <a:spAutoFit/>
          </a:bodyPr>
          <a:lstStyle/>
          <a:p>
            <a:pPr marL="0" marR="0" lvl="0" indent="0" algn="ctr" defTabSz="914367" rtl="0" eaLnBrk="1" fontAlgn="auto" latinLnBrk="0" hangingPunct="1">
              <a:lnSpc>
                <a:spcPct val="80000"/>
              </a:lnSpc>
              <a:spcBef>
                <a:spcPts val="300"/>
              </a:spcBef>
              <a:spcAft>
                <a:spcPts val="0"/>
              </a:spcAft>
              <a:buClrTx/>
              <a:buSzTx/>
              <a:buFontTx/>
              <a:buNone/>
              <a:tabLst/>
              <a:defRPr/>
            </a:pPr>
            <a:r>
              <a:rPr kumimoji="0" lang="en-US" sz="1600" b="0" u="none" strike="noStrike" kern="1200" cap="none" spc="0" normalizeH="0" baseline="0" noProof="0" dirty="0">
                <a:ln>
                  <a:noFill/>
                </a:ln>
                <a:solidFill>
                  <a:schemeClr val="accent1"/>
                </a:solidFill>
                <a:effectLst/>
                <a:uLnTx/>
                <a:uFillTx/>
                <a:latin typeface="Segoe UI"/>
                <a:ea typeface="+mn-ea"/>
                <a:cs typeface="+mn-cs"/>
              </a:rPr>
              <a:t>Your Organization’s Microsoft Entra ID</a:t>
            </a:r>
          </a:p>
        </p:txBody>
      </p:sp>
      <p:sp>
        <p:nvSpPr>
          <p:cNvPr id="67" name="Freeform 10">
            <a:extLst>
              <a:ext uri="{FF2B5EF4-FFF2-40B4-BE49-F238E27FC236}">
                <a16:creationId xmlns:a16="http://schemas.microsoft.com/office/drawing/2014/main" id="{5BF8CF6C-AB60-485A-8B32-5AB6DD8D5060}"/>
              </a:ext>
            </a:extLst>
          </p:cNvPr>
          <p:cNvSpPr>
            <a:spLocks/>
          </p:cNvSpPr>
          <p:nvPr/>
        </p:nvSpPr>
        <p:spPr bwMode="auto">
          <a:xfrm>
            <a:off x="3437288" y="3922780"/>
            <a:ext cx="291144" cy="159813"/>
          </a:xfrm>
          <a:custGeom>
            <a:avLst/>
            <a:gdLst>
              <a:gd name="T0" fmla="*/ 93 w 93"/>
              <a:gd name="T1" fmla="*/ 51 h 51"/>
              <a:gd name="T2" fmla="*/ 93 w 93"/>
              <a:gd name="T3" fmla="*/ 51 h 51"/>
              <a:gd name="T4" fmla="*/ 93 w 93"/>
              <a:gd name="T5" fmla="*/ 19 h 51"/>
              <a:gd name="T6" fmla="*/ 91 w 93"/>
              <a:gd name="T7" fmla="*/ 12 h 51"/>
              <a:gd name="T8" fmla="*/ 87 w 93"/>
              <a:gd name="T9" fmla="*/ 6 h 51"/>
              <a:gd name="T10" fmla="*/ 81 w 93"/>
              <a:gd name="T11" fmla="*/ 2 h 51"/>
              <a:gd name="T12" fmla="*/ 74 w 93"/>
              <a:gd name="T13" fmla="*/ 0 h 51"/>
              <a:gd name="T14" fmla="*/ 18 w 93"/>
              <a:gd name="T15" fmla="*/ 0 h 51"/>
              <a:gd name="T16" fmla="*/ 11 w 93"/>
              <a:gd name="T17" fmla="*/ 2 h 51"/>
              <a:gd name="T18" fmla="*/ 6 w 93"/>
              <a:gd name="T19" fmla="*/ 6 h 51"/>
              <a:gd name="T20" fmla="*/ 1 w 93"/>
              <a:gd name="T21" fmla="*/ 12 h 51"/>
              <a:gd name="T22" fmla="*/ 0 w 93"/>
              <a:gd name="T23" fmla="*/ 19 h 51"/>
              <a:gd name="T24" fmla="*/ 0 w 93"/>
              <a:gd name="T25" fmla="*/ 51 h 51"/>
              <a:gd name="T26" fmla="*/ 48 w 93"/>
              <a:gd name="T27" fmla="*/ 49 h 51"/>
              <a:gd name="T28" fmla="*/ 93 w 93"/>
              <a:gd name="T2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51">
                <a:moveTo>
                  <a:pt x="93" y="51"/>
                </a:moveTo>
                <a:lnTo>
                  <a:pt x="93" y="51"/>
                </a:lnTo>
                <a:lnTo>
                  <a:pt x="93" y="19"/>
                </a:lnTo>
                <a:cubicBezTo>
                  <a:pt x="93" y="17"/>
                  <a:pt x="92" y="14"/>
                  <a:pt x="91" y="12"/>
                </a:cubicBezTo>
                <a:cubicBezTo>
                  <a:pt x="90" y="10"/>
                  <a:pt x="89" y="8"/>
                  <a:pt x="87" y="6"/>
                </a:cubicBezTo>
                <a:cubicBezTo>
                  <a:pt x="85" y="4"/>
                  <a:pt x="83" y="3"/>
                  <a:pt x="81" y="2"/>
                </a:cubicBezTo>
                <a:cubicBezTo>
                  <a:pt x="78" y="1"/>
                  <a:pt x="76" y="0"/>
                  <a:pt x="74" y="0"/>
                </a:cubicBezTo>
                <a:lnTo>
                  <a:pt x="18" y="0"/>
                </a:lnTo>
                <a:cubicBezTo>
                  <a:pt x="16" y="0"/>
                  <a:pt x="14" y="1"/>
                  <a:pt x="11" y="2"/>
                </a:cubicBezTo>
                <a:cubicBezTo>
                  <a:pt x="9" y="3"/>
                  <a:pt x="7" y="4"/>
                  <a:pt x="6" y="6"/>
                </a:cubicBezTo>
                <a:cubicBezTo>
                  <a:pt x="4" y="8"/>
                  <a:pt x="2" y="10"/>
                  <a:pt x="1" y="12"/>
                </a:cubicBezTo>
                <a:cubicBezTo>
                  <a:pt x="0" y="14"/>
                  <a:pt x="0" y="17"/>
                  <a:pt x="0" y="19"/>
                </a:cubicBezTo>
                <a:lnTo>
                  <a:pt x="0" y="51"/>
                </a:lnTo>
                <a:cubicBezTo>
                  <a:pt x="16" y="49"/>
                  <a:pt x="32" y="49"/>
                  <a:pt x="48" y="49"/>
                </a:cubicBezTo>
                <a:cubicBezTo>
                  <a:pt x="63" y="49"/>
                  <a:pt x="78" y="49"/>
                  <a:pt x="93" y="51"/>
                </a:cubicBezTo>
                <a:close/>
              </a:path>
            </a:pathLst>
          </a:custGeom>
          <a:solidFill>
            <a:schemeClr val="accent1"/>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69" name="Freeform 11">
            <a:extLst>
              <a:ext uri="{FF2B5EF4-FFF2-40B4-BE49-F238E27FC236}">
                <a16:creationId xmlns:a16="http://schemas.microsoft.com/office/drawing/2014/main" id="{224C8FC1-8E84-4919-95A9-C62B82598313}"/>
              </a:ext>
            </a:extLst>
          </p:cNvPr>
          <p:cNvSpPr>
            <a:spLocks/>
          </p:cNvSpPr>
          <p:nvPr/>
        </p:nvSpPr>
        <p:spPr bwMode="auto">
          <a:xfrm>
            <a:off x="3497416" y="3712333"/>
            <a:ext cx="169306" cy="166142"/>
          </a:xfrm>
          <a:custGeom>
            <a:avLst/>
            <a:gdLst>
              <a:gd name="T0" fmla="*/ 27 w 54"/>
              <a:gd name="T1" fmla="*/ 53 h 53"/>
              <a:gd name="T2" fmla="*/ 27 w 54"/>
              <a:gd name="T3" fmla="*/ 53 h 53"/>
              <a:gd name="T4" fmla="*/ 54 w 54"/>
              <a:gd name="T5" fmla="*/ 26 h 53"/>
              <a:gd name="T6" fmla="*/ 27 w 54"/>
              <a:gd name="T7" fmla="*/ 0 h 53"/>
              <a:gd name="T8" fmla="*/ 0 w 54"/>
              <a:gd name="T9" fmla="*/ 26 h 53"/>
              <a:gd name="T10" fmla="*/ 27 w 54"/>
              <a:gd name="T11" fmla="*/ 53 h 53"/>
            </a:gdLst>
            <a:ahLst/>
            <a:cxnLst>
              <a:cxn ang="0">
                <a:pos x="T0" y="T1"/>
              </a:cxn>
              <a:cxn ang="0">
                <a:pos x="T2" y="T3"/>
              </a:cxn>
              <a:cxn ang="0">
                <a:pos x="T4" y="T5"/>
              </a:cxn>
              <a:cxn ang="0">
                <a:pos x="T6" y="T7"/>
              </a:cxn>
              <a:cxn ang="0">
                <a:pos x="T8" y="T9"/>
              </a:cxn>
              <a:cxn ang="0">
                <a:pos x="T10" y="T11"/>
              </a:cxn>
            </a:cxnLst>
            <a:rect l="0" t="0" r="r" b="b"/>
            <a:pathLst>
              <a:path w="54" h="53">
                <a:moveTo>
                  <a:pt x="27" y="53"/>
                </a:moveTo>
                <a:lnTo>
                  <a:pt x="27" y="53"/>
                </a:lnTo>
                <a:cubicBezTo>
                  <a:pt x="42" y="53"/>
                  <a:pt x="54" y="41"/>
                  <a:pt x="54" y="26"/>
                </a:cubicBezTo>
                <a:cubicBezTo>
                  <a:pt x="54" y="11"/>
                  <a:pt x="42" y="0"/>
                  <a:pt x="27" y="0"/>
                </a:cubicBezTo>
                <a:cubicBezTo>
                  <a:pt x="12" y="0"/>
                  <a:pt x="0" y="11"/>
                  <a:pt x="0" y="26"/>
                </a:cubicBezTo>
                <a:cubicBezTo>
                  <a:pt x="0" y="41"/>
                  <a:pt x="12" y="53"/>
                  <a:pt x="27" y="53"/>
                </a:cubicBezTo>
                <a:close/>
              </a:path>
            </a:pathLst>
          </a:custGeom>
          <a:solidFill>
            <a:schemeClr val="accent1"/>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pic>
        <p:nvPicPr>
          <p:cNvPr id="79" name="Picture 78" descr="Shape, square&#10;&#10;Description automatically generated">
            <a:extLst>
              <a:ext uri="{FF2B5EF4-FFF2-40B4-BE49-F238E27FC236}">
                <a16:creationId xmlns:a16="http://schemas.microsoft.com/office/drawing/2014/main" id="{6FFDF51F-41B5-4736-8A29-091624251942}"/>
              </a:ext>
            </a:extLst>
          </p:cNvPr>
          <p:cNvPicPr>
            <a:picLocks noChangeAspect="1"/>
          </p:cNvPicPr>
          <p:nvPr/>
        </p:nvPicPr>
        <p:blipFill>
          <a:blip r:embed="rId14"/>
          <a:stretch>
            <a:fillRect/>
          </a:stretch>
        </p:blipFill>
        <p:spPr>
          <a:xfrm>
            <a:off x="1371430" y="2118984"/>
            <a:ext cx="443699" cy="464336"/>
          </a:xfrm>
          <a:prstGeom prst="rect">
            <a:avLst/>
          </a:prstGeom>
        </p:spPr>
      </p:pic>
      <p:grpSp>
        <p:nvGrpSpPr>
          <p:cNvPr id="128" name="Group 127">
            <a:extLst>
              <a:ext uri="{FF2B5EF4-FFF2-40B4-BE49-F238E27FC236}">
                <a16:creationId xmlns:a16="http://schemas.microsoft.com/office/drawing/2014/main" id="{C5EE8B9A-3D94-4F51-82D7-1FF682187C4B}"/>
              </a:ext>
            </a:extLst>
          </p:cNvPr>
          <p:cNvGrpSpPr/>
          <p:nvPr/>
        </p:nvGrpSpPr>
        <p:grpSpPr>
          <a:xfrm>
            <a:off x="898752" y="5260304"/>
            <a:ext cx="1584893" cy="1507455"/>
            <a:chOff x="693004" y="3028785"/>
            <a:chExt cx="1584893" cy="1507455"/>
          </a:xfrm>
        </p:grpSpPr>
        <p:pic>
          <p:nvPicPr>
            <p:cNvPr id="83" name="Picture 82" descr="Logo&#10;&#10;Description automatically generated">
              <a:extLst>
                <a:ext uri="{FF2B5EF4-FFF2-40B4-BE49-F238E27FC236}">
                  <a16:creationId xmlns:a16="http://schemas.microsoft.com/office/drawing/2014/main" id="{932021AE-A5D3-44EE-AE71-65512708B6ED}"/>
                </a:ext>
              </a:extLst>
            </p:cNvPr>
            <p:cNvPicPr>
              <a:picLocks noChangeAspect="1"/>
            </p:cNvPicPr>
            <p:nvPr/>
          </p:nvPicPr>
          <p:blipFill>
            <a:blip r:embed="rId15"/>
            <a:stretch>
              <a:fillRect/>
            </a:stretch>
          </p:blipFill>
          <p:spPr>
            <a:xfrm>
              <a:off x="1037774" y="3028785"/>
              <a:ext cx="772344" cy="772344"/>
            </a:xfrm>
            <a:prstGeom prst="rect">
              <a:avLst/>
            </a:prstGeom>
          </p:spPr>
        </p:pic>
        <p:sp>
          <p:nvSpPr>
            <p:cNvPr id="84" name="Rectangle: Rounded Corners 83">
              <a:extLst>
                <a:ext uri="{FF2B5EF4-FFF2-40B4-BE49-F238E27FC236}">
                  <a16:creationId xmlns:a16="http://schemas.microsoft.com/office/drawing/2014/main" id="{10F9FE48-2DE7-45F5-97D2-0C02836F8434}"/>
                </a:ext>
              </a:extLst>
            </p:cNvPr>
            <p:cNvSpPr/>
            <p:nvPr/>
          </p:nvSpPr>
          <p:spPr bwMode="auto">
            <a:xfrm>
              <a:off x="693004" y="3165789"/>
              <a:ext cx="1584893" cy="1370451"/>
            </a:xfrm>
            <a:prstGeom prst="roundRect">
              <a:avLst/>
            </a:prstGeom>
            <a:solidFill>
              <a:schemeClr val="bg1">
                <a:alpha val="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1" name="Picture 80" descr="Icon&#10;&#10;Description automatically generated">
              <a:extLst>
                <a:ext uri="{FF2B5EF4-FFF2-40B4-BE49-F238E27FC236}">
                  <a16:creationId xmlns:a16="http://schemas.microsoft.com/office/drawing/2014/main" id="{8B3EC30E-DA98-4802-9CAC-CD1EDACC88D6}"/>
                </a:ext>
              </a:extLst>
            </p:cNvPr>
            <p:cNvPicPr>
              <a:picLocks noChangeAspect="1"/>
            </p:cNvPicPr>
            <p:nvPr/>
          </p:nvPicPr>
          <p:blipFill>
            <a:blip r:embed="rId16"/>
            <a:stretch>
              <a:fillRect/>
            </a:stretch>
          </p:blipFill>
          <p:spPr>
            <a:xfrm>
              <a:off x="721400" y="3585437"/>
              <a:ext cx="1405092" cy="702546"/>
            </a:xfrm>
            <a:prstGeom prst="rect">
              <a:avLst/>
            </a:prstGeom>
          </p:spPr>
        </p:pic>
        <p:sp>
          <p:nvSpPr>
            <p:cNvPr id="86" name="TextBox 85">
              <a:extLst>
                <a:ext uri="{FF2B5EF4-FFF2-40B4-BE49-F238E27FC236}">
                  <a16:creationId xmlns:a16="http://schemas.microsoft.com/office/drawing/2014/main" id="{71415076-C461-490B-87FC-45088FEB9ECB}"/>
                </a:ext>
              </a:extLst>
            </p:cNvPr>
            <p:cNvSpPr txBox="1"/>
            <p:nvPr/>
          </p:nvSpPr>
          <p:spPr>
            <a:xfrm>
              <a:off x="862059" y="4321934"/>
              <a:ext cx="1242327" cy="172355"/>
            </a:xfrm>
            <a:prstGeom prst="rect">
              <a:avLst/>
            </a:prstGeom>
            <a:noFill/>
          </p:spPr>
          <p:txBody>
            <a:bodyPr wrap="none" lIns="0" tIns="0" rIns="0" bIns="0" rtlCol="0">
              <a:spAutoFit/>
            </a:bodyPr>
            <a:lstStyle/>
            <a:p>
              <a:pPr marL="0" marR="0" lvl="0" indent="0" algn="ctr" defTabSz="914367" rtl="0" eaLnBrk="1" fontAlgn="auto" latinLnBrk="0" hangingPunct="1">
                <a:lnSpc>
                  <a:spcPct val="80000"/>
                </a:lnSpc>
                <a:spcBef>
                  <a:spcPts val="300"/>
                </a:spcBef>
                <a:spcAft>
                  <a:spcPts val="0"/>
                </a:spcAft>
                <a:buClrTx/>
                <a:buSzTx/>
                <a:buFontTx/>
                <a:buNone/>
                <a:tabLst/>
                <a:defRPr/>
              </a:pPr>
              <a:r>
                <a:rPr kumimoji="0" lang="en-US" sz="1400" b="0" u="none" strike="noStrike" kern="1200" cap="none" spc="0" normalizeH="0" baseline="0" noProof="0">
                  <a:ln>
                    <a:noFill/>
                  </a:ln>
                  <a:effectLst/>
                  <a:uLnTx/>
                  <a:uFillTx/>
                  <a:latin typeface="Segoe UI"/>
                  <a:ea typeface="+mn-ea"/>
                  <a:cs typeface="+mn-cs"/>
                </a:rPr>
                <a:t>Social Identities</a:t>
              </a:r>
            </a:p>
          </p:txBody>
        </p:sp>
      </p:grpSp>
      <p:sp>
        <p:nvSpPr>
          <p:cNvPr id="88" name="Rectangle: Rounded Corners 87">
            <a:extLst>
              <a:ext uri="{FF2B5EF4-FFF2-40B4-BE49-F238E27FC236}">
                <a16:creationId xmlns:a16="http://schemas.microsoft.com/office/drawing/2014/main" id="{F32A12E7-D9FE-40AD-A44B-03E632782455}"/>
              </a:ext>
            </a:extLst>
          </p:cNvPr>
          <p:cNvSpPr/>
          <p:nvPr/>
        </p:nvSpPr>
        <p:spPr bwMode="auto">
          <a:xfrm>
            <a:off x="840789" y="1305430"/>
            <a:ext cx="1584830" cy="1747029"/>
          </a:xfrm>
          <a:prstGeom prst="roundRect">
            <a:avLst/>
          </a:prstGeom>
          <a:solidFill>
            <a:schemeClr val="bg1">
              <a:alpha val="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0" name="TextBox 89">
            <a:extLst>
              <a:ext uri="{FF2B5EF4-FFF2-40B4-BE49-F238E27FC236}">
                <a16:creationId xmlns:a16="http://schemas.microsoft.com/office/drawing/2014/main" id="{642D36D1-7FDA-4CA9-A679-BA0F9A6BF836}"/>
              </a:ext>
            </a:extLst>
          </p:cNvPr>
          <p:cNvSpPr txBox="1"/>
          <p:nvPr/>
        </p:nvSpPr>
        <p:spPr>
          <a:xfrm>
            <a:off x="886304" y="2800951"/>
            <a:ext cx="1454758" cy="172355"/>
          </a:xfrm>
          <a:prstGeom prst="rect">
            <a:avLst/>
          </a:prstGeom>
          <a:noFill/>
        </p:spPr>
        <p:txBody>
          <a:bodyPr wrap="none" lIns="0" tIns="0" rIns="0" bIns="0" rtlCol="0">
            <a:spAutoFit/>
          </a:bodyPr>
          <a:lstStyle/>
          <a:p>
            <a:pPr marL="0" marR="0" lvl="0" indent="0" algn="ctr" defTabSz="914367" rtl="0" eaLnBrk="1" fontAlgn="auto" latinLnBrk="0" hangingPunct="1">
              <a:lnSpc>
                <a:spcPct val="80000"/>
              </a:lnSpc>
              <a:spcBef>
                <a:spcPts val="300"/>
              </a:spcBef>
              <a:spcAft>
                <a:spcPts val="0"/>
              </a:spcAft>
              <a:buClrTx/>
              <a:buSzTx/>
              <a:buFontTx/>
              <a:buNone/>
              <a:tabLst/>
              <a:defRPr/>
            </a:pPr>
            <a:r>
              <a:rPr lang="en-US" sz="1400">
                <a:latin typeface="Segoe UI"/>
              </a:rPr>
              <a:t>Microsoft Identity</a:t>
            </a:r>
            <a:endParaRPr kumimoji="0" lang="en-US" sz="1400" b="0" u="none" strike="noStrike" kern="1200" cap="none" spc="0" normalizeH="0" baseline="0" noProof="0">
              <a:ln>
                <a:noFill/>
              </a:ln>
              <a:effectLst/>
              <a:uLnTx/>
              <a:uFillTx/>
              <a:latin typeface="Segoe UI"/>
              <a:ea typeface="+mn-ea"/>
              <a:cs typeface="+mn-cs"/>
            </a:endParaRPr>
          </a:p>
        </p:txBody>
      </p:sp>
      <p:sp>
        <p:nvSpPr>
          <p:cNvPr id="92" name="TextBox 91">
            <a:extLst>
              <a:ext uri="{FF2B5EF4-FFF2-40B4-BE49-F238E27FC236}">
                <a16:creationId xmlns:a16="http://schemas.microsoft.com/office/drawing/2014/main" id="{3FAFB031-3D71-4896-9E09-340CBE2B129B}"/>
              </a:ext>
            </a:extLst>
          </p:cNvPr>
          <p:cNvSpPr txBox="1"/>
          <p:nvPr/>
        </p:nvSpPr>
        <p:spPr>
          <a:xfrm>
            <a:off x="1201259" y="2598845"/>
            <a:ext cx="878446" cy="98489"/>
          </a:xfrm>
          <a:prstGeom prst="rect">
            <a:avLst/>
          </a:prstGeom>
          <a:noFill/>
        </p:spPr>
        <p:txBody>
          <a:bodyPr wrap="none" lIns="0" tIns="0" rIns="0" bIns="0" rtlCol="0">
            <a:spAutoFit/>
          </a:bodyPr>
          <a:lstStyle/>
          <a:p>
            <a:pPr marL="0" marR="0" lvl="0" indent="0" algn="ctr" defTabSz="914367" rtl="0" eaLnBrk="1" fontAlgn="auto" latinLnBrk="0" hangingPunct="1">
              <a:lnSpc>
                <a:spcPct val="80000"/>
              </a:lnSpc>
              <a:spcBef>
                <a:spcPts val="300"/>
              </a:spcBef>
              <a:spcAft>
                <a:spcPts val="0"/>
              </a:spcAft>
              <a:buClrTx/>
              <a:buSzTx/>
              <a:buFontTx/>
              <a:buNone/>
              <a:tabLst/>
              <a:defRPr/>
            </a:pPr>
            <a:r>
              <a:rPr lang="en-US" sz="800">
                <a:latin typeface="Segoe UI"/>
              </a:rPr>
              <a:t>Microsoft Accounts</a:t>
            </a:r>
            <a:endParaRPr kumimoji="0" lang="en-US" sz="800" b="0" u="none" strike="noStrike" kern="1200" cap="none" spc="0" normalizeH="0" baseline="0" noProof="0">
              <a:ln>
                <a:noFill/>
              </a:ln>
              <a:effectLst/>
              <a:uLnTx/>
              <a:uFillTx/>
              <a:latin typeface="Segoe UI"/>
              <a:ea typeface="+mn-ea"/>
              <a:cs typeface="+mn-cs"/>
            </a:endParaRPr>
          </a:p>
        </p:txBody>
      </p:sp>
      <p:sp>
        <p:nvSpPr>
          <p:cNvPr id="94" name="TextBox 93">
            <a:extLst>
              <a:ext uri="{FF2B5EF4-FFF2-40B4-BE49-F238E27FC236}">
                <a16:creationId xmlns:a16="http://schemas.microsoft.com/office/drawing/2014/main" id="{306788BC-9B32-43E3-81AB-D3844FCE2506}"/>
              </a:ext>
            </a:extLst>
          </p:cNvPr>
          <p:cNvSpPr txBox="1"/>
          <p:nvPr/>
        </p:nvSpPr>
        <p:spPr>
          <a:xfrm>
            <a:off x="1160949" y="1965516"/>
            <a:ext cx="870431" cy="98489"/>
          </a:xfrm>
          <a:prstGeom prst="rect">
            <a:avLst/>
          </a:prstGeom>
          <a:noFill/>
        </p:spPr>
        <p:txBody>
          <a:bodyPr wrap="none" lIns="0" tIns="0" rIns="0" bIns="0" rtlCol="0">
            <a:spAutoFit/>
          </a:bodyPr>
          <a:lstStyle/>
          <a:p>
            <a:pPr marL="0" marR="0" lvl="0" indent="0" algn="ctr" defTabSz="914367" rtl="0" eaLnBrk="1" fontAlgn="auto" latinLnBrk="0" hangingPunct="1">
              <a:lnSpc>
                <a:spcPct val="80000"/>
              </a:lnSpc>
              <a:spcBef>
                <a:spcPts val="300"/>
              </a:spcBef>
              <a:spcAft>
                <a:spcPts val="0"/>
              </a:spcAft>
              <a:buClrTx/>
              <a:buSzTx/>
              <a:buFontTx/>
              <a:buNone/>
              <a:tabLst/>
              <a:defRPr/>
            </a:pPr>
            <a:r>
              <a:rPr lang="en-US" sz="800" dirty="0">
                <a:latin typeface="Segoe UI"/>
              </a:rPr>
              <a:t>Azure AD Accounts</a:t>
            </a:r>
            <a:endParaRPr kumimoji="0" lang="en-US" sz="800" b="0" u="none" strike="noStrike" kern="1200" cap="none" spc="0" normalizeH="0" baseline="0" noProof="0" dirty="0">
              <a:ln>
                <a:noFill/>
              </a:ln>
              <a:effectLst/>
              <a:uLnTx/>
              <a:uFillTx/>
              <a:latin typeface="Segoe UI"/>
              <a:ea typeface="+mn-ea"/>
              <a:cs typeface="+mn-cs"/>
            </a:endParaRPr>
          </a:p>
        </p:txBody>
      </p:sp>
      <p:sp>
        <p:nvSpPr>
          <p:cNvPr id="95" name="Right Brace 94">
            <a:extLst>
              <a:ext uri="{FF2B5EF4-FFF2-40B4-BE49-F238E27FC236}">
                <a16:creationId xmlns:a16="http://schemas.microsoft.com/office/drawing/2014/main" id="{4EF12E70-48FF-4BE7-987C-3F9FDF0D307E}"/>
              </a:ext>
            </a:extLst>
          </p:cNvPr>
          <p:cNvSpPr/>
          <p:nvPr/>
        </p:nvSpPr>
        <p:spPr>
          <a:xfrm>
            <a:off x="2517621" y="1725877"/>
            <a:ext cx="816838" cy="4309585"/>
          </a:xfrm>
          <a:prstGeom prst="rightBrace">
            <a:avLst>
              <a:gd name="adj1" fmla="val 8333"/>
              <a:gd name="adj2" fmla="val 50094"/>
            </a:avLst>
          </a:prstGeom>
          <a:ln>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98" name="Freeform 10">
            <a:extLst>
              <a:ext uri="{FF2B5EF4-FFF2-40B4-BE49-F238E27FC236}">
                <a16:creationId xmlns:a16="http://schemas.microsoft.com/office/drawing/2014/main" id="{716339E2-ED07-4424-AA42-C90430408A42}"/>
              </a:ext>
            </a:extLst>
          </p:cNvPr>
          <p:cNvSpPr>
            <a:spLocks/>
          </p:cNvSpPr>
          <p:nvPr/>
        </p:nvSpPr>
        <p:spPr bwMode="auto">
          <a:xfrm>
            <a:off x="7787219" y="3984772"/>
            <a:ext cx="291144" cy="159813"/>
          </a:xfrm>
          <a:custGeom>
            <a:avLst/>
            <a:gdLst>
              <a:gd name="T0" fmla="*/ 93 w 93"/>
              <a:gd name="T1" fmla="*/ 51 h 51"/>
              <a:gd name="T2" fmla="*/ 93 w 93"/>
              <a:gd name="T3" fmla="*/ 51 h 51"/>
              <a:gd name="T4" fmla="*/ 93 w 93"/>
              <a:gd name="T5" fmla="*/ 19 h 51"/>
              <a:gd name="T6" fmla="*/ 91 w 93"/>
              <a:gd name="T7" fmla="*/ 12 h 51"/>
              <a:gd name="T8" fmla="*/ 87 w 93"/>
              <a:gd name="T9" fmla="*/ 6 h 51"/>
              <a:gd name="T10" fmla="*/ 81 w 93"/>
              <a:gd name="T11" fmla="*/ 2 h 51"/>
              <a:gd name="T12" fmla="*/ 74 w 93"/>
              <a:gd name="T13" fmla="*/ 0 h 51"/>
              <a:gd name="T14" fmla="*/ 18 w 93"/>
              <a:gd name="T15" fmla="*/ 0 h 51"/>
              <a:gd name="T16" fmla="*/ 11 w 93"/>
              <a:gd name="T17" fmla="*/ 2 h 51"/>
              <a:gd name="T18" fmla="*/ 6 w 93"/>
              <a:gd name="T19" fmla="*/ 6 h 51"/>
              <a:gd name="T20" fmla="*/ 1 w 93"/>
              <a:gd name="T21" fmla="*/ 12 h 51"/>
              <a:gd name="T22" fmla="*/ 0 w 93"/>
              <a:gd name="T23" fmla="*/ 19 h 51"/>
              <a:gd name="T24" fmla="*/ 0 w 93"/>
              <a:gd name="T25" fmla="*/ 51 h 51"/>
              <a:gd name="T26" fmla="*/ 48 w 93"/>
              <a:gd name="T27" fmla="*/ 49 h 51"/>
              <a:gd name="T28" fmla="*/ 93 w 93"/>
              <a:gd name="T2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51">
                <a:moveTo>
                  <a:pt x="93" y="51"/>
                </a:moveTo>
                <a:lnTo>
                  <a:pt x="93" y="51"/>
                </a:lnTo>
                <a:lnTo>
                  <a:pt x="93" y="19"/>
                </a:lnTo>
                <a:cubicBezTo>
                  <a:pt x="93" y="17"/>
                  <a:pt x="92" y="14"/>
                  <a:pt x="91" y="12"/>
                </a:cubicBezTo>
                <a:cubicBezTo>
                  <a:pt x="90" y="10"/>
                  <a:pt x="89" y="8"/>
                  <a:pt x="87" y="6"/>
                </a:cubicBezTo>
                <a:cubicBezTo>
                  <a:pt x="85" y="4"/>
                  <a:pt x="83" y="3"/>
                  <a:pt x="81" y="2"/>
                </a:cubicBezTo>
                <a:cubicBezTo>
                  <a:pt x="78" y="1"/>
                  <a:pt x="76" y="0"/>
                  <a:pt x="74" y="0"/>
                </a:cubicBezTo>
                <a:lnTo>
                  <a:pt x="18" y="0"/>
                </a:lnTo>
                <a:cubicBezTo>
                  <a:pt x="16" y="0"/>
                  <a:pt x="14" y="1"/>
                  <a:pt x="11" y="2"/>
                </a:cubicBezTo>
                <a:cubicBezTo>
                  <a:pt x="9" y="3"/>
                  <a:pt x="7" y="4"/>
                  <a:pt x="6" y="6"/>
                </a:cubicBezTo>
                <a:cubicBezTo>
                  <a:pt x="4" y="8"/>
                  <a:pt x="2" y="10"/>
                  <a:pt x="1" y="12"/>
                </a:cubicBezTo>
                <a:cubicBezTo>
                  <a:pt x="0" y="14"/>
                  <a:pt x="0" y="17"/>
                  <a:pt x="0" y="19"/>
                </a:cubicBezTo>
                <a:lnTo>
                  <a:pt x="0" y="51"/>
                </a:lnTo>
                <a:cubicBezTo>
                  <a:pt x="16" y="49"/>
                  <a:pt x="32" y="49"/>
                  <a:pt x="48" y="49"/>
                </a:cubicBezTo>
                <a:cubicBezTo>
                  <a:pt x="63" y="49"/>
                  <a:pt x="78" y="49"/>
                  <a:pt x="93" y="51"/>
                </a:cubicBezTo>
                <a:close/>
              </a:path>
            </a:pathLst>
          </a:custGeom>
          <a:solidFill>
            <a:srgbClr val="737373"/>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100" name="Freeform 11">
            <a:extLst>
              <a:ext uri="{FF2B5EF4-FFF2-40B4-BE49-F238E27FC236}">
                <a16:creationId xmlns:a16="http://schemas.microsoft.com/office/drawing/2014/main" id="{E81FE56B-A4AC-4609-998E-E0ACF23694D0}"/>
              </a:ext>
            </a:extLst>
          </p:cNvPr>
          <p:cNvSpPr>
            <a:spLocks/>
          </p:cNvSpPr>
          <p:nvPr/>
        </p:nvSpPr>
        <p:spPr bwMode="auto">
          <a:xfrm>
            <a:off x="7847347" y="3774325"/>
            <a:ext cx="169306" cy="166142"/>
          </a:xfrm>
          <a:custGeom>
            <a:avLst/>
            <a:gdLst>
              <a:gd name="T0" fmla="*/ 27 w 54"/>
              <a:gd name="T1" fmla="*/ 53 h 53"/>
              <a:gd name="T2" fmla="*/ 27 w 54"/>
              <a:gd name="T3" fmla="*/ 53 h 53"/>
              <a:gd name="T4" fmla="*/ 54 w 54"/>
              <a:gd name="T5" fmla="*/ 26 h 53"/>
              <a:gd name="T6" fmla="*/ 27 w 54"/>
              <a:gd name="T7" fmla="*/ 0 h 53"/>
              <a:gd name="T8" fmla="*/ 0 w 54"/>
              <a:gd name="T9" fmla="*/ 26 h 53"/>
              <a:gd name="T10" fmla="*/ 27 w 54"/>
              <a:gd name="T11" fmla="*/ 53 h 53"/>
            </a:gdLst>
            <a:ahLst/>
            <a:cxnLst>
              <a:cxn ang="0">
                <a:pos x="T0" y="T1"/>
              </a:cxn>
              <a:cxn ang="0">
                <a:pos x="T2" y="T3"/>
              </a:cxn>
              <a:cxn ang="0">
                <a:pos x="T4" y="T5"/>
              </a:cxn>
              <a:cxn ang="0">
                <a:pos x="T6" y="T7"/>
              </a:cxn>
              <a:cxn ang="0">
                <a:pos x="T8" y="T9"/>
              </a:cxn>
              <a:cxn ang="0">
                <a:pos x="T10" y="T11"/>
              </a:cxn>
            </a:cxnLst>
            <a:rect l="0" t="0" r="r" b="b"/>
            <a:pathLst>
              <a:path w="54" h="53">
                <a:moveTo>
                  <a:pt x="27" y="53"/>
                </a:moveTo>
                <a:lnTo>
                  <a:pt x="27" y="53"/>
                </a:lnTo>
                <a:cubicBezTo>
                  <a:pt x="42" y="53"/>
                  <a:pt x="54" y="41"/>
                  <a:pt x="54" y="26"/>
                </a:cubicBezTo>
                <a:cubicBezTo>
                  <a:pt x="54" y="11"/>
                  <a:pt x="42" y="0"/>
                  <a:pt x="27" y="0"/>
                </a:cubicBezTo>
                <a:cubicBezTo>
                  <a:pt x="12" y="0"/>
                  <a:pt x="0" y="11"/>
                  <a:pt x="0" y="26"/>
                </a:cubicBezTo>
                <a:cubicBezTo>
                  <a:pt x="0" y="41"/>
                  <a:pt x="12" y="53"/>
                  <a:pt x="27" y="53"/>
                </a:cubicBezTo>
                <a:close/>
              </a:path>
            </a:pathLst>
          </a:custGeom>
          <a:solidFill>
            <a:srgbClr val="737373"/>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102" name="TextBox 101">
            <a:extLst>
              <a:ext uri="{FF2B5EF4-FFF2-40B4-BE49-F238E27FC236}">
                <a16:creationId xmlns:a16="http://schemas.microsoft.com/office/drawing/2014/main" id="{94ADC5E2-58CD-4C60-84F1-D40D288AA414}"/>
              </a:ext>
            </a:extLst>
          </p:cNvPr>
          <p:cNvSpPr txBox="1"/>
          <p:nvPr/>
        </p:nvSpPr>
        <p:spPr>
          <a:xfrm>
            <a:off x="7399295" y="4209910"/>
            <a:ext cx="1191031" cy="333938"/>
          </a:xfrm>
          <a:prstGeom prst="rect">
            <a:avLst/>
          </a:prstGeom>
          <a:noFill/>
        </p:spPr>
        <p:txBody>
          <a:bodyPr wrap="none" lIns="0" tIns="0" rIns="0" bIns="0" rtlCol="0">
            <a:spAutoFit/>
          </a:bodyPr>
          <a:lstStyle/>
          <a:p>
            <a:pPr marL="0" marR="0" lvl="0" indent="0" algn="ctr" defTabSz="914367" rtl="0" eaLnBrk="1" fontAlgn="auto" latinLnBrk="0" hangingPunct="1">
              <a:lnSpc>
                <a:spcPct val="80000"/>
              </a:lnSpc>
              <a:spcBef>
                <a:spcPts val="300"/>
              </a:spcBef>
              <a:spcAft>
                <a:spcPts val="0"/>
              </a:spcAft>
              <a:buClrTx/>
              <a:buSzTx/>
              <a:buFontTx/>
              <a:buNone/>
              <a:tabLst/>
              <a:defRPr/>
            </a:pPr>
            <a:r>
              <a:rPr kumimoji="0" lang="en-US" sz="1200" b="0" u="none" strike="noStrike" kern="1200" cap="none" spc="0" normalizeH="0" baseline="0" noProof="0">
                <a:ln>
                  <a:noFill/>
                </a:ln>
                <a:solidFill>
                  <a:schemeClr val="accent1"/>
                </a:solidFill>
                <a:effectLst/>
                <a:uLnTx/>
                <a:uFillTx/>
                <a:latin typeface="Segoe UI"/>
                <a:ea typeface="+mn-ea"/>
                <a:cs typeface="+mn-cs"/>
              </a:rPr>
              <a:t>B2B collaboration</a:t>
            </a:r>
          </a:p>
          <a:p>
            <a:pPr marL="0" marR="0" lvl="0" indent="0" algn="ctr" defTabSz="914367" rtl="0" eaLnBrk="1" fontAlgn="auto" latinLnBrk="0" hangingPunct="1">
              <a:lnSpc>
                <a:spcPct val="80000"/>
              </a:lnSpc>
              <a:spcBef>
                <a:spcPts val="300"/>
              </a:spcBef>
              <a:spcAft>
                <a:spcPts val="0"/>
              </a:spcAft>
              <a:buClrTx/>
              <a:buSzTx/>
              <a:buFontTx/>
              <a:buNone/>
              <a:tabLst/>
              <a:defRPr/>
            </a:pPr>
            <a:r>
              <a:rPr lang="en-US" sz="1200">
                <a:solidFill>
                  <a:schemeClr val="accent1"/>
                </a:solidFill>
                <a:latin typeface="Segoe UI"/>
              </a:rPr>
              <a:t>User object</a:t>
            </a:r>
            <a:endParaRPr kumimoji="0" lang="en-US" sz="1200" b="0" u="none" strike="noStrike" kern="1200" cap="none" spc="0" normalizeH="0" baseline="0" noProof="0">
              <a:ln>
                <a:noFill/>
              </a:ln>
              <a:solidFill>
                <a:schemeClr val="accent1"/>
              </a:solidFill>
              <a:effectLst/>
              <a:uLnTx/>
              <a:uFillTx/>
              <a:latin typeface="Segoe UI"/>
              <a:ea typeface="+mn-ea"/>
              <a:cs typeface="+mn-cs"/>
            </a:endParaRPr>
          </a:p>
        </p:txBody>
      </p:sp>
      <p:cxnSp>
        <p:nvCxnSpPr>
          <p:cNvPr id="104" name="Straight Arrow Connector 103" descr="Pointing direct federation org to accounts AAD">
            <a:extLst>
              <a:ext uri="{FF2B5EF4-FFF2-40B4-BE49-F238E27FC236}">
                <a16:creationId xmlns:a16="http://schemas.microsoft.com/office/drawing/2014/main" id="{7BB556C2-7C0C-47A8-9558-497DBA627D71}"/>
              </a:ext>
              <a:ext uri="{C183D7F6-B498-43B3-948B-1728B52AA6E4}">
                <adec:decorative xmlns:adec="http://schemas.microsoft.com/office/drawing/2017/decorative" val="0"/>
              </a:ext>
            </a:extLst>
          </p:cNvPr>
          <p:cNvCxnSpPr>
            <a:cxnSpLocks/>
          </p:cNvCxnSpPr>
          <p:nvPr/>
        </p:nvCxnSpPr>
        <p:spPr>
          <a:xfrm flipH="1">
            <a:off x="4041962" y="2332337"/>
            <a:ext cx="2999837" cy="1311840"/>
          </a:xfrm>
          <a:prstGeom prst="straightConnector1">
            <a:avLst/>
          </a:prstGeom>
          <a:ln w="12700">
            <a:solidFill>
              <a:srgbClr val="0070C0"/>
            </a:solidFill>
            <a:headEnd type="none" w="lg" len="lg"/>
            <a:tailEnd type="triangle" w="med" len="sm"/>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14D8847D-44EF-4F92-AE6A-C9E5D29C9211}"/>
              </a:ext>
            </a:extLst>
          </p:cNvPr>
          <p:cNvSpPr txBox="1"/>
          <p:nvPr/>
        </p:nvSpPr>
        <p:spPr>
          <a:xfrm rot="20182154">
            <a:off x="4162900" y="2485985"/>
            <a:ext cx="2486258" cy="196977"/>
          </a:xfrm>
          <a:prstGeom prst="rect">
            <a:avLst/>
          </a:prstGeom>
          <a:noFill/>
        </p:spPr>
        <p:txBody>
          <a:bodyPr wrap="none" lIns="0" tIns="0" rIns="0" bIns="0" rtlCol="0">
            <a:spAutoFit/>
          </a:bodyPr>
          <a:lstStyle/>
          <a:p>
            <a:pPr marL="0" marR="0" lvl="0" indent="0" algn="ctr" defTabSz="914367" rtl="0" eaLnBrk="1" fontAlgn="auto" latinLnBrk="0" hangingPunct="1">
              <a:lnSpc>
                <a:spcPct val="80000"/>
              </a:lnSpc>
              <a:spcBef>
                <a:spcPts val="300"/>
              </a:spcBef>
              <a:spcAft>
                <a:spcPts val="0"/>
              </a:spcAft>
              <a:buClrTx/>
              <a:buSzTx/>
              <a:buFontTx/>
              <a:buNone/>
              <a:tabLst/>
              <a:defRPr/>
            </a:pPr>
            <a:r>
              <a:rPr lang="en-US" sz="1600">
                <a:solidFill>
                  <a:schemeClr val="accent1"/>
                </a:solidFill>
                <a:latin typeface="Segoe UI"/>
              </a:rPr>
              <a:t>B2B collaboration invitation</a:t>
            </a:r>
            <a:endParaRPr kumimoji="0" lang="en-US" sz="1600" b="0" u="none" strike="noStrike" kern="1200" cap="none" spc="0" normalizeH="0" baseline="0" noProof="0">
              <a:ln>
                <a:noFill/>
              </a:ln>
              <a:solidFill>
                <a:schemeClr val="accent1"/>
              </a:solidFill>
              <a:effectLst/>
              <a:uLnTx/>
              <a:uFillTx/>
              <a:latin typeface="Segoe UI"/>
              <a:ea typeface="+mn-ea"/>
              <a:cs typeface="+mn-cs"/>
            </a:endParaRPr>
          </a:p>
        </p:txBody>
      </p:sp>
      <p:grpSp>
        <p:nvGrpSpPr>
          <p:cNvPr id="120" name="Group 119">
            <a:extLst>
              <a:ext uri="{FF2B5EF4-FFF2-40B4-BE49-F238E27FC236}">
                <a16:creationId xmlns:a16="http://schemas.microsoft.com/office/drawing/2014/main" id="{5C0442C2-4A8A-4F2D-BB93-F8011DCF96A4}"/>
              </a:ext>
            </a:extLst>
          </p:cNvPr>
          <p:cNvGrpSpPr/>
          <p:nvPr/>
        </p:nvGrpSpPr>
        <p:grpSpPr>
          <a:xfrm>
            <a:off x="5348533" y="2794474"/>
            <a:ext cx="561671" cy="328094"/>
            <a:chOff x="4590485" y="1397783"/>
            <a:chExt cx="783126" cy="394763"/>
          </a:xfrm>
        </p:grpSpPr>
        <p:sp>
          <p:nvSpPr>
            <p:cNvPr id="110" name="Rectangle 109">
              <a:extLst>
                <a:ext uri="{FF2B5EF4-FFF2-40B4-BE49-F238E27FC236}">
                  <a16:creationId xmlns:a16="http://schemas.microsoft.com/office/drawing/2014/main" id="{42DCCD62-95D0-49BC-9C92-CDD221903547}"/>
                </a:ext>
              </a:extLst>
            </p:cNvPr>
            <p:cNvSpPr/>
            <p:nvPr/>
          </p:nvSpPr>
          <p:spPr bwMode="auto">
            <a:xfrm>
              <a:off x="4592141" y="1397783"/>
              <a:ext cx="781470" cy="3947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12" name="Straight Connector 111">
              <a:extLst>
                <a:ext uri="{FF2B5EF4-FFF2-40B4-BE49-F238E27FC236}">
                  <a16:creationId xmlns:a16="http://schemas.microsoft.com/office/drawing/2014/main" id="{41763550-AEE3-4E85-A5E2-B3A8FC4C8C44}"/>
                </a:ext>
              </a:extLst>
            </p:cNvPr>
            <p:cNvCxnSpPr>
              <a:cxnSpLocks/>
            </p:cNvCxnSpPr>
            <p:nvPr/>
          </p:nvCxnSpPr>
          <p:spPr>
            <a:xfrm>
              <a:off x="4590485" y="1397783"/>
              <a:ext cx="396419" cy="221550"/>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BC55B8D3-0874-466A-A4F4-E898DE87A279}"/>
                </a:ext>
              </a:extLst>
            </p:cNvPr>
            <p:cNvCxnSpPr>
              <a:cxnSpLocks/>
            </p:cNvCxnSpPr>
            <p:nvPr/>
          </p:nvCxnSpPr>
          <p:spPr>
            <a:xfrm flipV="1">
              <a:off x="4982876" y="1397783"/>
              <a:ext cx="389079" cy="225898"/>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22" name="TextBox 121">
            <a:extLst>
              <a:ext uri="{FF2B5EF4-FFF2-40B4-BE49-F238E27FC236}">
                <a16:creationId xmlns:a16="http://schemas.microsoft.com/office/drawing/2014/main" id="{B331FDC4-15FC-4F24-A079-E8563EC8096E}"/>
              </a:ext>
            </a:extLst>
          </p:cNvPr>
          <p:cNvSpPr txBox="1"/>
          <p:nvPr/>
        </p:nvSpPr>
        <p:spPr>
          <a:xfrm>
            <a:off x="4712935" y="4082593"/>
            <a:ext cx="2007153" cy="432426"/>
          </a:xfrm>
          <a:prstGeom prst="rect">
            <a:avLst/>
          </a:prstGeom>
          <a:noFill/>
        </p:spPr>
        <p:txBody>
          <a:bodyPr wrap="none" lIns="0" tIns="0" rIns="0" bIns="0" rtlCol="0">
            <a:spAutoFit/>
          </a:bodyPr>
          <a:lstStyle/>
          <a:p>
            <a:pPr marL="0" marR="0" lvl="0" indent="0" algn="ctr" defTabSz="914367" rtl="0" eaLnBrk="1" fontAlgn="auto" latinLnBrk="0" hangingPunct="1">
              <a:lnSpc>
                <a:spcPct val="80000"/>
              </a:lnSpc>
              <a:spcBef>
                <a:spcPts val="300"/>
              </a:spcBef>
              <a:spcAft>
                <a:spcPts val="0"/>
              </a:spcAft>
              <a:buClrTx/>
              <a:buSzTx/>
              <a:buFontTx/>
              <a:buNone/>
              <a:tabLst/>
              <a:defRPr/>
            </a:pPr>
            <a:r>
              <a:rPr lang="en-US" sz="1600">
                <a:solidFill>
                  <a:schemeClr val="accent1"/>
                </a:solidFill>
                <a:latin typeface="Segoe UI"/>
              </a:rPr>
              <a:t>Invitation redemption</a:t>
            </a:r>
          </a:p>
          <a:p>
            <a:pPr marL="0" marR="0" lvl="0" indent="0" algn="ctr" defTabSz="914367" rtl="0" eaLnBrk="1" fontAlgn="auto" latinLnBrk="0" hangingPunct="1">
              <a:lnSpc>
                <a:spcPct val="80000"/>
              </a:lnSpc>
              <a:spcBef>
                <a:spcPts val="300"/>
              </a:spcBef>
              <a:spcAft>
                <a:spcPts val="0"/>
              </a:spcAft>
              <a:buClrTx/>
              <a:buSzTx/>
              <a:buFontTx/>
              <a:buNone/>
              <a:tabLst/>
              <a:defRPr/>
            </a:pPr>
            <a:r>
              <a:rPr lang="en-US" sz="1600">
                <a:solidFill>
                  <a:schemeClr val="accent1"/>
                </a:solidFill>
                <a:latin typeface="Segoe UI"/>
              </a:rPr>
              <a:t>o</a:t>
            </a:r>
            <a:r>
              <a:rPr kumimoji="0" lang="en-US" sz="1600" b="0" u="none" strike="noStrike" kern="1200" cap="none" spc="0" normalizeH="0" baseline="0" noProof="0">
                <a:ln>
                  <a:noFill/>
                </a:ln>
                <a:solidFill>
                  <a:schemeClr val="accent1"/>
                </a:solidFill>
                <a:effectLst/>
                <a:uLnTx/>
                <a:uFillTx/>
                <a:latin typeface="Segoe UI"/>
                <a:ea typeface="+mn-ea"/>
                <a:cs typeface="+mn-cs"/>
              </a:rPr>
              <a:t>r self-service sign-up</a:t>
            </a:r>
          </a:p>
        </p:txBody>
      </p:sp>
      <p:cxnSp>
        <p:nvCxnSpPr>
          <p:cNvPr id="124" name="Straight Arrow Connector 123" descr="Pointing direct federation org to accounts AAD">
            <a:extLst>
              <a:ext uri="{FF2B5EF4-FFF2-40B4-BE49-F238E27FC236}">
                <a16:creationId xmlns:a16="http://schemas.microsoft.com/office/drawing/2014/main" id="{DE824DE0-4B49-40E6-9775-0859979E57F5}"/>
              </a:ext>
              <a:ext uri="{C183D7F6-B498-43B3-948B-1728B52AA6E4}">
                <adec:decorative xmlns:adec="http://schemas.microsoft.com/office/drawing/2017/decorative" val="0"/>
              </a:ext>
            </a:extLst>
          </p:cNvPr>
          <p:cNvCxnSpPr>
            <a:cxnSpLocks/>
          </p:cNvCxnSpPr>
          <p:nvPr/>
        </p:nvCxnSpPr>
        <p:spPr>
          <a:xfrm>
            <a:off x="8303135" y="3977189"/>
            <a:ext cx="909700" cy="0"/>
          </a:xfrm>
          <a:prstGeom prst="straightConnector1">
            <a:avLst/>
          </a:prstGeom>
          <a:ln w="12700">
            <a:solidFill>
              <a:srgbClr val="0070C0"/>
            </a:solidFill>
            <a:headEnd type="none" w="lg" len="lg"/>
            <a:tailEnd type="triangle" w="med" len="sm"/>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DA6FB932-D6BF-4D98-928A-17218457806E}"/>
              </a:ext>
            </a:extLst>
          </p:cNvPr>
          <p:cNvSpPr/>
          <p:nvPr/>
        </p:nvSpPr>
        <p:spPr bwMode="auto">
          <a:xfrm rot="16200000">
            <a:off x="-2475213" y="3788404"/>
            <a:ext cx="5562651" cy="459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5486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External User (Partner, Vendor, Supplier)</a:t>
            </a:r>
          </a:p>
        </p:txBody>
      </p:sp>
    </p:spTree>
    <p:extLst>
      <p:ext uri="{BB962C8B-B14F-4D97-AF65-F5344CB8AC3E}">
        <p14:creationId xmlns:p14="http://schemas.microsoft.com/office/powerpoint/2010/main" val="253664501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3B106-A9D3-4A85-B759-20BDCB235EFF}"/>
              </a:ext>
            </a:extLst>
          </p:cNvPr>
          <p:cNvSpPr>
            <a:spLocks noGrp="1"/>
          </p:cNvSpPr>
          <p:nvPr>
            <p:ph type="body" sz="quarter" idx="11"/>
          </p:nvPr>
        </p:nvSpPr>
        <p:spPr>
          <a:xfrm>
            <a:off x="4672150" y="2781084"/>
            <a:ext cx="4019363" cy="1292662"/>
          </a:xfrm>
        </p:spPr>
        <p:txBody>
          <a:bodyPr/>
          <a:lstStyle/>
          <a:p>
            <a:r>
              <a:rPr lang="en-US"/>
              <a:t>Users can self service sign-up via Entitlement Management</a:t>
            </a:r>
          </a:p>
        </p:txBody>
      </p:sp>
      <p:pic>
        <p:nvPicPr>
          <p:cNvPr id="2050" name="Picture 2" descr="My Access portal - Request access">
            <a:extLst>
              <a:ext uri="{FF2B5EF4-FFF2-40B4-BE49-F238E27FC236}">
                <a16:creationId xmlns:a16="http://schemas.microsoft.com/office/drawing/2014/main" id="{14CF9438-FEC4-4118-A15A-4EDA22AF05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9907" y="1544506"/>
            <a:ext cx="2353497" cy="4128942"/>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25257B06-C933-433D-BCA7-2A5E23E32284}"/>
              </a:ext>
            </a:extLst>
          </p:cNvPr>
          <p:cNvSpPr txBox="1">
            <a:spLocks/>
          </p:cNvSpPr>
          <p:nvPr/>
        </p:nvSpPr>
        <p:spPr>
          <a:xfrm>
            <a:off x="588264" y="2688750"/>
            <a:ext cx="3337192" cy="1477328"/>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3200" dirty="0"/>
              <a:t>How to Provision guests into Microsoft Entra ID</a:t>
            </a:r>
          </a:p>
        </p:txBody>
      </p:sp>
    </p:spTree>
    <p:extLst>
      <p:ext uri="{BB962C8B-B14F-4D97-AF65-F5344CB8AC3E}">
        <p14:creationId xmlns:p14="http://schemas.microsoft.com/office/powerpoint/2010/main" val="397930872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3B106-A9D3-4A85-B759-20BDCB235EFF}"/>
              </a:ext>
            </a:extLst>
          </p:cNvPr>
          <p:cNvSpPr>
            <a:spLocks noGrp="1"/>
          </p:cNvSpPr>
          <p:nvPr>
            <p:ph type="body" sz="quarter" idx="11"/>
          </p:nvPr>
        </p:nvSpPr>
        <p:spPr>
          <a:xfrm>
            <a:off x="4941888" y="1445335"/>
            <a:ext cx="6667500" cy="3964162"/>
          </a:xfrm>
        </p:spPr>
        <p:txBody>
          <a:bodyPr/>
          <a:lstStyle/>
          <a:p>
            <a:r>
              <a:rPr lang="en-US" sz="2900"/>
              <a:t>Users can self service sign-up via External Identities User Flows</a:t>
            </a:r>
          </a:p>
          <a:p>
            <a:endParaRPr lang="en-US"/>
          </a:p>
          <a:p>
            <a:endParaRPr lang="en-US"/>
          </a:p>
          <a:p>
            <a:endParaRPr lang="en-US"/>
          </a:p>
          <a:p>
            <a:endParaRPr lang="en-US"/>
          </a:p>
          <a:p>
            <a:endParaRPr lang="en-US"/>
          </a:p>
          <a:p>
            <a:endParaRPr lang="en-US"/>
          </a:p>
        </p:txBody>
      </p:sp>
      <p:pic>
        <p:nvPicPr>
          <p:cNvPr id="1026" name="Picture 2" descr="Example showing selection of Facebook for sign-in">
            <a:extLst>
              <a:ext uri="{FF2B5EF4-FFF2-40B4-BE49-F238E27FC236}">
                <a16:creationId xmlns:a16="http://schemas.microsoft.com/office/drawing/2014/main" id="{8E51968C-B017-41EB-ADD2-07FBEAA744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9319" y="2580760"/>
            <a:ext cx="3232654" cy="332041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6976542-FAA9-4A0F-A4B5-E464A38C6798}"/>
              </a:ext>
            </a:extLst>
          </p:cNvPr>
          <p:cNvPicPr>
            <a:picLocks noChangeAspect="1"/>
          </p:cNvPicPr>
          <p:nvPr/>
        </p:nvPicPr>
        <p:blipFill rotWithShape="1">
          <a:blip r:embed="rId4"/>
          <a:srcRect t="4467" b="23110"/>
          <a:stretch/>
        </p:blipFill>
        <p:spPr>
          <a:xfrm>
            <a:off x="8560602" y="2580760"/>
            <a:ext cx="2619587" cy="3399163"/>
          </a:xfrm>
          <a:prstGeom prst="rect">
            <a:avLst/>
          </a:prstGeom>
        </p:spPr>
      </p:pic>
      <p:sp>
        <p:nvSpPr>
          <p:cNvPr id="7" name="Title 1">
            <a:extLst>
              <a:ext uri="{FF2B5EF4-FFF2-40B4-BE49-F238E27FC236}">
                <a16:creationId xmlns:a16="http://schemas.microsoft.com/office/drawing/2014/main" id="{7C50207E-2895-43E0-BF92-016D7FCEEFCF}"/>
              </a:ext>
            </a:extLst>
          </p:cNvPr>
          <p:cNvSpPr txBox="1">
            <a:spLocks/>
          </p:cNvSpPr>
          <p:nvPr/>
        </p:nvSpPr>
        <p:spPr>
          <a:xfrm>
            <a:off x="588264" y="2688750"/>
            <a:ext cx="3337192" cy="1477328"/>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3200" dirty="0"/>
              <a:t>How to Provision guests into Microsoft Entra ID</a:t>
            </a:r>
          </a:p>
        </p:txBody>
      </p:sp>
    </p:spTree>
    <p:extLst>
      <p:ext uri="{BB962C8B-B14F-4D97-AF65-F5344CB8AC3E}">
        <p14:creationId xmlns:p14="http://schemas.microsoft.com/office/powerpoint/2010/main" val="54580098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54A74-82BB-419E-BF20-03DBF5FC11A1}"/>
              </a:ext>
            </a:extLst>
          </p:cNvPr>
          <p:cNvSpPr>
            <a:spLocks noGrp="1"/>
          </p:cNvSpPr>
          <p:nvPr>
            <p:ph type="title"/>
          </p:nvPr>
        </p:nvSpPr>
        <p:spPr/>
        <p:txBody>
          <a:bodyPr>
            <a:normAutofit/>
          </a:bodyPr>
          <a:lstStyle/>
          <a:p>
            <a:r>
              <a:rPr lang="en-US" sz="3200"/>
              <a:t>Should I use Entitlement Management or SSSU?</a:t>
            </a:r>
          </a:p>
        </p:txBody>
      </p:sp>
      <p:sp>
        <p:nvSpPr>
          <p:cNvPr id="11" name="Oval 10">
            <a:extLst>
              <a:ext uri="{FF2B5EF4-FFF2-40B4-BE49-F238E27FC236}">
                <a16:creationId xmlns:a16="http://schemas.microsoft.com/office/drawing/2014/main" id="{660BB87C-E791-4FAF-AF49-37BAE809E230}"/>
              </a:ext>
            </a:extLst>
          </p:cNvPr>
          <p:cNvSpPr/>
          <p:nvPr/>
        </p:nvSpPr>
        <p:spPr bwMode="auto">
          <a:xfrm>
            <a:off x="307497" y="1869260"/>
            <a:ext cx="7601833" cy="453154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604EA465-071D-4D74-B991-F23A121FCFF2}"/>
              </a:ext>
            </a:extLst>
          </p:cNvPr>
          <p:cNvSpPr/>
          <p:nvPr/>
        </p:nvSpPr>
        <p:spPr bwMode="auto">
          <a:xfrm>
            <a:off x="4024559" y="1869260"/>
            <a:ext cx="7522775" cy="453154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TextBox 14">
            <a:extLst>
              <a:ext uri="{FF2B5EF4-FFF2-40B4-BE49-F238E27FC236}">
                <a16:creationId xmlns:a16="http://schemas.microsoft.com/office/drawing/2014/main" id="{8A2ECC8C-3FA5-4F31-B5EB-D16AB8970D3F}"/>
              </a:ext>
            </a:extLst>
          </p:cNvPr>
          <p:cNvSpPr txBox="1"/>
          <p:nvPr/>
        </p:nvSpPr>
        <p:spPr>
          <a:xfrm>
            <a:off x="4421207" y="3267159"/>
            <a:ext cx="3488123" cy="2523768"/>
          </a:xfrm>
          <a:prstGeom prst="rect">
            <a:avLst/>
          </a:prstGeom>
          <a:noFill/>
        </p:spPr>
        <p:txBody>
          <a:bodyPr wrap="square" lIns="0" tIns="0" rIns="0" bIns="0" rtlCol="0" anchor="t">
            <a:spAutoFit/>
          </a:bodyPr>
          <a:lstStyle/>
          <a:p>
            <a:pPr marL="342900" indent="-342900" algn="l">
              <a:buFont typeface="Arial" panose="020B0604020202020204" pitchFamily="34" charset="0"/>
              <a:buChar char="•"/>
            </a:pPr>
            <a:r>
              <a:rPr lang="en-US" sz="1600" dirty="0"/>
              <a:t>Request triggered by end user</a:t>
            </a:r>
          </a:p>
          <a:p>
            <a:pPr marL="342900" indent="-342900" algn="l">
              <a:buFont typeface="Arial" panose="020B0604020202020204" pitchFamily="34" charset="0"/>
              <a:buChar char="•"/>
            </a:pPr>
            <a:r>
              <a:rPr lang="en-US" sz="1600" dirty="0"/>
              <a:t>Can collect additional attributes</a:t>
            </a:r>
            <a:endParaRPr lang="en-US" sz="1600" dirty="0">
              <a:cs typeface="Segoe UI"/>
            </a:endParaRPr>
          </a:p>
          <a:p>
            <a:pPr marL="342900" indent="-342900">
              <a:buFont typeface="Arial" panose="020B0604020202020204" pitchFamily="34" charset="0"/>
              <a:buChar char="•"/>
            </a:pPr>
            <a:r>
              <a:rPr lang="en-US" sz="1600" dirty="0"/>
              <a:t>Can trigger custom logic apps/APIs (approval workflows, etc.)</a:t>
            </a:r>
            <a:endParaRPr lang="en-US" sz="1600" dirty="0">
              <a:cs typeface="Segoe UI"/>
            </a:endParaRPr>
          </a:p>
          <a:p>
            <a:pPr marL="342900" indent="-342900" algn="l">
              <a:buFont typeface="Arial" panose="020B0604020202020204" pitchFamily="34" charset="0"/>
              <a:buChar char="•"/>
            </a:pPr>
            <a:r>
              <a:rPr lang="en-US" sz="1600" dirty="0"/>
              <a:t>Can be made available to anyone</a:t>
            </a:r>
            <a:endParaRPr lang="en-US" sz="1600" dirty="0">
              <a:cs typeface="Segoe UI"/>
            </a:endParaRPr>
          </a:p>
          <a:p>
            <a:pPr marL="342900" indent="-342900" algn="l">
              <a:buFont typeface="Arial" panose="020B0604020202020204" pitchFamily="34" charset="0"/>
              <a:buChar char="•"/>
            </a:pPr>
            <a:r>
              <a:rPr lang="en-US" sz="1600" dirty="0"/>
              <a:t>Supports:</a:t>
            </a:r>
            <a:endParaRPr lang="en-US" sz="1600" dirty="0">
              <a:cs typeface="Segoe UI"/>
            </a:endParaRPr>
          </a:p>
          <a:p>
            <a:pPr marL="800100" lvl="1" indent="-342900">
              <a:buFont typeface="Arial" panose="020B0604020202020204" pitchFamily="34" charset="0"/>
              <a:buChar char="•"/>
            </a:pPr>
            <a:r>
              <a:rPr lang="en-US" sz="1600" dirty="0"/>
              <a:t>Microsoft Entra ID</a:t>
            </a:r>
            <a:endParaRPr lang="en-US" sz="1600" dirty="0">
              <a:cs typeface="Segoe UI"/>
            </a:endParaRPr>
          </a:p>
          <a:p>
            <a:pPr marL="800100" lvl="1" indent="-342900">
              <a:buFont typeface="Arial" panose="020B0604020202020204" pitchFamily="34" charset="0"/>
              <a:buChar char="•"/>
            </a:pPr>
            <a:r>
              <a:rPr lang="en-US" sz="1600" dirty="0"/>
              <a:t>Email OTP</a:t>
            </a:r>
            <a:endParaRPr lang="en-US" sz="1600" dirty="0">
              <a:cs typeface="Segoe UI"/>
            </a:endParaRPr>
          </a:p>
          <a:p>
            <a:pPr algn="l"/>
            <a:endParaRPr lang="en-US" sz="2000" dirty="0"/>
          </a:p>
        </p:txBody>
      </p:sp>
      <p:sp>
        <p:nvSpPr>
          <p:cNvPr id="16" name="TextBox 15">
            <a:extLst>
              <a:ext uri="{FF2B5EF4-FFF2-40B4-BE49-F238E27FC236}">
                <a16:creationId xmlns:a16="http://schemas.microsoft.com/office/drawing/2014/main" id="{7880EED4-B1C9-4069-8BF8-1428EBB1B25F}"/>
              </a:ext>
            </a:extLst>
          </p:cNvPr>
          <p:cNvSpPr txBox="1"/>
          <p:nvPr/>
        </p:nvSpPr>
        <p:spPr>
          <a:xfrm>
            <a:off x="1285104" y="3365588"/>
            <a:ext cx="2923387" cy="2523768"/>
          </a:xfrm>
          <a:prstGeom prst="rect">
            <a:avLst/>
          </a:prstGeom>
          <a:noFill/>
        </p:spPr>
        <p:txBody>
          <a:bodyPr wrap="square" lIns="0" tIns="0" rIns="0" bIns="0" rtlCol="0" anchor="t">
            <a:spAutoFit/>
          </a:bodyPr>
          <a:lstStyle/>
          <a:p>
            <a:pPr marL="285750" indent="-285750" algn="l">
              <a:buFont typeface="Arial" panose="020B0604020202020204" pitchFamily="34" charset="0"/>
              <a:buChar char="•"/>
            </a:pPr>
            <a:r>
              <a:rPr lang="en-US" sz="1600"/>
              <a:t>Requested via MyAccess portal or link</a:t>
            </a:r>
          </a:p>
          <a:p>
            <a:pPr marL="285750" indent="-285750" algn="l">
              <a:buFont typeface="Arial" panose="020B0604020202020204" pitchFamily="34" charset="0"/>
              <a:buChar char="•"/>
            </a:pPr>
            <a:r>
              <a:rPr lang="en-US" sz="1600"/>
              <a:t>Access Package</a:t>
            </a:r>
            <a:endParaRPr lang="en-US" sz="1600">
              <a:cs typeface="Segoe UI"/>
            </a:endParaRPr>
          </a:p>
          <a:p>
            <a:pPr marL="285750" indent="-285750">
              <a:buFont typeface="Arial" panose="020B0604020202020204" pitchFamily="34" charset="0"/>
              <a:buChar char="•"/>
            </a:pPr>
            <a:r>
              <a:rPr lang="en-US" sz="1600"/>
              <a:t>Built-in Approval Workflow </a:t>
            </a:r>
            <a:endParaRPr lang="en-US" sz="1600">
              <a:cs typeface="Segoe UI"/>
            </a:endParaRPr>
          </a:p>
          <a:p>
            <a:pPr marL="285750" indent="-285750" algn="l">
              <a:buFont typeface="Arial" panose="020B0604020202020204" pitchFamily="34" charset="0"/>
              <a:buChar char="•"/>
            </a:pPr>
            <a:r>
              <a:rPr lang="en-US" sz="1600"/>
              <a:t>Can scope who can request by organization</a:t>
            </a:r>
            <a:endParaRPr lang="en-US" sz="1600">
              <a:cs typeface="Segoe UI"/>
            </a:endParaRPr>
          </a:p>
          <a:p>
            <a:pPr marL="285750" indent="-285750" algn="l">
              <a:buFont typeface="Arial" panose="020B0604020202020204" pitchFamily="34" charset="0"/>
              <a:buChar char="•"/>
            </a:pPr>
            <a:r>
              <a:rPr lang="en-US" sz="1600"/>
              <a:t>Lifecycle automated</a:t>
            </a:r>
            <a:endParaRPr lang="en-US" sz="1600">
              <a:cs typeface="Segoe UI"/>
            </a:endParaRPr>
          </a:p>
          <a:p>
            <a:pPr marL="285750" indent="-285750" algn="l">
              <a:buFont typeface="Arial" panose="020B0604020202020204" pitchFamily="34" charset="0"/>
              <a:buChar char="•"/>
            </a:pPr>
            <a:r>
              <a:rPr lang="en-US" sz="1600"/>
              <a:t>Supports:</a:t>
            </a:r>
            <a:endParaRPr lang="en-US" sz="1600">
              <a:cs typeface="Segoe UI"/>
            </a:endParaRPr>
          </a:p>
          <a:p>
            <a:pPr marL="742950" lvl="1" indent="-285750">
              <a:buFont typeface="Arial" panose="020B0604020202020204" pitchFamily="34" charset="0"/>
              <a:buChar char="•"/>
            </a:pPr>
            <a:r>
              <a:rPr lang="en-US" sz="1600"/>
              <a:t>SAML/WS-Fed Identities</a:t>
            </a:r>
          </a:p>
          <a:p>
            <a:pPr algn="l"/>
            <a:endParaRPr lang="en-US" sz="2000"/>
          </a:p>
        </p:txBody>
      </p:sp>
      <p:sp>
        <p:nvSpPr>
          <p:cNvPr id="17" name="TextBox 16">
            <a:extLst>
              <a:ext uri="{FF2B5EF4-FFF2-40B4-BE49-F238E27FC236}">
                <a16:creationId xmlns:a16="http://schemas.microsoft.com/office/drawing/2014/main" id="{F8041FD5-F7E8-47B1-A253-40C9E5BC1F89}"/>
              </a:ext>
            </a:extLst>
          </p:cNvPr>
          <p:cNvSpPr txBox="1"/>
          <p:nvPr/>
        </p:nvSpPr>
        <p:spPr>
          <a:xfrm flipH="1">
            <a:off x="8056730" y="3267159"/>
            <a:ext cx="2850166" cy="246221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1600"/>
              <a:t>Branded onboarding from login page</a:t>
            </a:r>
          </a:p>
          <a:p>
            <a:pPr marL="342900" indent="-342900" algn="l">
              <a:buFont typeface="Arial" panose="020B0604020202020204" pitchFamily="34" charset="0"/>
              <a:buChar char="•"/>
            </a:pPr>
            <a:r>
              <a:rPr lang="en-US" sz="1600"/>
              <a:t>User can create an account at the app</a:t>
            </a:r>
          </a:p>
          <a:p>
            <a:pPr marL="285750" indent="-285750" algn="l">
              <a:buFont typeface="Arial" panose="020B0604020202020204" pitchFamily="34" charset="0"/>
              <a:buChar char="•"/>
            </a:pPr>
            <a:r>
              <a:rPr lang="en-US" sz="1600"/>
              <a:t>Flexible localization and language options</a:t>
            </a:r>
          </a:p>
          <a:p>
            <a:pPr marL="342900" indent="-342900" algn="l">
              <a:buFont typeface="Arial" panose="020B0604020202020204" pitchFamily="34" charset="0"/>
              <a:buChar char="•"/>
            </a:pPr>
            <a:r>
              <a:rPr lang="en-US" sz="1600"/>
              <a:t>Supports:</a:t>
            </a:r>
          </a:p>
          <a:p>
            <a:pPr marL="800100" lvl="1" indent="-342900">
              <a:buFont typeface="Arial" panose="020B0604020202020204" pitchFamily="34" charset="0"/>
              <a:buChar char="•"/>
            </a:pPr>
            <a:r>
              <a:rPr lang="en-US" sz="1600"/>
              <a:t>Google</a:t>
            </a:r>
          </a:p>
          <a:p>
            <a:pPr marL="800100" lvl="1" indent="-342900">
              <a:buFont typeface="Arial" panose="020B0604020202020204" pitchFamily="34" charset="0"/>
              <a:buChar char="•"/>
            </a:pPr>
            <a:r>
              <a:rPr lang="en-US" sz="1600"/>
              <a:t>MSA</a:t>
            </a:r>
          </a:p>
          <a:p>
            <a:pPr marL="800100" lvl="1" indent="-342900">
              <a:buFont typeface="Arial" panose="020B0604020202020204" pitchFamily="34" charset="0"/>
              <a:buChar char="•"/>
            </a:pPr>
            <a:r>
              <a:rPr lang="en-US" sz="1600"/>
              <a:t>Facebook</a:t>
            </a:r>
          </a:p>
        </p:txBody>
      </p:sp>
      <p:sp>
        <p:nvSpPr>
          <p:cNvPr id="18" name="TextBox 17">
            <a:extLst>
              <a:ext uri="{FF2B5EF4-FFF2-40B4-BE49-F238E27FC236}">
                <a16:creationId xmlns:a16="http://schemas.microsoft.com/office/drawing/2014/main" id="{8E54F3C2-96DF-4E23-93D2-879CC5770DF2}"/>
              </a:ext>
            </a:extLst>
          </p:cNvPr>
          <p:cNvSpPr txBox="1"/>
          <p:nvPr/>
        </p:nvSpPr>
        <p:spPr>
          <a:xfrm>
            <a:off x="1417199" y="2959382"/>
            <a:ext cx="2877391" cy="307777"/>
          </a:xfrm>
          <a:prstGeom prst="rect">
            <a:avLst/>
          </a:prstGeom>
          <a:noFill/>
        </p:spPr>
        <p:txBody>
          <a:bodyPr wrap="none" lIns="0" tIns="0" rIns="0" bIns="0" rtlCol="0">
            <a:spAutoFit/>
          </a:bodyPr>
          <a:lstStyle/>
          <a:p>
            <a:pPr algn="l"/>
            <a:r>
              <a:rPr lang="en-US" sz="2000" u="sng"/>
              <a:t>Entitlement Management</a:t>
            </a:r>
          </a:p>
        </p:txBody>
      </p:sp>
      <p:sp>
        <p:nvSpPr>
          <p:cNvPr id="20" name="TextBox 19">
            <a:extLst>
              <a:ext uri="{FF2B5EF4-FFF2-40B4-BE49-F238E27FC236}">
                <a16:creationId xmlns:a16="http://schemas.microsoft.com/office/drawing/2014/main" id="{D2F5D337-95CE-413E-9EAF-0381938B025C}"/>
              </a:ext>
            </a:extLst>
          </p:cNvPr>
          <p:cNvSpPr txBox="1"/>
          <p:nvPr/>
        </p:nvSpPr>
        <p:spPr>
          <a:xfrm>
            <a:off x="8305977" y="2959381"/>
            <a:ext cx="2259273" cy="307777"/>
          </a:xfrm>
          <a:prstGeom prst="rect">
            <a:avLst/>
          </a:prstGeom>
          <a:noFill/>
        </p:spPr>
        <p:txBody>
          <a:bodyPr wrap="none" lIns="0" tIns="0" rIns="0" bIns="0" rtlCol="0">
            <a:spAutoFit/>
          </a:bodyPr>
          <a:lstStyle/>
          <a:p>
            <a:pPr algn="l"/>
            <a:r>
              <a:rPr lang="en-US" sz="2000" u="sng"/>
              <a:t>Self Service Sign-up</a:t>
            </a:r>
          </a:p>
        </p:txBody>
      </p:sp>
      <p:sp>
        <p:nvSpPr>
          <p:cNvPr id="3" name="TextBox 2">
            <a:extLst>
              <a:ext uri="{FF2B5EF4-FFF2-40B4-BE49-F238E27FC236}">
                <a16:creationId xmlns:a16="http://schemas.microsoft.com/office/drawing/2014/main" id="{6068E089-385B-645E-A040-A655D30D61BE}"/>
              </a:ext>
            </a:extLst>
          </p:cNvPr>
          <p:cNvSpPr txBox="1"/>
          <p:nvPr/>
        </p:nvSpPr>
        <p:spPr>
          <a:xfrm>
            <a:off x="651641" y="1282262"/>
            <a:ext cx="6710855"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t>Answer: It depends on what you're looking for.</a:t>
            </a:r>
            <a:endParaRPr lang="en-US"/>
          </a:p>
        </p:txBody>
      </p:sp>
      <p:sp>
        <p:nvSpPr>
          <p:cNvPr id="12" name="TextBox 11">
            <a:extLst>
              <a:ext uri="{FF2B5EF4-FFF2-40B4-BE49-F238E27FC236}">
                <a16:creationId xmlns:a16="http://schemas.microsoft.com/office/drawing/2014/main" id="{967B1CF4-0EF2-430C-38EC-CBC051797681}"/>
              </a:ext>
            </a:extLst>
          </p:cNvPr>
          <p:cNvSpPr txBox="1"/>
          <p:nvPr/>
        </p:nvSpPr>
        <p:spPr>
          <a:xfrm>
            <a:off x="5634474" y="2946244"/>
            <a:ext cx="530594" cy="307777"/>
          </a:xfrm>
          <a:prstGeom prst="rect">
            <a:avLst/>
          </a:prstGeom>
          <a:noFill/>
        </p:spPr>
        <p:txBody>
          <a:bodyPr wrap="none" lIns="0" tIns="0" rIns="0" bIns="0" rtlCol="0" anchor="t">
            <a:spAutoFit/>
          </a:bodyPr>
          <a:lstStyle/>
          <a:p>
            <a:pPr algn="l"/>
            <a:r>
              <a:rPr lang="en-US" sz="2000" u="sng"/>
              <a:t>Both</a:t>
            </a:r>
            <a:endParaRPr lang="en-US"/>
          </a:p>
        </p:txBody>
      </p:sp>
    </p:spTree>
    <p:extLst>
      <p:ext uri="{BB962C8B-B14F-4D97-AF65-F5344CB8AC3E}">
        <p14:creationId xmlns:p14="http://schemas.microsoft.com/office/powerpoint/2010/main" val="46428456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77011" y="3129224"/>
            <a:ext cx="7630186" cy="779799"/>
          </a:xfrm>
        </p:spPr>
        <p:txBody>
          <a:bodyPr vert="horz" lIns="91440" tIns="45720" rIns="91440" bIns="45720" rtlCol="0" anchor="ctr">
            <a:normAutofit fontScale="90000"/>
          </a:bodyPr>
          <a:lstStyle/>
          <a:p>
            <a:pPr algn="ctr"/>
            <a:r>
              <a:rPr lang="en-US"/>
              <a:t>Onboarding and Discovery</a:t>
            </a:r>
            <a:br>
              <a:rPr lang="en-US"/>
            </a:br>
            <a:br>
              <a:rPr lang="en-US"/>
            </a:br>
            <a:br>
              <a:rPr lang="en-US" kern="1200">
                <a:solidFill>
                  <a:schemeClr val="tx1"/>
                </a:solidFill>
                <a:latin typeface="+mj-lt"/>
                <a:ea typeface="+mj-ea"/>
                <a:cs typeface="+mj-cs"/>
              </a:rPr>
            </a:br>
            <a:endParaRPr lang="en-US" kern="1200">
              <a:solidFill>
                <a:schemeClr val="tx1"/>
              </a:solidFill>
              <a:latin typeface="+mj-lt"/>
              <a:ea typeface="+mj-ea"/>
              <a:cs typeface="+mj-cs"/>
            </a:endParaRPr>
          </a:p>
        </p:txBody>
      </p:sp>
    </p:spTree>
    <p:extLst>
      <p:ext uri="{BB962C8B-B14F-4D97-AF65-F5344CB8AC3E}">
        <p14:creationId xmlns:p14="http://schemas.microsoft.com/office/powerpoint/2010/main" val="329586372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82568-F975-449A-8C09-9FCEF1ACCCE8}"/>
              </a:ext>
            </a:extLst>
          </p:cNvPr>
          <p:cNvSpPr>
            <a:spLocks noGrp="1"/>
          </p:cNvSpPr>
          <p:nvPr>
            <p:ph type="title"/>
          </p:nvPr>
        </p:nvSpPr>
        <p:spPr>
          <a:xfrm>
            <a:off x="584200" y="1240072"/>
            <a:ext cx="6359526" cy="250903"/>
          </a:xfrm>
        </p:spPr>
        <p:txBody>
          <a:bodyPr/>
          <a:lstStyle/>
          <a:p>
            <a:r>
              <a:rPr lang="en-US" sz="1800"/>
              <a:t>Microsoft </a:t>
            </a:r>
            <a:r>
              <a:rPr lang="en-US" sz="1800" err="1"/>
              <a:t>Entra</a:t>
            </a:r>
            <a:r>
              <a:rPr lang="en-US" sz="1800"/>
              <a:t> ID Governance</a:t>
            </a:r>
          </a:p>
        </p:txBody>
      </p:sp>
      <p:sp>
        <p:nvSpPr>
          <p:cNvPr id="3" name="Text Placeholder 2">
            <a:extLst>
              <a:ext uri="{FF2B5EF4-FFF2-40B4-BE49-F238E27FC236}">
                <a16:creationId xmlns:a16="http://schemas.microsoft.com/office/drawing/2014/main" id="{8C3F8CE0-B741-41ED-A76C-465371BF9AD4}"/>
              </a:ext>
            </a:extLst>
          </p:cNvPr>
          <p:cNvSpPr>
            <a:spLocks noGrp="1"/>
          </p:cNvSpPr>
          <p:nvPr>
            <p:ph type="body" sz="quarter" idx="12"/>
          </p:nvPr>
        </p:nvSpPr>
        <p:spPr>
          <a:xfrm>
            <a:off x="584200" y="4781550"/>
            <a:ext cx="6495574" cy="338554"/>
          </a:xfrm>
        </p:spPr>
        <p:txBody>
          <a:bodyPr/>
          <a:lstStyle/>
          <a:p>
            <a:r>
              <a:rPr lang="en-US"/>
              <a:t>&lt;&lt;Subtitle or speaker name&gt;&gt;</a:t>
            </a:r>
          </a:p>
        </p:txBody>
      </p:sp>
      <p:sp>
        <p:nvSpPr>
          <p:cNvPr id="4" name="Title 1">
            <a:extLst>
              <a:ext uri="{FF2B5EF4-FFF2-40B4-BE49-F238E27FC236}">
                <a16:creationId xmlns:a16="http://schemas.microsoft.com/office/drawing/2014/main" id="{95A609FD-2D12-9603-7A55-467AC484AFDE}"/>
              </a:ext>
            </a:extLst>
          </p:cNvPr>
          <p:cNvSpPr txBox="1">
            <a:spLocks/>
          </p:cNvSpPr>
          <p:nvPr/>
        </p:nvSpPr>
        <p:spPr>
          <a:xfrm>
            <a:off x="584200" y="1861783"/>
            <a:ext cx="6495574" cy="1661993"/>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Govern guest and partner access to resources</a:t>
            </a:r>
          </a:p>
          <a:p>
            <a:endParaRPr lang="en-US"/>
          </a:p>
        </p:txBody>
      </p:sp>
      <p:sp>
        <p:nvSpPr>
          <p:cNvPr id="5" name="Title 1">
            <a:extLst>
              <a:ext uri="{FF2B5EF4-FFF2-40B4-BE49-F238E27FC236}">
                <a16:creationId xmlns:a16="http://schemas.microsoft.com/office/drawing/2014/main" id="{9972CDB9-4FA0-53F3-3FF0-6DAECD209AC9}"/>
              </a:ext>
            </a:extLst>
          </p:cNvPr>
          <p:cNvSpPr txBox="1">
            <a:spLocks/>
          </p:cNvSpPr>
          <p:nvPr/>
        </p:nvSpPr>
        <p:spPr>
          <a:xfrm>
            <a:off x="584200" y="3523775"/>
            <a:ext cx="3149600" cy="307777"/>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2000"/>
              <a:t>Proof of concept – Pre-work Call </a:t>
            </a:r>
          </a:p>
        </p:txBody>
      </p:sp>
    </p:spTree>
    <p:extLst>
      <p:ext uri="{BB962C8B-B14F-4D97-AF65-F5344CB8AC3E}">
        <p14:creationId xmlns:p14="http://schemas.microsoft.com/office/powerpoint/2010/main" val="240932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9DCDB-2DEE-0523-ED88-59585E79BAB1}"/>
              </a:ext>
            </a:extLst>
          </p:cNvPr>
          <p:cNvSpPr>
            <a:spLocks noGrp="1"/>
          </p:cNvSpPr>
          <p:nvPr>
            <p:ph type="title"/>
          </p:nvPr>
        </p:nvSpPr>
        <p:spPr>
          <a:xfrm>
            <a:off x="588263" y="457200"/>
            <a:ext cx="5147519" cy="1107996"/>
          </a:xfrm>
        </p:spPr>
        <p:txBody>
          <a:bodyPr>
            <a:noAutofit/>
          </a:bodyPr>
          <a:lstStyle/>
          <a:p>
            <a:r>
              <a:rPr lang="en-US" sz="3600"/>
              <a:t>Discover new insights and actions that will improve your ID Governance posture</a:t>
            </a:r>
          </a:p>
        </p:txBody>
      </p:sp>
      <p:sp>
        <p:nvSpPr>
          <p:cNvPr id="3" name="Freeform 2">
            <a:extLst>
              <a:ext uri="{FF2B5EF4-FFF2-40B4-BE49-F238E27FC236}">
                <a16:creationId xmlns:a16="http://schemas.microsoft.com/office/drawing/2014/main" id="{AD9E6163-5BAA-FDF7-ADD2-6330C0914068}"/>
              </a:ext>
            </a:extLst>
          </p:cNvPr>
          <p:cNvSpPr/>
          <p:nvPr/>
        </p:nvSpPr>
        <p:spPr bwMode="auto">
          <a:xfrm>
            <a:off x="6095999" y="-1"/>
            <a:ext cx="6129251" cy="6858000"/>
          </a:xfrm>
          <a:custGeom>
            <a:avLst/>
            <a:gdLst>
              <a:gd name="connsiteX0" fmla="*/ 7028482 w 7028482"/>
              <a:gd name="connsiteY0" fmla="*/ 0 h 6858000"/>
              <a:gd name="connsiteX1" fmla="*/ 7028482 w 7028482"/>
              <a:gd name="connsiteY1" fmla="*/ 1 h 6858000"/>
              <a:gd name="connsiteX2" fmla="*/ 7028482 w 7028482"/>
              <a:gd name="connsiteY2" fmla="*/ 1529383 h 6858000"/>
              <a:gd name="connsiteX3" fmla="*/ 7028482 w 7028482"/>
              <a:gd name="connsiteY3" fmla="*/ 2476871 h 6858000"/>
              <a:gd name="connsiteX4" fmla="*/ 7028482 w 7028482"/>
              <a:gd name="connsiteY4" fmla="*/ 5328617 h 6858000"/>
              <a:gd name="connsiteX5" fmla="*/ 7028482 w 7028482"/>
              <a:gd name="connsiteY5" fmla="*/ 6858000 h 6858000"/>
              <a:gd name="connsiteX6" fmla="*/ 5876815 w 7028482"/>
              <a:gd name="connsiteY6" fmla="*/ 6858000 h 6858000"/>
              <a:gd name="connsiteX7" fmla="*/ 2835752 w 7028482"/>
              <a:gd name="connsiteY7" fmla="*/ 6858000 h 6858000"/>
              <a:gd name="connsiteX8" fmla="*/ 1143023 w 7028482"/>
              <a:gd name="connsiteY8" fmla="*/ 6858000 h 6858000"/>
              <a:gd name="connsiteX9" fmla="*/ 0 w 7028482"/>
              <a:gd name="connsiteY9" fmla="*/ 5714977 h 6858000"/>
              <a:gd name="connsiteX10" fmla="*/ 0 w 7028482"/>
              <a:gd name="connsiteY10" fmla="*/ 2476871 h 6858000"/>
              <a:gd name="connsiteX11" fmla="*/ 0 w 7028482"/>
              <a:gd name="connsiteY11" fmla="*/ 1143023 h 6858000"/>
              <a:gd name="connsiteX12" fmla="*/ 0 w 7028482"/>
              <a:gd name="connsiteY12" fmla="*/ 1 h 6858000"/>
              <a:gd name="connsiteX13" fmla="*/ 7028462 w 7028482"/>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8482" h="6858000">
                <a:moveTo>
                  <a:pt x="7028482" y="0"/>
                </a:moveTo>
                <a:lnTo>
                  <a:pt x="7028482" y="1"/>
                </a:lnTo>
                <a:lnTo>
                  <a:pt x="7028482" y="1529383"/>
                </a:lnTo>
                <a:lnTo>
                  <a:pt x="7028482" y="2476871"/>
                </a:lnTo>
                <a:lnTo>
                  <a:pt x="7028482" y="5328617"/>
                </a:lnTo>
                <a:lnTo>
                  <a:pt x="7028482" y="6858000"/>
                </a:lnTo>
                <a:lnTo>
                  <a:pt x="5876815" y="6858000"/>
                </a:lnTo>
                <a:lnTo>
                  <a:pt x="2835752" y="6858000"/>
                </a:lnTo>
                <a:lnTo>
                  <a:pt x="1143023" y="6858000"/>
                </a:lnTo>
                <a:cubicBezTo>
                  <a:pt x="511749" y="6858000"/>
                  <a:pt x="0" y="6346251"/>
                  <a:pt x="0" y="5714977"/>
                </a:cubicBezTo>
                <a:lnTo>
                  <a:pt x="0" y="2476871"/>
                </a:lnTo>
                <a:lnTo>
                  <a:pt x="0" y="1143023"/>
                </a:lnTo>
                <a:lnTo>
                  <a:pt x="0" y="1"/>
                </a:lnTo>
                <a:lnTo>
                  <a:pt x="7028462" y="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69C36294-7DB3-A0CE-668F-6F7F3EE39561}"/>
              </a:ext>
            </a:extLst>
          </p:cNvPr>
          <p:cNvSpPr/>
          <p:nvPr/>
        </p:nvSpPr>
        <p:spPr bwMode="auto">
          <a:xfrm>
            <a:off x="659893" y="2994290"/>
            <a:ext cx="4381499" cy="3466652"/>
          </a:xfrm>
          <a:prstGeom prst="roundRect">
            <a:avLst>
              <a:gd name="adj" fmla="val 7993"/>
            </a:avLst>
          </a:prstGeom>
          <a:solidFill>
            <a:schemeClr val="bg1"/>
          </a:solidFill>
          <a:ln>
            <a:noFill/>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5E4C29FC-5551-ABD8-3CE6-A85F28ED73A2}"/>
              </a:ext>
            </a:extLst>
          </p:cNvPr>
          <p:cNvSpPr txBox="1"/>
          <p:nvPr/>
        </p:nvSpPr>
        <p:spPr>
          <a:xfrm>
            <a:off x="1540111" y="3219474"/>
            <a:ext cx="3428130"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a:noFill/>
                </a:ln>
                <a:solidFill>
                  <a:srgbClr val="000000"/>
                </a:solidFill>
                <a:effectLst/>
                <a:uLnTx/>
                <a:uFillTx/>
                <a:latin typeface="Segoe UI"/>
                <a:ea typeface="+mn-ea"/>
                <a:cs typeface="+mn-cs"/>
              </a:rPr>
              <a:t>One </a:t>
            </a:r>
            <a:r>
              <a:rPr kumimoji="0" lang="en-US" sz="1800" b="0" i="0" u="none" strike="noStrike" kern="1200" cap="none" spc="-50" normalizeH="0" baseline="0" noProof="0" err="1">
                <a:ln>
                  <a:noFill/>
                </a:ln>
                <a:solidFill>
                  <a:srgbClr val="000000"/>
                </a:solidFill>
                <a:effectLst/>
                <a:uLnTx/>
                <a:uFillTx/>
                <a:latin typeface="Segoe UI"/>
                <a:ea typeface="+mn-ea"/>
                <a:cs typeface="+mn-cs"/>
              </a:rPr>
              <a:t>pag</a:t>
            </a:r>
            <a:r>
              <a:rPr lang="en-US" spc="-50">
                <a:solidFill>
                  <a:srgbClr val="000000"/>
                </a:solidFill>
                <a:latin typeface="Segoe UI"/>
              </a:rPr>
              <a:t>e </a:t>
            </a:r>
            <a:r>
              <a:rPr kumimoji="0" lang="en-US" sz="1800" b="0" i="0" u="none" strike="noStrike" kern="1200" cap="none" spc="-50" normalizeH="0" baseline="0" noProof="0">
                <a:ln>
                  <a:noFill/>
                </a:ln>
                <a:solidFill>
                  <a:srgbClr val="000000"/>
                </a:solidFill>
                <a:effectLst/>
                <a:uLnTx/>
                <a:uFillTx/>
                <a:latin typeface="Segoe UI"/>
                <a:ea typeface="+mn-ea"/>
                <a:cs typeface="+mn-cs"/>
              </a:rPr>
              <a:t>to </a:t>
            </a:r>
            <a:r>
              <a:rPr kumimoji="0" lang="en-US" sz="1800" b="0" i="0" u="none" strike="noStrike" kern="1200" cap="none" spc="-50" normalizeH="0" baseline="0" noProof="0" err="1">
                <a:ln>
                  <a:noFill/>
                </a:ln>
                <a:solidFill>
                  <a:srgbClr val="000000"/>
                </a:solidFill>
                <a:effectLst/>
                <a:uLnTx/>
                <a:uFillTx/>
                <a:latin typeface="Segoe UI"/>
                <a:ea typeface="+mn-ea"/>
                <a:cs typeface="+mn-cs"/>
              </a:rPr>
              <a:t>to</a:t>
            </a:r>
            <a:r>
              <a:rPr kumimoji="0" lang="en-US" sz="1800" b="0" i="0" u="none" strike="noStrike" kern="1200" cap="none" spc="-50" normalizeH="0" baseline="0" noProof="0">
                <a:ln>
                  <a:noFill/>
                </a:ln>
                <a:solidFill>
                  <a:srgbClr val="000000"/>
                </a:solidFill>
                <a:effectLst/>
                <a:uLnTx/>
                <a:uFillTx/>
                <a:latin typeface="Segoe UI"/>
                <a:ea typeface="+mn-ea"/>
                <a:cs typeface="+mn-cs"/>
              </a:rPr>
              <a:t> track your ID Governance journey</a:t>
            </a:r>
          </a:p>
        </p:txBody>
      </p:sp>
      <p:sp>
        <p:nvSpPr>
          <p:cNvPr id="6" name="TextBox 5">
            <a:extLst>
              <a:ext uri="{FF2B5EF4-FFF2-40B4-BE49-F238E27FC236}">
                <a16:creationId xmlns:a16="http://schemas.microsoft.com/office/drawing/2014/main" id="{5F68C525-91BB-640E-C8EE-F89EE20F5CED}"/>
              </a:ext>
            </a:extLst>
          </p:cNvPr>
          <p:cNvSpPr txBox="1"/>
          <p:nvPr/>
        </p:nvSpPr>
        <p:spPr>
          <a:xfrm>
            <a:off x="1540110" y="4762742"/>
            <a:ext cx="3428130"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a:noFill/>
                </a:ln>
                <a:solidFill>
                  <a:srgbClr val="000000"/>
                </a:solidFill>
                <a:effectLst/>
                <a:uLnTx/>
                <a:uFillTx/>
                <a:latin typeface="Segoe UI"/>
                <a:ea typeface="+mn-ea"/>
                <a:cs typeface="+mn-cs"/>
              </a:rPr>
              <a:t>Assess whether and how you need to respond to potential issues</a:t>
            </a:r>
          </a:p>
        </p:txBody>
      </p:sp>
      <p:sp>
        <p:nvSpPr>
          <p:cNvPr id="7" name="Touchscreen" title="Icon of a closed hand with one finger touching a screen">
            <a:extLst>
              <a:ext uri="{FF2B5EF4-FFF2-40B4-BE49-F238E27FC236}">
                <a16:creationId xmlns:a16="http://schemas.microsoft.com/office/drawing/2014/main" id="{CF5BDD9A-13B6-0BAD-08C2-15BD139FBD10}"/>
              </a:ext>
            </a:extLst>
          </p:cNvPr>
          <p:cNvSpPr>
            <a:spLocks noChangeAspect="1" noEditPoints="1"/>
          </p:cNvSpPr>
          <p:nvPr/>
        </p:nvSpPr>
        <p:spPr bwMode="auto">
          <a:xfrm>
            <a:off x="963464" y="3268779"/>
            <a:ext cx="365760" cy="355882"/>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 name="Freeform 96" title="Icon of a gear with a wrench">
            <a:extLst>
              <a:ext uri="{FF2B5EF4-FFF2-40B4-BE49-F238E27FC236}">
                <a16:creationId xmlns:a16="http://schemas.microsoft.com/office/drawing/2014/main" id="{16FD286D-C7CE-D6BF-8E45-4BED4614421B}"/>
              </a:ext>
            </a:extLst>
          </p:cNvPr>
          <p:cNvSpPr>
            <a:spLocks noChangeAspect="1" noEditPoints="1"/>
          </p:cNvSpPr>
          <p:nvPr/>
        </p:nvSpPr>
        <p:spPr bwMode="auto">
          <a:xfrm>
            <a:off x="963464" y="4800262"/>
            <a:ext cx="365760" cy="34949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 name="brain_2" title="Icon of a brain with circles and connection lines inside">
            <a:extLst>
              <a:ext uri="{FF2B5EF4-FFF2-40B4-BE49-F238E27FC236}">
                <a16:creationId xmlns:a16="http://schemas.microsoft.com/office/drawing/2014/main" id="{C8BB8485-4F6C-CF2B-4879-EE855638A00A}"/>
              </a:ext>
            </a:extLst>
          </p:cNvPr>
          <p:cNvSpPr>
            <a:spLocks noChangeAspect="1" noEditPoints="1"/>
          </p:cNvSpPr>
          <p:nvPr/>
        </p:nvSpPr>
        <p:spPr bwMode="auto">
          <a:xfrm>
            <a:off x="940308" y="5673017"/>
            <a:ext cx="412072" cy="286738"/>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 name="TextBox 9">
            <a:extLst>
              <a:ext uri="{FF2B5EF4-FFF2-40B4-BE49-F238E27FC236}">
                <a16:creationId xmlns:a16="http://schemas.microsoft.com/office/drawing/2014/main" id="{1261525C-08B8-0A41-5EFF-CFEA8AE3744F}"/>
              </a:ext>
            </a:extLst>
          </p:cNvPr>
          <p:cNvSpPr txBox="1"/>
          <p:nvPr/>
        </p:nvSpPr>
        <p:spPr>
          <a:xfrm>
            <a:off x="1540111" y="5650200"/>
            <a:ext cx="3428130"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a:noFill/>
                </a:ln>
                <a:solidFill>
                  <a:srgbClr val="000000"/>
                </a:solidFill>
                <a:effectLst/>
                <a:uLnTx/>
                <a:uFillTx/>
                <a:latin typeface="Segoe UI"/>
                <a:ea typeface="+mn-ea"/>
                <a:cs typeface="+mn-cs"/>
              </a:rPr>
              <a:t>Intelligent recommendations to optimize your environment</a:t>
            </a:r>
          </a:p>
        </p:txBody>
      </p:sp>
      <p:sp>
        <p:nvSpPr>
          <p:cNvPr id="11" name="TextBox 10">
            <a:extLst>
              <a:ext uri="{FF2B5EF4-FFF2-40B4-BE49-F238E27FC236}">
                <a16:creationId xmlns:a16="http://schemas.microsoft.com/office/drawing/2014/main" id="{F2CA2566-422D-5DD2-BC5D-E0715E90D9D7}"/>
              </a:ext>
            </a:extLst>
          </p:cNvPr>
          <p:cNvSpPr txBox="1"/>
          <p:nvPr/>
        </p:nvSpPr>
        <p:spPr>
          <a:xfrm>
            <a:off x="1540111" y="4172279"/>
            <a:ext cx="3428130"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a:noFill/>
                </a:ln>
                <a:solidFill>
                  <a:srgbClr val="000000"/>
                </a:solidFill>
                <a:effectLst/>
                <a:uLnTx/>
                <a:uFillTx/>
                <a:latin typeface="Segoe UI"/>
                <a:ea typeface="+mn-ea"/>
                <a:cs typeface="+mn-cs"/>
              </a:rPr>
              <a:t>Action oriented activity insights </a:t>
            </a:r>
          </a:p>
        </p:txBody>
      </p:sp>
      <p:sp>
        <p:nvSpPr>
          <p:cNvPr id="12" name="target_2" title="Icon of a target with an arrow hitting the bullseye">
            <a:extLst>
              <a:ext uri="{FF2B5EF4-FFF2-40B4-BE49-F238E27FC236}">
                <a16:creationId xmlns:a16="http://schemas.microsoft.com/office/drawing/2014/main" id="{7CB85350-5BA6-A57C-4C8D-A71B3DD59CF3}"/>
              </a:ext>
            </a:extLst>
          </p:cNvPr>
          <p:cNvSpPr>
            <a:spLocks noChangeAspect="1" noEditPoints="1"/>
          </p:cNvSpPr>
          <p:nvPr/>
        </p:nvSpPr>
        <p:spPr bwMode="auto">
          <a:xfrm>
            <a:off x="974190" y="4132837"/>
            <a:ext cx="344308" cy="355882"/>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22225" cap="flat">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3" name="Picture 12">
            <a:extLst>
              <a:ext uri="{FF2B5EF4-FFF2-40B4-BE49-F238E27FC236}">
                <a16:creationId xmlns:a16="http://schemas.microsoft.com/office/drawing/2014/main" id="{B9F88FDD-6F30-153D-922D-DF4EE32F4D06}"/>
              </a:ext>
            </a:extLst>
          </p:cNvPr>
          <p:cNvPicPr>
            <a:picLocks noChangeAspect="1"/>
          </p:cNvPicPr>
          <p:nvPr/>
        </p:nvPicPr>
        <p:blipFill>
          <a:blip r:embed="rId3"/>
          <a:stretch>
            <a:fillRect/>
          </a:stretch>
        </p:blipFill>
        <p:spPr>
          <a:xfrm>
            <a:off x="6439155" y="596840"/>
            <a:ext cx="5650322" cy="5362915"/>
          </a:xfrm>
          <a:prstGeom prst="rect">
            <a:avLst/>
          </a:prstGeom>
        </p:spPr>
      </p:pic>
    </p:spTree>
    <p:extLst>
      <p:ext uri="{BB962C8B-B14F-4D97-AF65-F5344CB8AC3E}">
        <p14:creationId xmlns:p14="http://schemas.microsoft.com/office/powerpoint/2010/main" val="406329551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93707DB-0288-FE5E-34CB-AB9A9A2507C1}"/>
              </a:ext>
            </a:extLst>
          </p:cNvPr>
          <p:cNvSpPr txBox="1">
            <a:spLocks/>
          </p:cNvSpPr>
          <p:nvPr/>
        </p:nvSpPr>
        <p:spPr>
          <a:xfrm>
            <a:off x="838200" y="1176400"/>
            <a:ext cx="10515600" cy="501804"/>
          </a:xfrm>
          <a:prstGeom prst="rect">
            <a:avLst/>
          </a:prstGeom>
          <a:noFill/>
        </p:spPr>
        <p:txBody>
          <a:bodyPr vert="horz" lIns="0" tIns="0" rIns="0" bIns="0" rtlCol="0" anchor="b" anchorCtr="0">
            <a:spAutoFit/>
          </a:bodyPr>
          <a:lstStyle>
            <a:lvl1pPr algn="l" defTabSz="914400" rtl="0" eaLnBrk="1" latinLnBrk="0" hangingPunct="1">
              <a:lnSpc>
                <a:spcPct val="90000"/>
              </a:lnSpc>
              <a:spcBef>
                <a:spcPct val="0"/>
              </a:spcBef>
              <a:buNone/>
              <a:defRPr sz="3600" kern="1200" spc="-50" baseline="0">
                <a:solidFill>
                  <a:schemeClr val="tx1"/>
                </a:solidFill>
                <a:latin typeface="+mj-lt"/>
                <a:ea typeface="+mj-ea"/>
                <a:cs typeface="Segoe UI" panose="020B0502040204020203" pitchFamily="34" charset="0"/>
              </a:defRPr>
            </a:lvl1pPr>
          </a:lstStyle>
          <a:p>
            <a:r>
              <a:rPr lang="en-US"/>
              <a:t>Get Insights on existing External Users</a:t>
            </a:r>
          </a:p>
        </p:txBody>
      </p:sp>
      <p:pic>
        <p:nvPicPr>
          <p:cNvPr id="6" name="Picture 5">
            <a:extLst>
              <a:ext uri="{FF2B5EF4-FFF2-40B4-BE49-F238E27FC236}">
                <a16:creationId xmlns:a16="http://schemas.microsoft.com/office/drawing/2014/main" id="{21C9D729-74EA-95F0-D1CB-56B6C637B141}"/>
              </a:ext>
            </a:extLst>
          </p:cNvPr>
          <p:cNvPicPr>
            <a:picLocks noChangeAspect="1"/>
          </p:cNvPicPr>
          <p:nvPr/>
        </p:nvPicPr>
        <p:blipFill>
          <a:blip r:embed="rId2"/>
          <a:stretch>
            <a:fillRect/>
          </a:stretch>
        </p:blipFill>
        <p:spPr>
          <a:xfrm>
            <a:off x="2259884" y="1951462"/>
            <a:ext cx="6607891" cy="4182637"/>
          </a:xfrm>
          <a:prstGeom prst="rect">
            <a:avLst/>
          </a:prstGeom>
        </p:spPr>
      </p:pic>
    </p:spTree>
    <p:extLst>
      <p:ext uri="{BB962C8B-B14F-4D97-AF65-F5344CB8AC3E}">
        <p14:creationId xmlns:p14="http://schemas.microsoft.com/office/powerpoint/2010/main" val="316260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32E9A-22B1-E99D-59BD-1938C69AD81F}"/>
              </a:ext>
            </a:extLst>
          </p:cNvPr>
          <p:cNvSpPr>
            <a:spLocks noGrp="1"/>
          </p:cNvSpPr>
          <p:nvPr>
            <p:ph type="title"/>
          </p:nvPr>
        </p:nvSpPr>
        <p:spPr/>
        <p:txBody>
          <a:bodyPr>
            <a:normAutofit/>
          </a:bodyPr>
          <a:lstStyle/>
          <a:p>
            <a:r>
              <a:rPr lang="en-US" sz="3200"/>
              <a:t>How access works for external users</a:t>
            </a:r>
          </a:p>
        </p:txBody>
      </p:sp>
      <p:pic>
        <p:nvPicPr>
          <p:cNvPr id="1026" name="Picture 2" descr="Diagram showing the lifecycle of external users">
            <a:extLst>
              <a:ext uri="{FF2B5EF4-FFF2-40B4-BE49-F238E27FC236}">
                <a16:creationId xmlns:a16="http://schemas.microsoft.com/office/drawing/2014/main" id="{BDE588E0-CED0-6A04-EBB4-E7F0020079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2855" y="1495625"/>
            <a:ext cx="7153275" cy="4377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343778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C804F-8827-0440-45AF-E8158ADC0FEA}"/>
              </a:ext>
            </a:extLst>
          </p:cNvPr>
          <p:cNvSpPr>
            <a:spLocks noGrp="1"/>
          </p:cNvSpPr>
          <p:nvPr>
            <p:ph type="title"/>
          </p:nvPr>
        </p:nvSpPr>
        <p:spPr>
          <a:xfrm>
            <a:off x="588263" y="457200"/>
            <a:ext cx="5230646" cy="1107996"/>
          </a:xfrm>
        </p:spPr>
        <p:txBody>
          <a:bodyPr>
            <a:normAutofit/>
          </a:bodyPr>
          <a:lstStyle/>
          <a:p>
            <a:r>
              <a:rPr lang="en-US" sz="3200">
                <a:latin typeface="+mn-lt"/>
              </a:rPr>
              <a:t>Guest attribute management</a:t>
            </a:r>
          </a:p>
        </p:txBody>
      </p:sp>
      <p:sp>
        <p:nvSpPr>
          <p:cNvPr id="3" name="Freeform 2">
            <a:extLst>
              <a:ext uri="{FF2B5EF4-FFF2-40B4-BE49-F238E27FC236}">
                <a16:creationId xmlns:a16="http://schemas.microsoft.com/office/drawing/2014/main" id="{CBC647CC-9409-168B-6677-6A434437B400}"/>
              </a:ext>
            </a:extLst>
          </p:cNvPr>
          <p:cNvSpPr/>
          <p:nvPr/>
        </p:nvSpPr>
        <p:spPr bwMode="auto">
          <a:xfrm>
            <a:off x="6095999" y="-1"/>
            <a:ext cx="6129251" cy="6858000"/>
          </a:xfrm>
          <a:custGeom>
            <a:avLst/>
            <a:gdLst>
              <a:gd name="connsiteX0" fmla="*/ 7028482 w 7028482"/>
              <a:gd name="connsiteY0" fmla="*/ 0 h 6858000"/>
              <a:gd name="connsiteX1" fmla="*/ 7028482 w 7028482"/>
              <a:gd name="connsiteY1" fmla="*/ 1 h 6858000"/>
              <a:gd name="connsiteX2" fmla="*/ 7028482 w 7028482"/>
              <a:gd name="connsiteY2" fmla="*/ 1529383 h 6858000"/>
              <a:gd name="connsiteX3" fmla="*/ 7028482 w 7028482"/>
              <a:gd name="connsiteY3" fmla="*/ 2476871 h 6858000"/>
              <a:gd name="connsiteX4" fmla="*/ 7028482 w 7028482"/>
              <a:gd name="connsiteY4" fmla="*/ 5328617 h 6858000"/>
              <a:gd name="connsiteX5" fmla="*/ 7028482 w 7028482"/>
              <a:gd name="connsiteY5" fmla="*/ 6858000 h 6858000"/>
              <a:gd name="connsiteX6" fmla="*/ 5876815 w 7028482"/>
              <a:gd name="connsiteY6" fmla="*/ 6858000 h 6858000"/>
              <a:gd name="connsiteX7" fmla="*/ 2835752 w 7028482"/>
              <a:gd name="connsiteY7" fmla="*/ 6858000 h 6858000"/>
              <a:gd name="connsiteX8" fmla="*/ 1143023 w 7028482"/>
              <a:gd name="connsiteY8" fmla="*/ 6858000 h 6858000"/>
              <a:gd name="connsiteX9" fmla="*/ 0 w 7028482"/>
              <a:gd name="connsiteY9" fmla="*/ 5714977 h 6858000"/>
              <a:gd name="connsiteX10" fmla="*/ 0 w 7028482"/>
              <a:gd name="connsiteY10" fmla="*/ 2476871 h 6858000"/>
              <a:gd name="connsiteX11" fmla="*/ 0 w 7028482"/>
              <a:gd name="connsiteY11" fmla="*/ 1143023 h 6858000"/>
              <a:gd name="connsiteX12" fmla="*/ 0 w 7028482"/>
              <a:gd name="connsiteY12" fmla="*/ 1 h 6858000"/>
              <a:gd name="connsiteX13" fmla="*/ 7028462 w 7028482"/>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8482" h="6858000">
                <a:moveTo>
                  <a:pt x="7028482" y="0"/>
                </a:moveTo>
                <a:lnTo>
                  <a:pt x="7028482" y="1"/>
                </a:lnTo>
                <a:lnTo>
                  <a:pt x="7028482" y="1529383"/>
                </a:lnTo>
                <a:lnTo>
                  <a:pt x="7028482" y="2476871"/>
                </a:lnTo>
                <a:lnTo>
                  <a:pt x="7028482" y="5328617"/>
                </a:lnTo>
                <a:lnTo>
                  <a:pt x="7028482" y="6858000"/>
                </a:lnTo>
                <a:lnTo>
                  <a:pt x="5876815" y="6858000"/>
                </a:lnTo>
                <a:lnTo>
                  <a:pt x="2835752" y="6858000"/>
                </a:lnTo>
                <a:lnTo>
                  <a:pt x="1143023" y="6858000"/>
                </a:lnTo>
                <a:cubicBezTo>
                  <a:pt x="511749" y="6858000"/>
                  <a:pt x="0" y="6346251"/>
                  <a:pt x="0" y="5714977"/>
                </a:cubicBezTo>
                <a:lnTo>
                  <a:pt x="0" y="2476871"/>
                </a:lnTo>
                <a:lnTo>
                  <a:pt x="0" y="1143023"/>
                </a:lnTo>
                <a:lnTo>
                  <a:pt x="0" y="1"/>
                </a:lnTo>
                <a:lnTo>
                  <a:pt x="7028462" y="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4" name="Straight Arrow Connector 3">
            <a:extLst>
              <a:ext uri="{FF2B5EF4-FFF2-40B4-BE49-F238E27FC236}">
                <a16:creationId xmlns:a16="http://schemas.microsoft.com/office/drawing/2014/main" id="{B7FD88B2-60A7-9AD4-E140-BDA6E3A4A171}"/>
              </a:ext>
            </a:extLst>
          </p:cNvPr>
          <p:cNvCxnSpPr>
            <a:cxnSpLocks/>
          </p:cNvCxnSpPr>
          <p:nvPr/>
        </p:nvCxnSpPr>
        <p:spPr>
          <a:xfrm>
            <a:off x="9352267" y="3072223"/>
            <a:ext cx="0" cy="365760"/>
          </a:xfrm>
          <a:prstGeom prst="straightConnector1">
            <a:avLst/>
          </a:prstGeom>
          <a:ln w="19050">
            <a:solidFill>
              <a:schemeClr val="accent1"/>
            </a:solidFill>
            <a:prstDash val="sysDot"/>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F147ACF2-60CD-AC09-B5DC-437DAA15FB5C}"/>
              </a:ext>
            </a:extLst>
          </p:cNvPr>
          <p:cNvCxnSpPr>
            <a:cxnSpLocks/>
          </p:cNvCxnSpPr>
          <p:nvPr/>
        </p:nvCxnSpPr>
        <p:spPr>
          <a:xfrm>
            <a:off x="9352267" y="4305337"/>
            <a:ext cx="0" cy="365760"/>
          </a:xfrm>
          <a:prstGeom prst="straightConnector1">
            <a:avLst/>
          </a:prstGeom>
          <a:ln w="19050">
            <a:solidFill>
              <a:schemeClr val="accent1"/>
            </a:solidFill>
            <a:prstDash val="sysDot"/>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D7FEBF68-54AA-44D8-117D-03B81369BE07}"/>
              </a:ext>
            </a:extLst>
          </p:cNvPr>
          <p:cNvCxnSpPr>
            <a:cxnSpLocks/>
          </p:cNvCxnSpPr>
          <p:nvPr/>
        </p:nvCxnSpPr>
        <p:spPr>
          <a:xfrm>
            <a:off x="9352267" y="1840001"/>
            <a:ext cx="0" cy="365760"/>
          </a:xfrm>
          <a:prstGeom prst="straightConnector1">
            <a:avLst/>
          </a:prstGeom>
          <a:ln w="19050">
            <a:solidFill>
              <a:schemeClr val="accent1"/>
            </a:solidFill>
            <a:prstDash val="sysDot"/>
            <a:headEnd type="none"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030388E2-950B-11AD-4750-477563E1C7FD}"/>
              </a:ext>
            </a:extLst>
          </p:cNvPr>
          <p:cNvGrpSpPr/>
          <p:nvPr/>
        </p:nvGrpSpPr>
        <p:grpSpPr>
          <a:xfrm>
            <a:off x="7506000" y="3346113"/>
            <a:ext cx="3446467" cy="959225"/>
            <a:chOff x="8060182" y="3714772"/>
            <a:chExt cx="3446467" cy="959225"/>
          </a:xfrm>
        </p:grpSpPr>
        <p:sp>
          <p:nvSpPr>
            <p:cNvPr id="11" name="Rectangle: Rounded Corners 10">
              <a:extLst>
                <a:ext uri="{FF2B5EF4-FFF2-40B4-BE49-F238E27FC236}">
                  <a16:creationId xmlns:a16="http://schemas.microsoft.com/office/drawing/2014/main" id="{489B8C41-106E-9842-7616-2CDA5824911A}"/>
                </a:ext>
              </a:extLst>
            </p:cNvPr>
            <p:cNvSpPr/>
            <p:nvPr/>
          </p:nvSpPr>
          <p:spPr>
            <a:xfrm>
              <a:off x="8306249" y="3942477"/>
              <a:ext cx="3200400" cy="731520"/>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100" spc="-30">
                  <a:solidFill>
                    <a:schemeClr val="accent1"/>
                  </a:solidFill>
                  <a:latin typeface="+mj-lt"/>
                </a:rPr>
                <a:t>Approver views answers and approves</a:t>
              </a:r>
            </a:p>
            <a:p>
              <a:pPr>
                <a:tabLst>
                  <a:tab pos="2001838" algn="l"/>
                </a:tabLst>
              </a:pPr>
              <a:r>
                <a:rPr lang="en-US" sz="1100" b="1">
                  <a:solidFill>
                    <a:schemeClr val="tx1"/>
                  </a:solidFill>
                </a:rPr>
                <a:t>Have you read the NDA?	</a:t>
              </a:r>
              <a:r>
                <a:rPr lang="en-US" sz="1100" i="1">
                  <a:solidFill>
                    <a:schemeClr val="accent1"/>
                  </a:solidFill>
                </a:rPr>
                <a:t>Yes</a:t>
              </a:r>
            </a:p>
            <a:p>
              <a:pPr>
                <a:tabLst>
                  <a:tab pos="2001838" algn="l"/>
                </a:tabLst>
              </a:pPr>
              <a:r>
                <a:rPr lang="en-US" sz="1100" b="1">
                  <a:solidFill>
                    <a:schemeClr val="tx1"/>
                  </a:solidFill>
                </a:rPr>
                <a:t>What company are you from?	</a:t>
              </a:r>
              <a:r>
                <a:rPr lang="en-US" sz="1100" i="1" err="1">
                  <a:solidFill>
                    <a:schemeClr val="accent1"/>
                  </a:solidFill>
                </a:rPr>
                <a:t>Fabrikam</a:t>
              </a:r>
              <a:endParaRPr lang="en-US" sz="1100">
                <a:solidFill>
                  <a:schemeClr val="accent1"/>
                </a:solidFill>
              </a:endParaRPr>
            </a:p>
          </p:txBody>
        </p:sp>
        <p:sp>
          <p:nvSpPr>
            <p:cNvPr id="12" name="Oval 11">
              <a:extLst>
                <a:ext uri="{FF2B5EF4-FFF2-40B4-BE49-F238E27FC236}">
                  <a16:creationId xmlns:a16="http://schemas.microsoft.com/office/drawing/2014/main" id="{0572FE45-B397-7E2E-A558-0364D36B42CC}"/>
                </a:ext>
              </a:extLst>
            </p:cNvPr>
            <p:cNvSpPr/>
            <p:nvPr/>
          </p:nvSpPr>
          <p:spPr bwMode="auto">
            <a:xfrm>
              <a:off x="8060182" y="3714772"/>
              <a:ext cx="457200" cy="4572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3" name="Graphic 12">
              <a:extLst>
                <a:ext uri="{FF2B5EF4-FFF2-40B4-BE49-F238E27FC236}">
                  <a16:creationId xmlns:a16="http://schemas.microsoft.com/office/drawing/2014/main" id="{38F86434-2C53-1885-901B-74FB68B44EC2}"/>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143368" y="3760492"/>
              <a:ext cx="327922" cy="365760"/>
            </a:xfrm>
            <a:prstGeom prst="rect">
              <a:avLst/>
            </a:prstGeom>
          </p:spPr>
        </p:pic>
      </p:grpSp>
      <p:grpSp>
        <p:nvGrpSpPr>
          <p:cNvPr id="14" name="Group 13">
            <a:extLst>
              <a:ext uri="{FF2B5EF4-FFF2-40B4-BE49-F238E27FC236}">
                <a16:creationId xmlns:a16="http://schemas.microsoft.com/office/drawing/2014/main" id="{BBA00A89-6566-8501-4E50-7B86DF712381}"/>
              </a:ext>
            </a:extLst>
          </p:cNvPr>
          <p:cNvGrpSpPr/>
          <p:nvPr/>
        </p:nvGrpSpPr>
        <p:grpSpPr>
          <a:xfrm>
            <a:off x="7524547" y="882560"/>
            <a:ext cx="3427920" cy="957441"/>
            <a:chOff x="8078729" y="1119860"/>
            <a:chExt cx="3427920" cy="957441"/>
          </a:xfrm>
        </p:grpSpPr>
        <p:sp>
          <p:nvSpPr>
            <p:cNvPr id="15" name="Rectangle: Rounded Corners 14">
              <a:extLst>
                <a:ext uri="{FF2B5EF4-FFF2-40B4-BE49-F238E27FC236}">
                  <a16:creationId xmlns:a16="http://schemas.microsoft.com/office/drawing/2014/main" id="{5794FA4F-A97F-0346-098F-75D1A93B8D64}"/>
                </a:ext>
              </a:extLst>
            </p:cNvPr>
            <p:cNvSpPr/>
            <p:nvPr/>
          </p:nvSpPr>
          <p:spPr>
            <a:xfrm>
              <a:off x="8306249" y="1345781"/>
              <a:ext cx="3200400" cy="731520"/>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100" spc="-30">
                  <a:solidFill>
                    <a:schemeClr val="accent1"/>
                  </a:solidFill>
                  <a:latin typeface="+mj-lt"/>
                </a:rPr>
                <a:t>Administrator configures questions</a:t>
              </a:r>
            </a:p>
            <a:p>
              <a:pPr>
                <a:tabLst>
                  <a:tab pos="687388" algn="l"/>
                </a:tabLst>
              </a:pPr>
              <a:r>
                <a:rPr lang="en-US" sz="1100" b="1">
                  <a:solidFill>
                    <a:schemeClr val="tx1"/>
                  </a:solidFill>
                </a:rPr>
                <a:t>Question</a:t>
              </a:r>
              <a:r>
                <a:rPr lang="en-US" sz="1100">
                  <a:solidFill>
                    <a:schemeClr val="tx1"/>
                  </a:solidFill>
                </a:rPr>
                <a:t>:	</a:t>
              </a:r>
              <a:r>
                <a:rPr lang="en-US" sz="1100" i="1">
                  <a:solidFill>
                    <a:schemeClr val="accent1"/>
                  </a:solidFill>
                </a:rPr>
                <a:t>Have you read the NDA?</a:t>
              </a:r>
              <a:endParaRPr lang="en-US" sz="1100">
                <a:solidFill>
                  <a:schemeClr val="accent1"/>
                </a:solidFill>
              </a:endParaRPr>
            </a:p>
            <a:p>
              <a:pPr>
                <a:tabLst>
                  <a:tab pos="687388" algn="l"/>
                </a:tabLst>
              </a:pPr>
              <a:r>
                <a:rPr lang="en-US" sz="1100" b="1">
                  <a:solidFill>
                    <a:schemeClr val="tx1"/>
                  </a:solidFill>
                </a:rPr>
                <a:t>Attribute</a:t>
              </a:r>
              <a:r>
                <a:rPr lang="en-US" sz="1100">
                  <a:solidFill>
                    <a:schemeClr val="tx1"/>
                  </a:solidFill>
                </a:rPr>
                <a:t>:	</a:t>
              </a:r>
              <a:r>
                <a:rPr lang="en-US" sz="1100" i="1">
                  <a:solidFill>
                    <a:schemeClr val="accent1"/>
                  </a:solidFill>
                </a:rPr>
                <a:t>What company are you from?</a:t>
              </a:r>
              <a:endParaRPr lang="en-US" sz="1100">
                <a:solidFill>
                  <a:schemeClr val="accent1"/>
                </a:solidFill>
              </a:endParaRPr>
            </a:p>
          </p:txBody>
        </p:sp>
        <p:sp>
          <p:nvSpPr>
            <p:cNvPr id="16" name="Oval 15">
              <a:extLst>
                <a:ext uri="{FF2B5EF4-FFF2-40B4-BE49-F238E27FC236}">
                  <a16:creationId xmlns:a16="http://schemas.microsoft.com/office/drawing/2014/main" id="{2D1DA92C-D687-D899-A010-62617D203AD4}"/>
                </a:ext>
              </a:extLst>
            </p:cNvPr>
            <p:cNvSpPr/>
            <p:nvPr/>
          </p:nvSpPr>
          <p:spPr bwMode="auto">
            <a:xfrm>
              <a:off x="8078729" y="1119860"/>
              <a:ext cx="457200" cy="4572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7" name="Graphic 16">
              <a:extLst>
                <a:ext uri="{FF2B5EF4-FFF2-40B4-BE49-F238E27FC236}">
                  <a16:creationId xmlns:a16="http://schemas.microsoft.com/office/drawing/2014/main" id="{26755A75-D4C3-31C9-1E74-3A1D41B8E5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24449" y="1165580"/>
              <a:ext cx="365760" cy="365760"/>
            </a:xfrm>
            <a:prstGeom prst="rect">
              <a:avLst/>
            </a:prstGeom>
          </p:spPr>
        </p:pic>
      </p:grpSp>
      <p:grpSp>
        <p:nvGrpSpPr>
          <p:cNvPr id="18" name="Group 17">
            <a:extLst>
              <a:ext uri="{FF2B5EF4-FFF2-40B4-BE49-F238E27FC236}">
                <a16:creationId xmlns:a16="http://schemas.microsoft.com/office/drawing/2014/main" id="{D2C7BBF6-1577-6D34-A4E3-93470AD5DC35}"/>
              </a:ext>
            </a:extLst>
          </p:cNvPr>
          <p:cNvGrpSpPr/>
          <p:nvPr/>
        </p:nvGrpSpPr>
        <p:grpSpPr>
          <a:xfrm>
            <a:off x="7524547" y="4579226"/>
            <a:ext cx="3427920" cy="960120"/>
            <a:chOff x="8078729" y="5012227"/>
            <a:chExt cx="3427920" cy="960120"/>
          </a:xfrm>
        </p:grpSpPr>
        <p:sp>
          <p:nvSpPr>
            <p:cNvPr id="19" name="Rectangle: Rounded Corners 18">
              <a:extLst>
                <a:ext uri="{FF2B5EF4-FFF2-40B4-BE49-F238E27FC236}">
                  <a16:creationId xmlns:a16="http://schemas.microsoft.com/office/drawing/2014/main" id="{D6A065FF-2081-D3D7-79A6-C7B72CD47393}"/>
                </a:ext>
              </a:extLst>
            </p:cNvPr>
            <p:cNvSpPr/>
            <p:nvPr/>
          </p:nvSpPr>
          <p:spPr>
            <a:xfrm>
              <a:off x="8306249" y="5240827"/>
              <a:ext cx="3200400" cy="731520"/>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100" spc="-30">
                  <a:solidFill>
                    <a:schemeClr val="accent1"/>
                  </a:solidFill>
                  <a:latin typeface="+mj-lt"/>
                </a:rPr>
                <a:t>Write attribute values to User object</a:t>
              </a:r>
            </a:p>
            <a:p>
              <a:r>
                <a:rPr lang="en-US" sz="1100" b="1" err="1">
                  <a:solidFill>
                    <a:schemeClr val="tx1"/>
                  </a:solidFill>
                  <a:latin typeface="Consolas" panose="020B0609020204030204" pitchFamily="49" charset="0"/>
                </a:rPr>
                <a:t>User.Company</a:t>
              </a:r>
              <a:r>
                <a:rPr lang="en-US" sz="1100" b="1">
                  <a:solidFill>
                    <a:schemeClr val="tx1"/>
                  </a:solidFill>
                  <a:latin typeface="Consolas" panose="020B0609020204030204" pitchFamily="49" charset="0"/>
                </a:rPr>
                <a:t> = </a:t>
              </a:r>
              <a:r>
                <a:rPr lang="en-US" sz="1100" b="1" err="1">
                  <a:solidFill>
                    <a:schemeClr val="tx1"/>
                  </a:solidFill>
                  <a:latin typeface="Consolas" panose="020B0609020204030204" pitchFamily="49" charset="0"/>
                </a:rPr>
                <a:t>Fabrikam</a:t>
              </a:r>
              <a:br>
                <a:rPr lang="en-US" sz="1100">
                  <a:solidFill>
                    <a:schemeClr val="tx1"/>
                  </a:solidFill>
                  <a:latin typeface="Consolas" panose="020B0609020204030204" pitchFamily="49" charset="0"/>
                </a:rPr>
              </a:br>
              <a:endParaRPr lang="en-US" sz="1100">
                <a:solidFill>
                  <a:schemeClr val="tx1"/>
                </a:solidFill>
                <a:latin typeface="Consolas" panose="020B0609020204030204" pitchFamily="49" charset="0"/>
              </a:endParaRPr>
            </a:p>
          </p:txBody>
        </p:sp>
        <p:sp>
          <p:nvSpPr>
            <p:cNvPr id="20" name="Oval 19">
              <a:extLst>
                <a:ext uri="{FF2B5EF4-FFF2-40B4-BE49-F238E27FC236}">
                  <a16:creationId xmlns:a16="http://schemas.microsoft.com/office/drawing/2014/main" id="{88A2C8FC-B578-215E-5563-6A4EAB2CAE9F}"/>
                </a:ext>
              </a:extLst>
            </p:cNvPr>
            <p:cNvSpPr/>
            <p:nvPr/>
          </p:nvSpPr>
          <p:spPr bwMode="auto">
            <a:xfrm>
              <a:off x="8078729" y="5012227"/>
              <a:ext cx="457200" cy="4572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1" name="Graphic 20">
              <a:extLst>
                <a:ext uri="{FF2B5EF4-FFF2-40B4-BE49-F238E27FC236}">
                  <a16:creationId xmlns:a16="http://schemas.microsoft.com/office/drawing/2014/main" id="{84301775-3258-852B-1566-856F1684160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24449" y="5057947"/>
              <a:ext cx="365760" cy="365760"/>
            </a:xfrm>
            <a:prstGeom prst="rect">
              <a:avLst/>
            </a:prstGeom>
          </p:spPr>
        </p:pic>
      </p:grpSp>
      <p:grpSp>
        <p:nvGrpSpPr>
          <p:cNvPr id="22" name="Group 21">
            <a:extLst>
              <a:ext uri="{FF2B5EF4-FFF2-40B4-BE49-F238E27FC236}">
                <a16:creationId xmlns:a16="http://schemas.microsoft.com/office/drawing/2014/main" id="{DB0345D9-1A04-076C-1F32-DE45EE41A390}"/>
              </a:ext>
            </a:extLst>
          </p:cNvPr>
          <p:cNvGrpSpPr/>
          <p:nvPr/>
        </p:nvGrpSpPr>
        <p:grpSpPr>
          <a:xfrm>
            <a:off x="7504385" y="2136059"/>
            <a:ext cx="3448082" cy="936165"/>
            <a:chOff x="8058567" y="2569060"/>
            <a:chExt cx="3448082" cy="936165"/>
          </a:xfrm>
        </p:grpSpPr>
        <p:sp>
          <p:nvSpPr>
            <p:cNvPr id="23" name="Rectangle: Rounded Corners 22">
              <a:extLst>
                <a:ext uri="{FF2B5EF4-FFF2-40B4-BE49-F238E27FC236}">
                  <a16:creationId xmlns:a16="http://schemas.microsoft.com/office/drawing/2014/main" id="{13E903FD-1DB1-95B9-A2D5-270ABB4B6105}"/>
                </a:ext>
              </a:extLst>
            </p:cNvPr>
            <p:cNvSpPr/>
            <p:nvPr/>
          </p:nvSpPr>
          <p:spPr>
            <a:xfrm>
              <a:off x="8306249" y="2773705"/>
              <a:ext cx="3200400" cy="731520"/>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100" spc="-30">
                  <a:solidFill>
                    <a:schemeClr val="accent1"/>
                  </a:solidFill>
                  <a:latin typeface="+mj-lt"/>
                </a:rPr>
                <a:t>Requestor provides answers</a:t>
              </a:r>
            </a:p>
            <a:p>
              <a:pPr>
                <a:tabLst>
                  <a:tab pos="2001838" algn="l"/>
                </a:tabLst>
              </a:pPr>
              <a:r>
                <a:rPr lang="en-US" sz="1100" b="1">
                  <a:solidFill>
                    <a:schemeClr val="tx1"/>
                  </a:solidFill>
                </a:rPr>
                <a:t>Have you read the NDA?	</a:t>
              </a:r>
              <a:r>
                <a:rPr lang="en-US" sz="1100" i="1">
                  <a:solidFill>
                    <a:schemeClr val="accent1"/>
                  </a:solidFill>
                </a:rPr>
                <a:t>Yes</a:t>
              </a:r>
            </a:p>
            <a:p>
              <a:pPr>
                <a:tabLst>
                  <a:tab pos="2001838" algn="l"/>
                </a:tabLst>
              </a:pPr>
              <a:r>
                <a:rPr lang="en-US" sz="1100" b="1">
                  <a:solidFill>
                    <a:schemeClr val="tx1"/>
                  </a:solidFill>
                </a:rPr>
                <a:t>What company are you from?	</a:t>
              </a:r>
              <a:r>
                <a:rPr lang="en-US" sz="1100" i="1" err="1">
                  <a:solidFill>
                    <a:schemeClr val="accent1"/>
                  </a:solidFill>
                </a:rPr>
                <a:t>Fabrikam</a:t>
              </a:r>
              <a:endParaRPr lang="en-US" sz="1100">
                <a:solidFill>
                  <a:schemeClr val="accent1"/>
                </a:solidFill>
              </a:endParaRPr>
            </a:p>
          </p:txBody>
        </p:sp>
        <p:sp>
          <p:nvSpPr>
            <p:cNvPr id="24" name="Oval 23">
              <a:extLst>
                <a:ext uri="{FF2B5EF4-FFF2-40B4-BE49-F238E27FC236}">
                  <a16:creationId xmlns:a16="http://schemas.microsoft.com/office/drawing/2014/main" id="{41CF1FEB-1B72-2A41-13DD-04A7F8794773}"/>
                </a:ext>
              </a:extLst>
            </p:cNvPr>
            <p:cNvSpPr/>
            <p:nvPr/>
          </p:nvSpPr>
          <p:spPr bwMode="auto">
            <a:xfrm>
              <a:off x="8058567" y="2569060"/>
              <a:ext cx="457200" cy="4572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C4DFAE65-B426-B31E-9C7C-8B9FB0B807C6}"/>
                </a:ext>
              </a:extLst>
            </p:cNvPr>
            <p:cNvGrpSpPr>
              <a:grpSpLocks noChangeAspect="1"/>
            </p:cNvGrpSpPr>
            <p:nvPr/>
          </p:nvGrpSpPr>
          <p:grpSpPr>
            <a:xfrm>
              <a:off x="8141149" y="2592612"/>
              <a:ext cx="332360" cy="365760"/>
              <a:chOff x="8427220" y="2816640"/>
              <a:chExt cx="610686" cy="672055"/>
            </a:xfrm>
          </p:grpSpPr>
          <p:sp>
            <p:nvSpPr>
              <p:cNvPr id="26" name="Freeform: Shape 25">
                <a:extLst>
                  <a:ext uri="{FF2B5EF4-FFF2-40B4-BE49-F238E27FC236}">
                    <a16:creationId xmlns:a16="http://schemas.microsoft.com/office/drawing/2014/main" id="{909C9346-3622-B848-40E3-4202F26942C9}"/>
                  </a:ext>
                </a:extLst>
              </p:cNvPr>
              <p:cNvSpPr/>
              <p:nvPr/>
            </p:nvSpPr>
            <p:spPr>
              <a:xfrm>
                <a:off x="8427220" y="3118691"/>
                <a:ext cx="610686" cy="370004"/>
              </a:xfrm>
              <a:custGeom>
                <a:avLst/>
                <a:gdLst>
                  <a:gd name="connsiteX0" fmla="*/ 556260 w 610686"/>
                  <a:gd name="connsiteY0" fmla="*/ 370004 h 370004"/>
                  <a:gd name="connsiteX1" fmla="*/ 610398 w 610686"/>
                  <a:gd name="connsiteY1" fmla="*/ 315866 h 370004"/>
                  <a:gd name="connsiteX2" fmla="*/ 610398 w 610686"/>
                  <a:gd name="connsiteY2" fmla="*/ 309519 h 370004"/>
                  <a:gd name="connsiteX3" fmla="*/ 305359 w 610686"/>
                  <a:gd name="connsiteY3" fmla="*/ 0 h 370004"/>
                  <a:gd name="connsiteX4" fmla="*/ 320 w 610686"/>
                  <a:gd name="connsiteY4" fmla="*/ 309892 h 370004"/>
                  <a:gd name="connsiteX5" fmla="*/ 48659 w 610686"/>
                  <a:gd name="connsiteY5" fmla="*/ 369944 h 370004"/>
                  <a:gd name="connsiteX6" fmla="*/ 49231 w 610686"/>
                  <a:gd name="connsiteY6" fmla="*/ 370004 h 370004"/>
                  <a:gd name="connsiteX7" fmla="*/ 556260 w 610686"/>
                  <a:gd name="connsiteY7" fmla="*/ 370004 h 37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686" h="370004">
                    <a:moveTo>
                      <a:pt x="556260" y="370004"/>
                    </a:moveTo>
                    <a:cubicBezTo>
                      <a:pt x="586159" y="370004"/>
                      <a:pt x="610398" y="345765"/>
                      <a:pt x="610398" y="315866"/>
                    </a:cubicBezTo>
                    <a:cubicBezTo>
                      <a:pt x="610782" y="313768"/>
                      <a:pt x="610782" y="311617"/>
                      <a:pt x="610398" y="309519"/>
                    </a:cubicBezTo>
                    <a:cubicBezTo>
                      <a:pt x="588743" y="138892"/>
                      <a:pt x="492041" y="0"/>
                      <a:pt x="305359" y="0"/>
                    </a:cubicBezTo>
                    <a:cubicBezTo>
                      <a:pt x="118677" y="0"/>
                      <a:pt x="19362" y="117610"/>
                      <a:pt x="320" y="309892"/>
                    </a:cubicBezTo>
                    <a:cubicBezTo>
                      <a:pt x="-2915" y="339825"/>
                      <a:pt x="18727" y="366711"/>
                      <a:pt x="48659" y="369944"/>
                    </a:cubicBezTo>
                    <a:cubicBezTo>
                      <a:pt x="48849" y="369967"/>
                      <a:pt x="49040" y="369986"/>
                      <a:pt x="49231" y="370004"/>
                    </a:cubicBezTo>
                    <a:lnTo>
                      <a:pt x="556260" y="370004"/>
                    </a:lnTo>
                    <a:close/>
                  </a:path>
                </a:pathLst>
              </a:custGeom>
              <a:solidFill>
                <a:schemeClr val="accent1"/>
              </a:solidFill>
              <a:ln w="37042"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C8F45BA8-E580-FADA-A98C-7809750F5EBB}"/>
                  </a:ext>
                </a:extLst>
              </p:cNvPr>
              <p:cNvSpPr/>
              <p:nvPr/>
            </p:nvSpPr>
            <p:spPr>
              <a:xfrm>
                <a:off x="8639984" y="3131759"/>
                <a:ext cx="183695" cy="239699"/>
              </a:xfrm>
              <a:custGeom>
                <a:avLst/>
                <a:gdLst>
                  <a:gd name="connsiteX0" fmla="*/ 92594 w 183695"/>
                  <a:gd name="connsiteY0" fmla="*/ 27256 h 239699"/>
                  <a:gd name="connsiteX1" fmla="*/ 0 w 183695"/>
                  <a:gd name="connsiteY1" fmla="*/ 0 h 239699"/>
                  <a:gd name="connsiteX2" fmla="*/ 92594 w 183695"/>
                  <a:gd name="connsiteY2" fmla="*/ 239700 h 239699"/>
                  <a:gd name="connsiteX3" fmla="*/ 183695 w 183695"/>
                  <a:gd name="connsiteY3" fmla="*/ 1493 h 239699"/>
                  <a:gd name="connsiteX4" fmla="*/ 92594 w 183695"/>
                  <a:gd name="connsiteY4" fmla="*/ 27256 h 239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695" h="239699">
                    <a:moveTo>
                      <a:pt x="92594" y="27256"/>
                    </a:moveTo>
                    <a:cubicBezTo>
                      <a:pt x="59756" y="27229"/>
                      <a:pt x="27616" y="17769"/>
                      <a:pt x="0" y="0"/>
                    </a:cubicBezTo>
                    <a:lnTo>
                      <a:pt x="92594" y="239700"/>
                    </a:lnTo>
                    <a:lnTo>
                      <a:pt x="183695" y="1493"/>
                    </a:lnTo>
                    <a:cubicBezTo>
                      <a:pt x="156399" y="18578"/>
                      <a:pt x="124794" y="27515"/>
                      <a:pt x="92594" y="27256"/>
                    </a:cubicBezTo>
                    <a:close/>
                  </a:path>
                </a:pathLst>
              </a:custGeom>
              <a:solidFill>
                <a:srgbClr val="FFFFFF">
                  <a:alpha val="80000"/>
                </a:srgbClr>
              </a:solidFill>
              <a:ln w="37042"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0E13CD7-9343-DD54-F33B-7ECE499F9CFE}"/>
                  </a:ext>
                </a:extLst>
              </p:cNvPr>
              <p:cNvSpPr/>
              <p:nvPr/>
            </p:nvSpPr>
            <p:spPr>
              <a:xfrm>
                <a:off x="8561951" y="2816640"/>
                <a:ext cx="342001" cy="342001"/>
              </a:xfrm>
              <a:custGeom>
                <a:avLst/>
                <a:gdLst>
                  <a:gd name="connsiteX0" fmla="*/ 342002 w 342001"/>
                  <a:gd name="connsiteY0" fmla="*/ 171001 h 342001"/>
                  <a:gd name="connsiteX1" fmla="*/ 171001 w 342001"/>
                  <a:gd name="connsiteY1" fmla="*/ 342002 h 342001"/>
                  <a:gd name="connsiteX2" fmla="*/ 0 w 342001"/>
                  <a:gd name="connsiteY2" fmla="*/ 171001 h 342001"/>
                  <a:gd name="connsiteX3" fmla="*/ 171001 w 342001"/>
                  <a:gd name="connsiteY3" fmla="*/ 0 h 342001"/>
                  <a:gd name="connsiteX4" fmla="*/ 342002 w 342001"/>
                  <a:gd name="connsiteY4" fmla="*/ 171001 h 342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001" h="342001">
                    <a:moveTo>
                      <a:pt x="342002" y="171001"/>
                    </a:moveTo>
                    <a:cubicBezTo>
                      <a:pt x="342002" y="265442"/>
                      <a:pt x="265442" y="342002"/>
                      <a:pt x="171001" y="342002"/>
                    </a:cubicBezTo>
                    <a:cubicBezTo>
                      <a:pt x="76560" y="342002"/>
                      <a:pt x="0" y="265442"/>
                      <a:pt x="0" y="171001"/>
                    </a:cubicBezTo>
                    <a:cubicBezTo>
                      <a:pt x="0" y="76560"/>
                      <a:pt x="76560" y="0"/>
                      <a:pt x="171001" y="0"/>
                    </a:cubicBezTo>
                    <a:cubicBezTo>
                      <a:pt x="265442" y="0"/>
                      <a:pt x="342002" y="76560"/>
                      <a:pt x="342002" y="171001"/>
                    </a:cubicBezTo>
                    <a:close/>
                  </a:path>
                </a:pathLst>
              </a:custGeom>
              <a:solidFill>
                <a:schemeClr val="accent1"/>
              </a:solidFill>
              <a:ln w="37042" cap="flat">
                <a:noFill/>
                <a:prstDash val="solid"/>
                <a:miter/>
              </a:ln>
            </p:spPr>
            <p:txBody>
              <a:bodyPr rtlCol="0" anchor="ctr"/>
              <a:lstStyle/>
              <a:p>
                <a:endParaRPr lang="en-US"/>
              </a:p>
            </p:txBody>
          </p:sp>
        </p:grpSp>
      </p:grpSp>
      <p:sp>
        <p:nvSpPr>
          <p:cNvPr id="29" name="Text Placeholder 2">
            <a:extLst>
              <a:ext uri="{FF2B5EF4-FFF2-40B4-BE49-F238E27FC236}">
                <a16:creationId xmlns:a16="http://schemas.microsoft.com/office/drawing/2014/main" id="{68F0AD19-9E6D-7506-8246-C3FD7E8D4887}"/>
              </a:ext>
            </a:extLst>
          </p:cNvPr>
          <p:cNvSpPr txBox="1">
            <a:spLocks/>
          </p:cNvSpPr>
          <p:nvPr/>
        </p:nvSpPr>
        <p:spPr>
          <a:xfrm>
            <a:off x="588964" y="1936788"/>
            <a:ext cx="5229946" cy="215443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lang="en-US" sz="2400" spc="-50"/>
              <a:t>Collect additional information from requestors</a:t>
            </a:r>
          </a:p>
          <a:p>
            <a:pPr marL="228600" marR="0" lvl="0" indent="-228600" algn="l" defTabSz="932742"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lang="en-US" sz="1800">
                <a:gradFill>
                  <a:gsLst>
                    <a:gs pos="1250">
                      <a:srgbClr val="000000"/>
                    </a:gs>
                    <a:gs pos="100000">
                      <a:srgbClr val="000000"/>
                    </a:gs>
                  </a:gsLst>
                  <a:lin ang="5400000" scaled="0"/>
                </a:gradFill>
              </a:rPr>
              <a:t>Include custom questions that are surfaced</a:t>
            </a:r>
            <a:br>
              <a:rPr lang="en-US" sz="1800">
                <a:gradFill>
                  <a:gsLst>
                    <a:gs pos="1250">
                      <a:srgbClr val="000000"/>
                    </a:gs>
                    <a:gs pos="100000">
                      <a:srgbClr val="000000"/>
                    </a:gs>
                  </a:gsLst>
                  <a:lin ang="5400000" scaled="0"/>
                </a:gradFill>
              </a:rPr>
            </a:br>
            <a:r>
              <a:rPr lang="en-US" sz="1800">
                <a:gradFill>
                  <a:gsLst>
                    <a:gs pos="1250">
                      <a:srgbClr val="000000"/>
                    </a:gs>
                    <a:gs pos="100000">
                      <a:srgbClr val="000000"/>
                    </a:gs>
                  </a:gsLst>
                  <a:lin ang="5400000" scaled="0"/>
                </a:gradFill>
              </a:rPr>
              <a:t>within the request flow.</a:t>
            </a:r>
          </a:p>
          <a:p>
            <a:pPr marL="228600" marR="0" lvl="0" indent="-228600" algn="l" defTabSz="932742"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ea typeface="+mn-ea"/>
                <a:cs typeface="Segoe UI" panose="020B0502040204020203" pitchFamily="34" charset="0"/>
              </a:rPr>
              <a:t>Approvers are shown the information as part</a:t>
            </a:r>
            <a:b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ea typeface="+mn-ea"/>
                <a:cs typeface="Segoe UI" panose="020B0502040204020203" pitchFamily="34" charset="0"/>
              </a:rPr>
            </a:br>
            <a: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ea typeface="+mn-ea"/>
                <a:cs typeface="Segoe UI" panose="020B0502040204020203" pitchFamily="34" charset="0"/>
              </a:rPr>
              <a:t>of the request so they can make better decisions.</a:t>
            </a:r>
          </a:p>
        </p:txBody>
      </p:sp>
      <p:sp>
        <p:nvSpPr>
          <p:cNvPr id="30" name="Text Placeholder 2">
            <a:extLst>
              <a:ext uri="{FF2B5EF4-FFF2-40B4-BE49-F238E27FC236}">
                <a16:creationId xmlns:a16="http://schemas.microsoft.com/office/drawing/2014/main" id="{16443295-6550-3549-A628-DBA8CC6F190F}"/>
              </a:ext>
            </a:extLst>
          </p:cNvPr>
          <p:cNvSpPr txBox="1">
            <a:spLocks/>
          </p:cNvSpPr>
          <p:nvPr/>
        </p:nvSpPr>
        <p:spPr>
          <a:xfrm>
            <a:off x="588964" y="4429985"/>
            <a:ext cx="5185612" cy="215443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lang="en-US" sz="2400" spc="-50"/>
              <a:t>Store provided information in User attributes</a:t>
            </a:r>
          </a:p>
          <a:p>
            <a:pPr marL="285750" marR="0" lvl="0" indent="-285750" algn="l" defTabSz="932742"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ea typeface="+mn-ea"/>
                <a:cs typeface="Segoe UI" panose="020B0502040204020203" pitchFamily="34" charset="0"/>
              </a:rPr>
              <a:t>If your apps or </a:t>
            </a:r>
            <a:r>
              <a:rPr lang="en-US" sz="1800">
                <a:gradFill>
                  <a:gsLst>
                    <a:gs pos="1250">
                      <a:srgbClr val="000000"/>
                    </a:gs>
                    <a:gs pos="100000">
                      <a:srgbClr val="000000"/>
                    </a:gs>
                  </a:gsLst>
                  <a:lin ang="5400000" scaled="0"/>
                </a:gradFill>
              </a:rPr>
              <a:t>processes need to reference it later, you can also store requestor information in attributes automatically.</a:t>
            </a:r>
          </a:p>
          <a:p>
            <a:pPr marL="285750" marR="0" lvl="0" indent="-285750" algn="l" defTabSz="932742"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ea typeface="+mn-ea"/>
                <a:cs typeface="Segoe UI" panose="020B0502040204020203" pitchFamily="34" charset="0"/>
              </a:rPr>
              <a:t>Especially useful for onboarding external users</a:t>
            </a:r>
            <a:r>
              <a:rPr lang="en-US" sz="1800">
                <a:gradFill>
                  <a:gsLst>
                    <a:gs pos="1250">
                      <a:srgbClr val="000000"/>
                    </a:gs>
                    <a:gs pos="100000">
                      <a:srgbClr val="000000"/>
                    </a:gs>
                  </a:gsLst>
                  <a:lin ang="5400000" scaled="0"/>
                </a:gradFill>
              </a:rPr>
              <a:t>.</a:t>
            </a: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ea typeface="+mn-ea"/>
              <a:cs typeface="Segoe UI" panose="020B0502040204020203" pitchFamily="34" charset="0"/>
            </a:endParaRPr>
          </a:p>
        </p:txBody>
      </p:sp>
    </p:spTree>
    <p:extLst>
      <p:ext uri="{BB962C8B-B14F-4D97-AF65-F5344CB8AC3E}">
        <p14:creationId xmlns:p14="http://schemas.microsoft.com/office/powerpoint/2010/main" val="320561332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0BB21-8104-7140-FB0C-CC40AE62488E}"/>
              </a:ext>
            </a:extLst>
          </p:cNvPr>
          <p:cNvSpPr>
            <a:spLocks noGrp="1"/>
          </p:cNvSpPr>
          <p:nvPr>
            <p:ph type="title"/>
          </p:nvPr>
        </p:nvSpPr>
        <p:spPr>
          <a:xfrm>
            <a:off x="588263" y="457200"/>
            <a:ext cx="11018520" cy="923330"/>
          </a:xfrm>
        </p:spPr>
        <p:txBody>
          <a:bodyPr>
            <a:normAutofit/>
          </a:bodyPr>
          <a:lstStyle/>
          <a:p>
            <a:r>
              <a:rPr lang="en-US" sz="3600"/>
              <a:t>Improving onboarding with decentralized IDs</a:t>
            </a:r>
            <a:br>
              <a:rPr lang="en-US"/>
            </a:br>
            <a:r>
              <a:rPr lang="en-US" sz="2400">
                <a:solidFill>
                  <a:schemeClr val="accent1"/>
                </a:solidFill>
              </a:rPr>
              <a:t>Microsoft Entra Verified ID in entitlement management</a:t>
            </a:r>
            <a:endParaRPr lang="en-US">
              <a:solidFill>
                <a:schemeClr val="accent1"/>
              </a:solidFill>
            </a:endParaRPr>
          </a:p>
        </p:txBody>
      </p:sp>
      <p:sp>
        <p:nvSpPr>
          <p:cNvPr id="3" name="Rectangle: Rounded Corners 2">
            <a:extLst>
              <a:ext uri="{FF2B5EF4-FFF2-40B4-BE49-F238E27FC236}">
                <a16:creationId xmlns:a16="http://schemas.microsoft.com/office/drawing/2014/main" id="{FE7A54BE-0EB4-BAA3-33F3-D5836152BC4F}"/>
              </a:ext>
            </a:extLst>
          </p:cNvPr>
          <p:cNvSpPr/>
          <p:nvPr/>
        </p:nvSpPr>
        <p:spPr bwMode="auto">
          <a:xfrm>
            <a:off x="6410120" y="2631582"/>
            <a:ext cx="4945922" cy="2286000"/>
          </a:xfrm>
          <a:prstGeom prst="roundRect">
            <a:avLst>
              <a:gd name="adj" fmla="val 180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Semibold"/>
              <a:ea typeface="Segoe UI" pitchFamily="34" charset="0"/>
              <a:cs typeface="Segoe UI" pitchFamily="34" charset="0"/>
            </a:endParaRPr>
          </a:p>
        </p:txBody>
      </p:sp>
      <p:pic>
        <p:nvPicPr>
          <p:cNvPr id="4" name="Picture 3">
            <a:extLst>
              <a:ext uri="{FF2B5EF4-FFF2-40B4-BE49-F238E27FC236}">
                <a16:creationId xmlns:a16="http://schemas.microsoft.com/office/drawing/2014/main" id="{329BD970-47E9-5A1D-FEEF-7BBC307595FF}"/>
              </a:ext>
            </a:extLst>
          </p:cNvPr>
          <p:cNvPicPr>
            <a:picLocks noChangeAspect="1"/>
          </p:cNvPicPr>
          <p:nvPr/>
        </p:nvPicPr>
        <p:blipFill>
          <a:blip r:embed="rId2"/>
          <a:stretch>
            <a:fillRect/>
          </a:stretch>
        </p:blipFill>
        <p:spPr>
          <a:xfrm>
            <a:off x="586406" y="4456227"/>
            <a:ext cx="337253" cy="337253"/>
          </a:xfrm>
          <a:prstGeom prst="rect">
            <a:avLst/>
          </a:prstGeom>
        </p:spPr>
      </p:pic>
      <p:sp>
        <p:nvSpPr>
          <p:cNvPr id="5" name="Content Placeholder 3">
            <a:extLst>
              <a:ext uri="{FF2B5EF4-FFF2-40B4-BE49-F238E27FC236}">
                <a16:creationId xmlns:a16="http://schemas.microsoft.com/office/drawing/2014/main" id="{77FF16C6-DDC8-7620-6D51-02C830E77CED}"/>
              </a:ext>
            </a:extLst>
          </p:cNvPr>
          <p:cNvSpPr txBox="1">
            <a:spLocks/>
          </p:cNvSpPr>
          <p:nvPr/>
        </p:nvSpPr>
        <p:spPr>
          <a:xfrm>
            <a:off x="1097096" y="2330486"/>
            <a:ext cx="4682836" cy="98488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ea typeface="+mn-ea"/>
                <a:cs typeface="Segoe UI" panose="020B0502040204020203" pitchFamily="34" charset="0"/>
              </a:rPr>
              <a:t>Reduces need for self-attestation by new employees or business partners. Users requesting access will be able to obtain identity attributes from a wide set of issuers.</a:t>
            </a:r>
          </a:p>
        </p:txBody>
      </p:sp>
      <p:sp>
        <p:nvSpPr>
          <p:cNvPr id="6" name="TextBox 5">
            <a:extLst>
              <a:ext uri="{FF2B5EF4-FFF2-40B4-BE49-F238E27FC236}">
                <a16:creationId xmlns:a16="http://schemas.microsoft.com/office/drawing/2014/main" id="{DCFEFEAF-6C2F-5602-835B-CC30AD3B7153}"/>
              </a:ext>
            </a:extLst>
          </p:cNvPr>
          <p:cNvSpPr txBox="1"/>
          <p:nvPr/>
        </p:nvSpPr>
        <p:spPr>
          <a:xfrm>
            <a:off x="1097096" y="3521224"/>
            <a:ext cx="4682836" cy="738664"/>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Wingdings" panose="05000000000000000000" pitchFamily="2" charset="2"/>
              <a:buNone/>
              <a:tabLst/>
              <a:defRPr kumimoji="0" sz="1600" b="0" i="0" u="none" strike="noStrike" cap="none" spc="0" normalizeH="0" baseline="0">
                <a:ln>
                  <a:noFill/>
                </a:ln>
                <a:gradFill>
                  <a:gsLst>
                    <a:gs pos="1250">
                      <a:srgbClr val="000000"/>
                    </a:gs>
                    <a:gs pos="100000">
                      <a:srgbClr val="000000"/>
                    </a:gs>
                  </a:gsLst>
                  <a:lin ang="5400000" scaled="0"/>
                </a:gradFill>
                <a:effectLst/>
                <a:uLnTx/>
                <a:uFillTx/>
                <a:latin typeface="Segoe UI" panose="020B0502040204020203" pitchFamily="34" charset="0"/>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mn-lt"/>
                <a:ea typeface="+mn-ea"/>
                <a:cs typeface="Segoe UI" panose="020B0502040204020203" pitchFamily="34" charset="0"/>
              </a:rPr>
              <a:t>Simplifies approval processes, as approvers do not need to personally vet requestor’s authenticity of claims</a:t>
            </a:r>
          </a:p>
        </p:txBody>
      </p:sp>
      <p:sp>
        <p:nvSpPr>
          <p:cNvPr id="7" name="TextBox 6">
            <a:extLst>
              <a:ext uri="{FF2B5EF4-FFF2-40B4-BE49-F238E27FC236}">
                <a16:creationId xmlns:a16="http://schemas.microsoft.com/office/drawing/2014/main" id="{72388227-DDF4-933C-30CD-7BD273519A98}"/>
              </a:ext>
            </a:extLst>
          </p:cNvPr>
          <p:cNvSpPr txBox="1"/>
          <p:nvPr/>
        </p:nvSpPr>
        <p:spPr>
          <a:xfrm>
            <a:off x="1097096" y="4439237"/>
            <a:ext cx="4682836" cy="738664"/>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Wingdings" panose="05000000000000000000" pitchFamily="2" charset="2"/>
              <a:buNone/>
              <a:tabLst/>
              <a:defRPr kumimoji="0" sz="1600" b="0" i="0" u="none" strike="noStrike" cap="none" spc="0" normalizeH="0" baseline="0">
                <a:ln>
                  <a:noFill/>
                </a:ln>
                <a:gradFill>
                  <a:gsLst>
                    <a:gs pos="1250">
                      <a:srgbClr val="000000"/>
                    </a:gs>
                    <a:gs pos="100000">
                      <a:srgbClr val="000000"/>
                    </a:gs>
                  </a:gsLst>
                  <a:lin ang="5400000" scaled="0"/>
                </a:gradFill>
                <a:effectLst/>
                <a:uLnTx/>
                <a:uFillTx/>
                <a:latin typeface="Segoe UI" panose="020B0502040204020203" pitchFamily="34" charset="0"/>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mn-lt"/>
                <a:ea typeface="+mn-ea"/>
                <a:cs typeface="Segoe UI" panose="020B0502040204020203" pitchFamily="34" charset="0"/>
              </a:rPr>
              <a:t>Simplifies compliance posture with increased consistency and reduced need for manual intervention</a:t>
            </a:r>
          </a:p>
        </p:txBody>
      </p:sp>
      <p:pic>
        <p:nvPicPr>
          <p:cNvPr id="8" name="Picture 7">
            <a:extLst>
              <a:ext uri="{FF2B5EF4-FFF2-40B4-BE49-F238E27FC236}">
                <a16:creationId xmlns:a16="http://schemas.microsoft.com/office/drawing/2014/main" id="{94888EB4-6921-7F60-F294-EAC7AA0B0F91}"/>
              </a:ext>
            </a:extLst>
          </p:cNvPr>
          <p:cNvPicPr>
            <a:picLocks noChangeAspect="1"/>
          </p:cNvPicPr>
          <p:nvPr/>
        </p:nvPicPr>
        <p:blipFill>
          <a:blip r:embed="rId3"/>
          <a:stretch>
            <a:fillRect/>
          </a:stretch>
        </p:blipFill>
        <p:spPr>
          <a:xfrm>
            <a:off x="596821" y="2381286"/>
            <a:ext cx="357472" cy="357472"/>
          </a:xfrm>
          <a:prstGeom prst="rect">
            <a:avLst/>
          </a:prstGeom>
        </p:spPr>
      </p:pic>
      <p:pic>
        <p:nvPicPr>
          <p:cNvPr id="9" name="Picture 8">
            <a:extLst>
              <a:ext uri="{FF2B5EF4-FFF2-40B4-BE49-F238E27FC236}">
                <a16:creationId xmlns:a16="http://schemas.microsoft.com/office/drawing/2014/main" id="{3CE62B5E-B239-9B75-D0C1-8ED84D99146A}"/>
              </a:ext>
            </a:extLst>
          </p:cNvPr>
          <p:cNvPicPr>
            <a:picLocks noChangeAspect="1"/>
          </p:cNvPicPr>
          <p:nvPr/>
        </p:nvPicPr>
        <p:blipFill>
          <a:blip r:embed="rId4"/>
          <a:stretch>
            <a:fillRect/>
          </a:stretch>
        </p:blipFill>
        <p:spPr>
          <a:xfrm>
            <a:off x="586406" y="3613748"/>
            <a:ext cx="338749" cy="307393"/>
          </a:xfrm>
          <a:prstGeom prst="rect">
            <a:avLst/>
          </a:prstGeom>
        </p:spPr>
      </p:pic>
      <p:cxnSp>
        <p:nvCxnSpPr>
          <p:cNvPr id="10" name="Straight Arrow Connector 9">
            <a:extLst>
              <a:ext uri="{FF2B5EF4-FFF2-40B4-BE49-F238E27FC236}">
                <a16:creationId xmlns:a16="http://schemas.microsoft.com/office/drawing/2014/main" id="{EA7FA990-BF67-B26C-D5F2-5442D8A76BD1}"/>
              </a:ext>
            </a:extLst>
          </p:cNvPr>
          <p:cNvCxnSpPr>
            <a:cxnSpLocks/>
          </p:cNvCxnSpPr>
          <p:nvPr/>
        </p:nvCxnSpPr>
        <p:spPr>
          <a:xfrm>
            <a:off x="7894320" y="4765304"/>
            <a:ext cx="1837740" cy="0"/>
          </a:xfrm>
          <a:prstGeom prst="straightConnector1">
            <a:avLst/>
          </a:prstGeom>
          <a:ln w="38100" cap="rnd">
            <a:solidFill>
              <a:schemeClr val="accent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A8507B30-A8F9-A704-E792-F4BF94F5FC5A}"/>
              </a:ext>
            </a:extLst>
          </p:cNvPr>
          <p:cNvGrpSpPr/>
          <p:nvPr/>
        </p:nvGrpSpPr>
        <p:grpSpPr>
          <a:xfrm>
            <a:off x="9777983" y="2190357"/>
            <a:ext cx="1828800" cy="3394449"/>
            <a:chOff x="7811880" y="1546036"/>
            <a:chExt cx="2452106" cy="4702370"/>
          </a:xfrm>
        </p:grpSpPr>
        <p:pic>
          <p:nvPicPr>
            <p:cNvPr id="12" name="Picture 8">
              <a:extLst>
                <a:ext uri="{FF2B5EF4-FFF2-40B4-BE49-F238E27FC236}">
                  <a16:creationId xmlns:a16="http://schemas.microsoft.com/office/drawing/2014/main" id="{4CA18EF2-0BE9-0B20-5A55-7C71BC3C9E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5615" y="1661369"/>
              <a:ext cx="2164636" cy="446556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a:extLst>
                <a:ext uri="{FF2B5EF4-FFF2-40B4-BE49-F238E27FC236}">
                  <a16:creationId xmlns:a16="http://schemas.microsoft.com/office/drawing/2014/main" id="{282C5923-E346-DF70-3E58-634DB89EF3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1880" y="1546036"/>
              <a:ext cx="2452106" cy="47023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A62C38AC-1328-32C7-B5C8-6D7F078A302F}"/>
              </a:ext>
            </a:extLst>
          </p:cNvPr>
          <p:cNvGrpSpPr/>
          <p:nvPr/>
        </p:nvGrpSpPr>
        <p:grpSpPr>
          <a:xfrm>
            <a:off x="8153502" y="2787427"/>
            <a:ext cx="1459158" cy="1832071"/>
            <a:chOff x="8255000" y="2823410"/>
            <a:chExt cx="1459158" cy="1832071"/>
          </a:xfrm>
        </p:grpSpPr>
        <p:grpSp>
          <p:nvGrpSpPr>
            <p:cNvPr id="15" name="Group 14">
              <a:extLst>
                <a:ext uri="{FF2B5EF4-FFF2-40B4-BE49-F238E27FC236}">
                  <a16:creationId xmlns:a16="http://schemas.microsoft.com/office/drawing/2014/main" id="{F443A987-9E38-3FC4-4B2B-2369BE6910E4}"/>
                </a:ext>
              </a:extLst>
            </p:cNvPr>
            <p:cNvGrpSpPr/>
            <p:nvPr/>
          </p:nvGrpSpPr>
          <p:grpSpPr>
            <a:xfrm>
              <a:off x="8413079" y="3512481"/>
              <a:ext cx="1143000" cy="1143000"/>
              <a:chOff x="8413079" y="3507401"/>
              <a:chExt cx="1143000" cy="1143000"/>
            </a:xfrm>
          </p:grpSpPr>
          <p:grpSp>
            <p:nvGrpSpPr>
              <p:cNvPr id="17" name="Group 16">
                <a:extLst>
                  <a:ext uri="{FF2B5EF4-FFF2-40B4-BE49-F238E27FC236}">
                    <a16:creationId xmlns:a16="http://schemas.microsoft.com/office/drawing/2014/main" id="{DF54C9CB-AE14-8337-FD72-4C4BFD9444F5}"/>
                  </a:ext>
                </a:extLst>
              </p:cNvPr>
              <p:cNvGrpSpPr/>
              <p:nvPr/>
            </p:nvGrpSpPr>
            <p:grpSpPr>
              <a:xfrm>
                <a:off x="8413079" y="3507401"/>
                <a:ext cx="1143000" cy="1143000"/>
                <a:chOff x="8413079" y="3507401"/>
                <a:chExt cx="1143000" cy="1143000"/>
              </a:xfrm>
            </p:grpSpPr>
            <p:sp>
              <p:nvSpPr>
                <p:cNvPr id="19" name="Rectangle: Rounded Corners 18">
                  <a:extLst>
                    <a:ext uri="{FF2B5EF4-FFF2-40B4-BE49-F238E27FC236}">
                      <a16:creationId xmlns:a16="http://schemas.microsoft.com/office/drawing/2014/main" id="{3A21618C-24F1-AEF0-AA9B-E6F03FB91EB1}"/>
                    </a:ext>
                  </a:extLst>
                </p:cNvPr>
                <p:cNvSpPr/>
                <p:nvPr/>
              </p:nvSpPr>
              <p:spPr bwMode="auto">
                <a:xfrm>
                  <a:off x="8413079" y="3507401"/>
                  <a:ext cx="1143000" cy="1143000"/>
                </a:xfrm>
                <a:prstGeom prst="roundRect">
                  <a:avLst>
                    <a:gd name="adj" fmla="val 10000"/>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Rectangle: Rounded Corners 19">
                  <a:extLst>
                    <a:ext uri="{FF2B5EF4-FFF2-40B4-BE49-F238E27FC236}">
                      <a16:creationId xmlns:a16="http://schemas.microsoft.com/office/drawing/2014/main" id="{EB74684E-442D-4503-0A37-ADC3192F254C}"/>
                    </a:ext>
                  </a:extLst>
                </p:cNvPr>
                <p:cNvSpPr/>
                <p:nvPr/>
              </p:nvSpPr>
              <p:spPr bwMode="auto">
                <a:xfrm>
                  <a:off x="8477250" y="3571572"/>
                  <a:ext cx="1014658" cy="1014658"/>
                </a:xfrm>
                <a:prstGeom prst="roundRect">
                  <a:avLst>
                    <a:gd name="adj" fmla="val 751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18" name="Picture 14" descr="See the source image">
                <a:extLst>
                  <a:ext uri="{FF2B5EF4-FFF2-40B4-BE49-F238E27FC236}">
                    <a16:creationId xmlns:a16="http://schemas.microsoft.com/office/drawing/2014/main" id="{D0964774-FB56-F497-1030-0B4BC3E5842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530" t="9530" r="9530" b="9530"/>
              <a:stretch/>
            </p:blipFill>
            <p:spPr bwMode="auto">
              <a:xfrm>
                <a:off x="8515350" y="3610869"/>
                <a:ext cx="938458" cy="938458"/>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TextBox 15">
              <a:extLst>
                <a:ext uri="{FF2B5EF4-FFF2-40B4-BE49-F238E27FC236}">
                  <a16:creationId xmlns:a16="http://schemas.microsoft.com/office/drawing/2014/main" id="{FCAEBCF6-BBB8-89CF-05CB-8B7BFEFE282C}"/>
                </a:ext>
              </a:extLst>
            </p:cNvPr>
            <p:cNvSpPr txBox="1"/>
            <p:nvPr/>
          </p:nvSpPr>
          <p:spPr>
            <a:xfrm>
              <a:off x="8255000" y="2823410"/>
              <a:ext cx="1459158" cy="54938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50" normalizeH="0" baseline="0" noProof="0">
                  <a:ln>
                    <a:noFill/>
                  </a:ln>
                  <a:solidFill>
                    <a:prstClr val="black"/>
                  </a:solidFill>
                  <a:effectLst/>
                  <a:uLnTx/>
                  <a:uFillTx/>
                  <a:latin typeface="Segoe UI Semibold"/>
                  <a:ea typeface="+mn-ea"/>
                  <a:cs typeface="Segoe UI" panose="020B0502040204020203" pitchFamily="34" charset="0"/>
                </a:rPr>
                <a:t>Scan the QR code below to submit your True ID credential. </a:t>
              </a:r>
            </a:p>
          </p:txBody>
        </p:sp>
      </p:grpSp>
      <p:grpSp>
        <p:nvGrpSpPr>
          <p:cNvPr id="21" name="Group 20">
            <a:extLst>
              <a:ext uri="{FF2B5EF4-FFF2-40B4-BE49-F238E27FC236}">
                <a16:creationId xmlns:a16="http://schemas.microsoft.com/office/drawing/2014/main" id="{87221758-E228-6F82-7E17-2261DAFF8ED7}"/>
              </a:ext>
            </a:extLst>
          </p:cNvPr>
          <p:cNvGrpSpPr/>
          <p:nvPr/>
        </p:nvGrpSpPr>
        <p:grpSpPr>
          <a:xfrm>
            <a:off x="6159379" y="2190357"/>
            <a:ext cx="1828800" cy="3394449"/>
            <a:chOff x="7491143" y="2279182"/>
            <a:chExt cx="1805595" cy="3394449"/>
          </a:xfrm>
        </p:grpSpPr>
        <p:grpSp>
          <p:nvGrpSpPr>
            <p:cNvPr id="22" name="Group 21">
              <a:extLst>
                <a:ext uri="{FF2B5EF4-FFF2-40B4-BE49-F238E27FC236}">
                  <a16:creationId xmlns:a16="http://schemas.microsoft.com/office/drawing/2014/main" id="{49B47BD8-C0E1-3C63-B4D2-C19A8950E039}"/>
                </a:ext>
              </a:extLst>
            </p:cNvPr>
            <p:cNvGrpSpPr/>
            <p:nvPr/>
          </p:nvGrpSpPr>
          <p:grpSpPr>
            <a:xfrm>
              <a:off x="7491143" y="2279182"/>
              <a:ext cx="1805595" cy="3394449"/>
              <a:chOff x="7811880" y="1546036"/>
              <a:chExt cx="2452106" cy="4702370"/>
            </a:xfrm>
          </p:grpSpPr>
          <p:pic>
            <p:nvPicPr>
              <p:cNvPr id="24" name="Picture 8">
                <a:extLst>
                  <a:ext uri="{FF2B5EF4-FFF2-40B4-BE49-F238E27FC236}">
                    <a16:creationId xmlns:a16="http://schemas.microsoft.com/office/drawing/2014/main" id="{8A695260-1114-A4F5-34C8-2AC2CC59CA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5615" y="1661369"/>
                <a:ext cx="2164636" cy="446556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a:extLst>
                  <a:ext uri="{FF2B5EF4-FFF2-40B4-BE49-F238E27FC236}">
                    <a16:creationId xmlns:a16="http://schemas.microsoft.com/office/drawing/2014/main" id="{91407FB6-178E-CD9C-E493-864593043D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1880" y="1546036"/>
                <a:ext cx="2452106" cy="4702370"/>
              </a:xfrm>
              <a:prstGeom prst="rect">
                <a:avLst/>
              </a:prstGeom>
              <a:noFill/>
              <a:extLst>
                <a:ext uri="{909E8E84-426E-40DD-AFC4-6F175D3DCCD1}">
                  <a14:hiddenFill xmlns:a14="http://schemas.microsoft.com/office/drawing/2010/main">
                    <a:solidFill>
                      <a:srgbClr val="FFFFFF"/>
                    </a:solidFill>
                  </a14:hiddenFill>
                </a:ext>
              </a:extLst>
            </p:spPr>
          </p:pic>
        </p:grpSp>
        <p:pic>
          <p:nvPicPr>
            <p:cNvPr id="23" name="Picture 22">
              <a:extLst>
                <a:ext uri="{FF2B5EF4-FFF2-40B4-BE49-F238E27FC236}">
                  <a16:creationId xmlns:a16="http://schemas.microsoft.com/office/drawing/2014/main" id="{E3F68308-F5EC-0E70-B80B-F2466E511D1B}"/>
                </a:ext>
              </a:extLst>
            </p:cNvPr>
            <p:cNvPicPr>
              <a:picLocks noChangeAspect="1"/>
            </p:cNvPicPr>
            <p:nvPr/>
          </p:nvPicPr>
          <p:blipFill rotWithShape="1">
            <a:blip r:embed="rId8"/>
            <a:srcRect l="40936" t="14326" r="41702" b="24031"/>
            <a:stretch/>
          </p:blipFill>
          <p:spPr>
            <a:xfrm>
              <a:off x="7677272" y="2845687"/>
              <a:ext cx="1418171" cy="2602613"/>
            </a:xfrm>
            <a:prstGeom prst="rect">
              <a:avLst/>
            </a:prstGeom>
          </p:spPr>
        </p:pic>
      </p:grpSp>
    </p:spTree>
    <p:extLst>
      <p:ext uri="{BB962C8B-B14F-4D97-AF65-F5344CB8AC3E}">
        <p14:creationId xmlns:p14="http://schemas.microsoft.com/office/powerpoint/2010/main" val="262850128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2DBF33A-C413-05E2-74EE-D911E89B97C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t>Directly assign any user (Preview)</a:t>
            </a:r>
          </a:p>
        </p:txBody>
      </p:sp>
      <p:pic>
        <p:nvPicPr>
          <p:cNvPr id="8" name="Picture 7">
            <a:extLst>
              <a:ext uri="{FF2B5EF4-FFF2-40B4-BE49-F238E27FC236}">
                <a16:creationId xmlns:a16="http://schemas.microsoft.com/office/drawing/2014/main" id="{EC7AC85A-35D2-9074-82D0-C68C72B8C2E5}"/>
              </a:ext>
            </a:extLst>
          </p:cNvPr>
          <p:cNvPicPr>
            <a:picLocks noChangeAspect="1"/>
          </p:cNvPicPr>
          <p:nvPr/>
        </p:nvPicPr>
        <p:blipFill>
          <a:blip r:embed="rId2"/>
          <a:stretch>
            <a:fillRect/>
          </a:stretch>
        </p:blipFill>
        <p:spPr>
          <a:xfrm>
            <a:off x="7515225" y="1423988"/>
            <a:ext cx="3686175" cy="4775657"/>
          </a:xfrm>
          <a:prstGeom prst="rect">
            <a:avLst/>
          </a:prstGeom>
        </p:spPr>
      </p:pic>
      <p:sp>
        <p:nvSpPr>
          <p:cNvPr id="11" name="TextBox 10">
            <a:extLst>
              <a:ext uri="{FF2B5EF4-FFF2-40B4-BE49-F238E27FC236}">
                <a16:creationId xmlns:a16="http://schemas.microsoft.com/office/drawing/2014/main" id="{45E8E29A-0777-DB4F-A13A-5656B6861F98}"/>
              </a:ext>
            </a:extLst>
          </p:cNvPr>
          <p:cNvSpPr txBox="1"/>
          <p:nvPr/>
        </p:nvSpPr>
        <p:spPr>
          <a:xfrm>
            <a:off x="990600" y="2135236"/>
            <a:ext cx="4275712" cy="2308324"/>
          </a:xfrm>
          <a:prstGeom prst="rect">
            <a:avLst/>
          </a:prstGeom>
          <a:noFill/>
        </p:spPr>
        <p:txBody>
          <a:bodyPr wrap="square">
            <a:spAutoFit/>
          </a:bodyPr>
          <a:lstStyle/>
          <a:p>
            <a:r>
              <a:rPr lang="en-US"/>
              <a:t>Entitlement management also allows you to directly assign external users to an access package to make collaborating with partners easier. To do this, the access package must have a policy that allows users not yet in your directory to request access.</a:t>
            </a:r>
          </a:p>
          <a:p>
            <a:endParaRPr lang="en-US"/>
          </a:p>
        </p:txBody>
      </p:sp>
    </p:spTree>
    <p:extLst>
      <p:ext uri="{BB962C8B-B14F-4D97-AF65-F5344CB8AC3E}">
        <p14:creationId xmlns:p14="http://schemas.microsoft.com/office/powerpoint/2010/main" val="400043016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532CD-3480-6E6B-79ED-7DDAC9A579E7}"/>
              </a:ext>
            </a:extLst>
          </p:cNvPr>
          <p:cNvSpPr>
            <a:spLocks noGrp="1"/>
          </p:cNvSpPr>
          <p:nvPr>
            <p:ph type="title"/>
          </p:nvPr>
        </p:nvSpPr>
        <p:spPr/>
        <p:txBody>
          <a:bodyPr>
            <a:normAutofit/>
          </a:bodyPr>
          <a:lstStyle/>
          <a:p>
            <a:r>
              <a:rPr lang="en-US" sz="3200"/>
              <a:t>Features</a:t>
            </a:r>
          </a:p>
        </p:txBody>
      </p:sp>
      <p:sp>
        <p:nvSpPr>
          <p:cNvPr id="3" name="Content Placeholder 2">
            <a:extLst>
              <a:ext uri="{FF2B5EF4-FFF2-40B4-BE49-F238E27FC236}">
                <a16:creationId xmlns:a16="http://schemas.microsoft.com/office/drawing/2014/main" id="{0F58439F-FDDF-16D3-6443-261C493BA377}"/>
              </a:ext>
            </a:extLst>
          </p:cNvPr>
          <p:cNvSpPr>
            <a:spLocks noGrp="1"/>
          </p:cNvSpPr>
          <p:nvPr>
            <p:ph sz="quarter" idx="10"/>
          </p:nvPr>
        </p:nvSpPr>
        <p:spPr>
          <a:xfrm>
            <a:off x="584200" y="1435100"/>
            <a:ext cx="11018838" cy="4431983"/>
          </a:xfrm>
        </p:spPr>
        <p:txBody>
          <a:bodyPr>
            <a:normAutofit fontScale="92500" lnSpcReduction="10000"/>
          </a:bodyPr>
          <a:lstStyle/>
          <a:p>
            <a:pPr lvl="1"/>
            <a:r>
              <a:rPr lang="en-US" b="1"/>
              <a:t>Request Access for external users</a:t>
            </a:r>
            <a:r>
              <a:rPr lang="en-US"/>
              <a:t>: When a user who isn't yet in your directory requests access, and is approved, they're automatically invited into your directory and assigned access.</a:t>
            </a:r>
          </a:p>
          <a:p>
            <a:pPr lvl="1"/>
            <a:endParaRPr lang="en-US"/>
          </a:p>
          <a:p>
            <a:pPr lvl="1"/>
            <a:r>
              <a:rPr lang="en-US" b="1"/>
              <a:t>Grant Access to Resources</a:t>
            </a:r>
            <a:r>
              <a:rPr lang="en-US"/>
              <a:t>: Control who can get access to applications, groups, Teams and SharePoint sites, with multi-stage approval</a:t>
            </a:r>
          </a:p>
          <a:p>
            <a:pPr lvl="1"/>
            <a:endParaRPr lang="en-US"/>
          </a:p>
          <a:p>
            <a:pPr lvl="1"/>
            <a:r>
              <a:rPr lang="en-US" b="1" i="0">
                <a:solidFill>
                  <a:srgbClr val="161616"/>
                </a:solidFill>
                <a:effectLst/>
                <a:latin typeface="Segoe UI" panose="020B0502040204020203" pitchFamily="34" charset="0"/>
              </a:rPr>
              <a:t>Delegate </a:t>
            </a:r>
            <a:r>
              <a:rPr lang="en-US" b="1">
                <a:solidFill>
                  <a:srgbClr val="161616"/>
                </a:solidFill>
                <a:latin typeface="Segoe UI" panose="020B0502040204020203" pitchFamily="34" charset="0"/>
              </a:rPr>
              <a:t>external users </a:t>
            </a:r>
            <a:r>
              <a:rPr lang="en-US" b="1" i="0">
                <a:solidFill>
                  <a:srgbClr val="161616"/>
                </a:solidFill>
                <a:effectLst/>
                <a:latin typeface="Segoe UI" panose="020B0502040204020203" pitchFamily="34" charset="0"/>
              </a:rPr>
              <a:t>administration</a:t>
            </a:r>
            <a:r>
              <a:rPr lang="en-US" b="0" i="0">
                <a:solidFill>
                  <a:srgbClr val="161616"/>
                </a:solidFill>
                <a:effectLst/>
                <a:latin typeface="Segoe UI" panose="020B0502040204020203" pitchFamily="34" charset="0"/>
              </a:rPr>
              <a:t>:   delegate to access package managers policies definitions with rules for which users can request, who must approve their access, and when access expires.</a:t>
            </a:r>
          </a:p>
          <a:p>
            <a:pPr lvl="1"/>
            <a:endParaRPr lang="en-US">
              <a:solidFill>
                <a:srgbClr val="161616"/>
              </a:solidFill>
              <a:latin typeface="Segoe UI" panose="020B0502040204020203" pitchFamily="34" charset="0"/>
            </a:endParaRPr>
          </a:p>
          <a:p>
            <a:pPr lvl="1"/>
            <a:r>
              <a:rPr lang="en-US" b="1">
                <a:solidFill>
                  <a:srgbClr val="161616"/>
                </a:solidFill>
                <a:latin typeface="Segoe UI" panose="020B0502040204020203" pitchFamily="34" charset="0"/>
              </a:rPr>
              <a:t>Verified ID:</a:t>
            </a:r>
            <a:r>
              <a:rPr lang="en-US">
                <a:solidFill>
                  <a:srgbClr val="161616"/>
                </a:solidFill>
                <a:latin typeface="Segoe UI" panose="020B0502040204020203" pitchFamily="34" charset="0"/>
              </a:rPr>
              <a:t>  Require the users to present additional identity proofs during the request process such as a training certification, work authorization, or citizenship status. </a:t>
            </a:r>
          </a:p>
          <a:p>
            <a:pPr lvl="1"/>
            <a:endParaRPr lang="en-US">
              <a:solidFill>
                <a:srgbClr val="161616"/>
              </a:solidFill>
              <a:latin typeface="Segoe UI" panose="020B0502040204020203" pitchFamily="34" charset="0"/>
            </a:endParaRPr>
          </a:p>
          <a:p>
            <a:pPr lvl="1"/>
            <a:r>
              <a:rPr lang="en-US" b="1">
                <a:solidFill>
                  <a:srgbClr val="161616"/>
                </a:solidFill>
                <a:latin typeface="Segoe UI" panose="020B0502040204020203" pitchFamily="34" charset="0"/>
              </a:rPr>
              <a:t>Create external user during the Access Package assignment</a:t>
            </a:r>
            <a:endParaRPr lang="en-US" b="1"/>
          </a:p>
        </p:txBody>
      </p:sp>
    </p:spTree>
    <p:extLst>
      <p:ext uri="{BB962C8B-B14F-4D97-AF65-F5344CB8AC3E}">
        <p14:creationId xmlns:p14="http://schemas.microsoft.com/office/powerpoint/2010/main" val="402654775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D1B62-B55F-D7A7-C44F-21540F9BC378}"/>
              </a:ext>
            </a:extLst>
          </p:cNvPr>
          <p:cNvSpPr>
            <a:spLocks noGrp="1"/>
          </p:cNvSpPr>
          <p:nvPr>
            <p:ph type="ctrTitle"/>
          </p:nvPr>
        </p:nvSpPr>
        <p:spPr>
          <a:xfrm>
            <a:off x="-547076" y="424099"/>
            <a:ext cx="9144000" cy="815907"/>
          </a:xfrm>
        </p:spPr>
        <p:txBody>
          <a:bodyPr>
            <a:normAutofit/>
          </a:bodyPr>
          <a:lstStyle/>
          <a:p>
            <a:r>
              <a:rPr lang="en-US" sz="3200"/>
              <a:t>Planning- Decisions to consider</a:t>
            </a:r>
          </a:p>
        </p:txBody>
      </p:sp>
      <p:sp>
        <p:nvSpPr>
          <p:cNvPr id="3" name="Subtitle 2">
            <a:extLst>
              <a:ext uri="{FF2B5EF4-FFF2-40B4-BE49-F238E27FC236}">
                <a16:creationId xmlns:a16="http://schemas.microsoft.com/office/drawing/2014/main" id="{FDC0FC7C-B9BC-7536-A0AD-1335DDC75C6B}"/>
              </a:ext>
            </a:extLst>
          </p:cNvPr>
          <p:cNvSpPr>
            <a:spLocks noGrp="1"/>
          </p:cNvSpPr>
          <p:nvPr>
            <p:ph type="subTitle" idx="1"/>
          </p:nvPr>
        </p:nvSpPr>
        <p:spPr>
          <a:xfrm>
            <a:off x="1459605" y="1820727"/>
            <a:ext cx="8937754" cy="4525606"/>
          </a:xfrm>
        </p:spPr>
        <p:txBody>
          <a:bodyPr>
            <a:normAutofit/>
          </a:bodyPr>
          <a:lstStyle/>
          <a:p>
            <a:pPr algn="l" rtl="0" fontAlgn="base"/>
            <a:r>
              <a:rPr lang="en-US" sz="1800">
                <a:solidFill>
                  <a:srgbClr val="000000"/>
                </a:solidFill>
              </a:rPr>
              <a:t>-Define with which organization(s) you are going to collaborate with.</a:t>
            </a:r>
          </a:p>
          <a:p>
            <a:pPr algn="l" rtl="0" fontAlgn="base"/>
            <a:r>
              <a:rPr lang="en-US" sz="1800">
                <a:solidFill>
                  <a:srgbClr val="000000"/>
                </a:solidFill>
              </a:rPr>
              <a:t>-Access Package name and description </a:t>
            </a:r>
          </a:p>
          <a:p>
            <a:pPr algn="l" rtl="0" fontAlgn="base"/>
            <a:r>
              <a:rPr lang="en-US" sz="1800">
                <a:solidFill>
                  <a:srgbClr val="000000"/>
                </a:solidFill>
              </a:rPr>
              <a:t>-Approval levels does the access package will require</a:t>
            </a:r>
          </a:p>
          <a:p>
            <a:pPr algn="l" rtl="0" fontAlgn="base"/>
            <a:r>
              <a:rPr lang="en-US" sz="1800">
                <a:solidFill>
                  <a:srgbClr val="000000"/>
                </a:solidFill>
              </a:rPr>
              <a:t>-Who will be able to request access?</a:t>
            </a:r>
          </a:p>
          <a:p>
            <a:pPr algn="l" rtl="0" fontAlgn="base"/>
            <a:r>
              <a:rPr lang="en-US" sz="1800">
                <a:solidFill>
                  <a:srgbClr val="000000"/>
                </a:solidFill>
              </a:rPr>
              <a:t>-Approvers</a:t>
            </a:r>
          </a:p>
          <a:p>
            <a:pPr algn="l" rtl="0" fontAlgn="base"/>
            <a:r>
              <a:rPr lang="en-US" sz="1800">
                <a:solidFill>
                  <a:srgbClr val="000000"/>
                </a:solidFill>
              </a:rPr>
              <a:t>-What information do the external users need to provide during the request?"</a:t>
            </a:r>
          </a:p>
          <a:p>
            <a:pPr algn="l" rtl="0" fontAlgn="base"/>
            <a:r>
              <a:rPr lang="en-US" sz="1800">
                <a:solidFill>
                  <a:srgbClr val="000000"/>
                </a:solidFill>
              </a:rPr>
              <a:t>-Access Package expiration time</a:t>
            </a:r>
          </a:p>
          <a:p>
            <a:pPr algn="l" rtl="0" fontAlgn="base"/>
            <a:r>
              <a:rPr lang="en-US" sz="1800">
                <a:solidFill>
                  <a:srgbClr val="000000"/>
                </a:solidFill>
              </a:rPr>
              <a:t>-Access Reviews requirements</a:t>
            </a:r>
          </a:p>
          <a:p>
            <a:pPr algn="l" rtl="0" fontAlgn="base"/>
            <a:r>
              <a:rPr lang="en-US" sz="1800">
                <a:solidFill>
                  <a:srgbClr val="000000"/>
                </a:solidFill>
              </a:rPr>
              <a:t>-Verified ID Requirement </a:t>
            </a:r>
          </a:p>
          <a:p>
            <a:pPr algn="l" rtl="0" fontAlgn="base"/>
            <a:endParaRPr lang="en-US" sz="1800">
              <a:solidFill>
                <a:srgbClr val="000000"/>
              </a:solidFill>
              <a:latin typeface="Segoe UI" panose="020B0502040204020203" pitchFamily="34" charset="0"/>
            </a:endParaRPr>
          </a:p>
          <a:p>
            <a:pPr algn="l" rtl="0" fontAlgn="base"/>
            <a:endParaRPr lang="en-US" sz="1800">
              <a:solidFill>
                <a:srgbClr val="000000"/>
              </a:solidFill>
              <a:latin typeface="Segoe UI" panose="020B0502040204020203" pitchFamily="34" charset="0"/>
            </a:endParaRPr>
          </a:p>
          <a:p>
            <a:pPr algn="l" rtl="0" fontAlgn="base"/>
            <a:endParaRPr lang="en-US" sz="1800">
              <a:solidFill>
                <a:srgbClr val="000000"/>
              </a:solidFill>
              <a:latin typeface="Segoe UI" panose="020B0502040204020203" pitchFamily="34" charset="0"/>
            </a:endParaRPr>
          </a:p>
          <a:p>
            <a:endParaRPr lang="en-US"/>
          </a:p>
        </p:txBody>
      </p:sp>
    </p:spTree>
    <p:extLst>
      <p:ext uri="{BB962C8B-B14F-4D97-AF65-F5344CB8AC3E}">
        <p14:creationId xmlns:p14="http://schemas.microsoft.com/office/powerpoint/2010/main" val="35863446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E78D8-753E-25CD-6B2F-A0225CCD3F84}"/>
              </a:ext>
            </a:extLst>
          </p:cNvPr>
          <p:cNvSpPr>
            <a:spLocks noGrp="1"/>
          </p:cNvSpPr>
          <p:nvPr>
            <p:ph type="title"/>
          </p:nvPr>
        </p:nvSpPr>
        <p:spPr/>
        <p:txBody>
          <a:bodyPr>
            <a:normAutofit/>
          </a:bodyPr>
          <a:lstStyle/>
          <a:p>
            <a:r>
              <a:rPr lang="en-US" sz="3200"/>
              <a:t>Deploy</a:t>
            </a:r>
          </a:p>
        </p:txBody>
      </p:sp>
      <p:graphicFrame>
        <p:nvGraphicFramePr>
          <p:cNvPr id="6" name="Table 20">
            <a:extLst>
              <a:ext uri="{FF2B5EF4-FFF2-40B4-BE49-F238E27FC236}">
                <a16:creationId xmlns:a16="http://schemas.microsoft.com/office/drawing/2014/main" id="{600A0CC9-8950-3E00-81D5-257123AA7073}"/>
              </a:ext>
            </a:extLst>
          </p:cNvPr>
          <p:cNvGraphicFramePr>
            <a:graphicFrameLocks noGrp="1"/>
          </p:cNvGraphicFramePr>
          <p:nvPr/>
        </p:nvGraphicFramePr>
        <p:xfrm>
          <a:off x="838200" y="1834636"/>
          <a:ext cx="10015226" cy="359156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Step</a:t>
                      </a:r>
                      <a:endParaRPr lang="de-DE" sz="1600"/>
                    </a:p>
                  </a:txBody>
                  <a:tcPr/>
                </a:tc>
                <a:tc>
                  <a:txBody>
                    <a:bodyPr/>
                    <a:lstStyle/>
                    <a:p>
                      <a:r>
                        <a:rPr lang="en-GB" sz="1600"/>
                        <a:t>Instructions</a:t>
                      </a:r>
                      <a:endParaRPr lang="de-DE" sz="1600"/>
                    </a:p>
                  </a:txBody>
                  <a:tcPr/>
                </a:tc>
                <a:extLst>
                  <a:ext uri="{0D108BD9-81ED-4DB2-BD59-A6C34878D82A}">
                    <a16:rowId xmlns:a16="http://schemas.microsoft.com/office/drawing/2014/main" val="1335105508"/>
                  </a:ext>
                </a:extLst>
              </a:tr>
              <a:tr h="370840">
                <a:tc>
                  <a:txBody>
                    <a:bodyPr/>
                    <a:lstStyle/>
                    <a:p>
                      <a:r>
                        <a:rPr lang="en-US" sz="1600" noProof="0"/>
                        <a:t>1. Add connected organization in EM</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2"/>
                        </a:rPr>
                        <a:t>Add connected organization</a:t>
                      </a:r>
                      <a:endParaRPr lang="en-US" sz="1600"/>
                    </a:p>
                  </a:txBody>
                  <a:tcPr/>
                </a:tc>
                <a:extLst>
                  <a:ext uri="{0D108BD9-81ED-4DB2-BD59-A6C34878D82A}">
                    <a16:rowId xmlns:a16="http://schemas.microsoft.com/office/drawing/2014/main" val="2668198742"/>
                  </a:ext>
                </a:extLst>
              </a:tr>
              <a:tr h="370840">
                <a:tc>
                  <a:txBody>
                    <a:bodyPr/>
                    <a:lstStyle/>
                    <a:p>
                      <a:r>
                        <a:rPr lang="en-US" sz="1600" noProof="0"/>
                        <a:t>2. Enable Catalog for External Users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3"/>
                        </a:rPr>
                        <a:t>Settings for external users</a:t>
                      </a:r>
                      <a:endParaRPr lang="en-US" sz="1600"/>
                    </a:p>
                  </a:txBody>
                  <a:tcPr/>
                </a:tc>
                <a:extLst>
                  <a:ext uri="{0D108BD9-81ED-4DB2-BD59-A6C34878D82A}">
                    <a16:rowId xmlns:a16="http://schemas.microsoft.com/office/drawing/2014/main" val="3907080854"/>
                  </a:ext>
                </a:extLst>
              </a:tr>
              <a:tr h="370840">
                <a:tc>
                  <a:txBody>
                    <a:bodyPr/>
                    <a:lstStyle/>
                    <a:p>
                      <a:r>
                        <a:rPr lang="en-US" sz="1600" noProof="0"/>
                        <a:t>3. Create an Access Package</a:t>
                      </a:r>
                    </a:p>
                  </a:txBody>
                  <a:tcPr/>
                </a:tc>
                <a:tc>
                  <a:txBody>
                    <a:bodyPr/>
                    <a:lstStyle/>
                    <a:p>
                      <a:r>
                        <a:rPr lang="en-US" sz="1600">
                          <a:hlinkClick r:id="rId4"/>
                        </a:rPr>
                        <a:t>Create an access package in entitlement management</a:t>
                      </a:r>
                      <a:endParaRPr lang="en-US" sz="1600"/>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4. Check the hidden setting on the access package</a:t>
                      </a:r>
                      <a:endParaRPr lang="en-US" sz="1600" noProof="0"/>
                    </a:p>
                  </a:txBody>
                  <a:tcPr/>
                </a:tc>
                <a:tc>
                  <a:txBody>
                    <a:bodyPr/>
                    <a:lstStyle/>
                    <a:p>
                      <a:r>
                        <a:rPr lang="en-US" sz="1600">
                          <a:hlinkClick r:id="rId5"/>
                        </a:rPr>
                        <a:t>Change the Hidden setting</a:t>
                      </a:r>
                      <a:endParaRPr lang="en-US" sz="1600" noProof="0"/>
                    </a:p>
                  </a:txBody>
                  <a:tcPr/>
                </a:tc>
                <a:extLst>
                  <a:ext uri="{0D108BD9-81ED-4DB2-BD59-A6C34878D82A}">
                    <a16:rowId xmlns:a16="http://schemas.microsoft.com/office/drawing/2014/main" val="320479324"/>
                  </a:ext>
                </a:extLst>
              </a:tr>
              <a:tr h="370840">
                <a:tc>
                  <a:txBody>
                    <a:bodyPr/>
                    <a:lstStyle/>
                    <a:p>
                      <a:r>
                        <a:rPr lang="en-US" sz="1600" noProof="0"/>
                        <a:t>5. Required Verified IDs (Optional Step)</a:t>
                      </a:r>
                    </a:p>
                  </a:txBody>
                  <a:tcPr/>
                </a:tc>
                <a:tc>
                  <a:txBody>
                    <a:bodyPr/>
                    <a:lstStyle/>
                    <a:p>
                      <a:r>
                        <a:rPr lang="en-US" sz="1600" noProof="0">
                          <a:hlinkClick r:id="rId6"/>
                        </a:rPr>
                        <a:t>Create an access package with verified ID requirements</a:t>
                      </a:r>
                      <a:endParaRPr lang="en-US" sz="1600" noProof="0"/>
                    </a:p>
                  </a:txBody>
                  <a:tcPr/>
                </a:tc>
                <a:extLst>
                  <a:ext uri="{0D108BD9-81ED-4DB2-BD59-A6C34878D82A}">
                    <a16:rowId xmlns:a16="http://schemas.microsoft.com/office/drawing/2014/main" val="1991874844"/>
                  </a:ext>
                </a:extLst>
              </a:tr>
              <a:tr h="370840">
                <a:tc>
                  <a:txBody>
                    <a:bodyPr/>
                    <a:lstStyle/>
                    <a:p>
                      <a:r>
                        <a:rPr lang="en-US" sz="1600" noProof="0"/>
                        <a:t>6. Onboard users from the access package assignment (Optional Step)</a:t>
                      </a:r>
                    </a:p>
                  </a:txBody>
                  <a:tcPr/>
                </a:tc>
                <a:tc>
                  <a:txBody>
                    <a:bodyPr/>
                    <a:lstStyle/>
                    <a:p>
                      <a:r>
                        <a:rPr lang="en-US" sz="1600" noProof="0">
                          <a:hlinkClick r:id="rId7"/>
                        </a:rPr>
                        <a:t>Directly assign any user (Preview)</a:t>
                      </a:r>
                      <a:endParaRPr lang="en-US" sz="1600" noProof="0"/>
                    </a:p>
                  </a:txBody>
                  <a:tcPr/>
                </a:tc>
                <a:extLst>
                  <a:ext uri="{0D108BD9-81ED-4DB2-BD59-A6C34878D82A}">
                    <a16:rowId xmlns:a16="http://schemas.microsoft.com/office/drawing/2014/main" val="3523660017"/>
                  </a:ext>
                </a:extLst>
              </a:tr>
              <a:tr h="370840">
                <a:tc>
                  <a:txBody>
                    <a:bodyPr/>
                    <a:lstStyle/>
                    <a:p>
                      <a:r>
                        <a:rPr lang="en-US" sz="1600" noProof="0"/>
                        <a:t>7. Send a My Access portal link to the external organization contact</a:t>
                      </a:r>
                    </a:p>
                  </a:txBody>
                  <a:tcPr/>
                </a:tc>
                <a:tc>
                  <a:txBody>
                    <a:bodyPr/>
                    <a:lstStyle/>
                    <a:p>
                      <a:r>
                        <a:rPr lang="en-US" sz="1600">
                          <a:hlinkClick r:id="rId8"/>
                        </a:rPr>
                        <a:t>Share link to request an access package in entitlement management</a:t>
                      </a:r>
                      <a:endParaRPr lang="en-US" sz="1600" noProof="0"/>
                    </a:p>
                  </a:txBody>
                  <a:tcPr/>
                </a:tc>
                <a:extLst>
                  <a:ext uri="{0D108BD9-81ED-4DB2-BD59-A6C34878D82A}">
                    <a16:rowId xmlns:a16="http://schemas.microsoft.com/office/drawing/2014/main" val="1715172316"/>
                  </a:ext>
                </a:extLst>
              </a:tr>
            </a:tbl>
          </a:graphicData>
        </a:graphic>
      </p:graphicFrame>
      <p:sp>
        <p:nvSpPr>
          <p:cNvPr id="3" name="TextBox 2">
            <a:extLst>
              <a:ext uri="{FF2B5EF4-FFF2-40B4-BE49-F238E27FC236}">
                <a16:creationId xmlns:a16="http://schemas.microsoft.com/office/drawing/2014/main" id="{44899918-5F70-F957-DBFE-7BFEF3689BA9}"/>
              </a:ext>
            </a:extLst>
          </p:cNvPr>
          <p:cNvSpPr txBox="1"/>
          <p:nvPr/>
        </p:nvSpPr>
        <p:spPr>
          <a:xfrm>
            <a:off x="838200" y="5415864"/>
            <a:ext cx="10015226" cy="1200329"/>
          </a:xfrm>
          <a:prstGeom prst="rect">
            <a:avLst/>
          </a:prstGeom>
          <a:noFill/>
        </p:spPr>
        <p:txBody>
          <a:bodyPr wrap="square">
            <a:spAutoFit/>
          </a:bodyPr>
          <a:lstStyle/>
          <a:p>
            <a:pPr algn="l" rtl="0" fontAlgn="base"/>
            <a:r>
              <a:rPr lang="en-US" sz="1800">
                <a:solidFill>
                  <a:srgbClr val="000000"/>
                </a:solidFill>
                <a:latin typeface="Segoe UI" panose="020B0502040204020203" pitchFamily="34" charset="0"/>
              </a:rPr>
              <a:t>Detailed Step by step </a:t>
            </a:r>
          </a:p>
          <a:p>
            <a:pPr algn="l" rtl="0" fontAlgn="base"/>
            <a:r>
              <a:rPr lang="en-US">
                <a:hlinkClick r:id="rId9"/>
              </a:rPr>
              <a:t>https://learn.microsoft.com/en-us/azure/active-directory/governance/entitlement-management-external-users#enable-catalog-for-external-users</a:t>
            </a:r>
            <a:endParaRPr lang="en-US">
              <a:solidFill>
                <a:srgbClr val="000000"/>
              </a:solidFill>
              <a:latin typeface="Segoe UI" panose="020B0502040204020203" pitchFamily="34" charset="0"/>
            </a:endParaRPr>
          </a:p>
          <a:p>
            <a:pPr algn="l" rtl="0" fontAlgn="base"/>
            <a:endParaRPr lang="en-US"/>
          </a:p>
        </p:txBody>
      </p:sp>
    </p:spTree>
    <p:extLst>
      <p:ext uri="{BB962C8B-B14F-4D97-AF65-F5344CB8AC3E}">
        <p14:creationId xmlns:p14="http://schemas.microsoft.com/office/powerpoint/2010/main" val="297443914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3C47E81-F319-0C31-9FAE-43FEC592F14C}"/>
              </a:ext>
            </a:extLst>
          </p:cNvPr>
          <p:cNvSpPr txBox="1">
            <a:spLocks/>
          </p:cNvSpPr>
          <p:nvPr/>
        </p:nvSpPr>
        <p:spPr>
          <a:xfrm>
            <a:off x="-532195" y="2277473"/>
            <a:ext cx="5821379" cy="779799"/>
          </a:xfrm>
          <a:prstGeom prst="rect">
            <a:avLst/>
          </a:prstGeom>
          <a:noFill/>
        </p:spPr>
        <p:txBody>
          <a:bodyPr vert="horz" lIns="91440" tIns="45720" rIns="91440" bIns="45720" rtlCol="0" anchor="ctr" anchorCtr="0">
            <a:noAutofit/>
          </a:bodyPr>
          <a:lstStyle>
            <a:lvl1pPr algn="l" defTabSz="914400" rtl="0" eaLnBrk="1" latinLnBrk="0" hangingPunct="1">
              <a:lnSpc>
                <a:spcPct val="90000"/>
              </a:lnSpc>
              <a:spcBef>
                <a:spcPct val="0"/>
              </a:spcBef>
              <a:buNone/>
              <a:defRPr sz="3600" kern="1200" spc="-50" baseline="0">
                <a:solidFill>
                  <a:schemeClr val="tx1"/>
                </a:solidFill>
                <a:latin typeface="+mj-lt"/>
                <a:ea typeface="+mj-ea"/>
                <a:cs typeface="Segoe UI" panose="020B0502040204020203" pitchFamily="34" charset="0"/>
              </a:defRPr>
            </a:lvl1pPr>
          </a:lstStyle>
          <a:p>
            <a:pPr algn="ctr"/>
            <a:r>
              <a:rPr lang="en-US" sz="3200"/>
              <a:t>Auto assignment Rules </a:t>
            </a:r>
          </a:p>
        </p:txBody>
      </p:sp>
    </p:spTree>
    <p:extLst>
      <p:ext uri="{BB962C8B-B14F-4D97-AF65-F5344CB8AC3E}">
        <p14:creationId xmlns:p14="http://schemas.microsoft.com/office/powerpoint/2010/main" val="291420958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8064BE-95E2-70D3-CBBC-6C2F318DD9A7}"/>
              </a:ext>
            </a:extLst>
          </p:cNvPr>
          <p:cNvSpPr>
            <a:spLocks noGrp="1"/>
          </p:cNvSpPr>
          <p:nvPr>
            <p:ph type="title"/>
          </p:nvPr>
        </p:nvSpPr>
        <p:spPr>
          <a:xfrm>
            <a:off x="483550" y="74335"/>
            <a:ext cx="10515600" cy="1325563"/>
          </a:xfrm>
        </p:spPr>
        <p:txBody>
          <a:bodyPr>
            <a:normAutofit/>
          </a:bodyPr>
          <a:lstStyle/>
          <a:p>
            <a:r>
              <a:rPr lang="en-US" sz="3200"/>
              <a:t>Proof of concept (PoC) | Goals</a:t>
            </a:r>
          </a:p>
        </p:txBody>
      </p:sp>
      <p:sp>
        <p:nvSpPr>
          <p:cNvPr id="5" name="Content Placeholder 4">
            <a:extLst>
              <a:ext uri="{FF2B5EF4-FFF2-40B4-BE49-F238E27FC236}">
                <a16:creationId xmlns:a16="http://schemas.microsoft.com/office/drawing/2014/main" id="{0C7DAC29-7CB9-AB19-FDE4-93FA7B4CAF7B}"/>
              </a:ext>
            </a:extLst>
          </p:cNvPr>
          <p:cNvSpPr>
            <a:spLocks noGrp="1"/>
          </p:cNvSpPr>
          <p:nvPr>
            <p:ph sz="quarter" idx="10"/>
          </p:nvPr>
        </p:nvSpPr>
        <p:spPr>
          <a:xfrm>
            <a:off x="586581" y="1616007"/>
            <a:ext cx="11018838" cy="3614066"/>
          </a:xfrm>
        </p:spPr>
        <p:txBody>
          <a:bodyPr vert="horz" wrap="square" lIns="0" tIns="0" rIns="0" bIns="0" rtlCol="0" anchor="t">
            <a:spAutoFit/>
          </a:bodyPr>
          <a:lstStyle/>
          <a:p>
            <a:pPr marL="0" indent="0">
              <a:buNone/>
            </a:pPr>
            <a:r>
              <a:rPr lang="en-US" sz="2000">
                <a:cs typeface="Segoe UI"/>
              </a:rPr>
              <a:t>Demonstrate the value of Microsoft Entra ID Governance in your environment:</a:t>
            </a:r>
          </a:p>
          <a:p>
            <a:pPr marL="0" indent="0">
              <a:buNone/>
            </a:pPr>
            <a:endParaRPr lang="en-US" sz="2000">
              <a:cs typeface="Segoe UI"/>
            </a:endParaRPr>
          </a:p>
          <a:p>
            <a:pPr>
              <a:buFont typeface="Arial" panose="020B0604020202020204" pitchFamily="34" charset="0"/>
              <a:buChar char="•"/>
            </a:pPr>
            <a:r>
              <a:rPr lang="en-US" sz="2000" b="1"/>
              <a:t>Discovery:</a:t>
            </a:r>
            <a:r>
              <a:rPr lang="en-US" sz="2000"/>
              <a:t> Identify current lifecycle and governance processes for external identities to determine applicable scenarios, feasibility and scope. </a:t>
            </a:r>
          </a:p>
          <a:p>
            <a:pPr lvl="1"/>
            <a:r>
              <a:rPr lang="en-US" sz="1800"/>
              <a:t>How is the onboarding process for external identities?</a:t>
            </a:r>
          </a:p>
          <a:p>
            <a:pPr lvl="1"/>
            <a:r>
              <a:rPr lang="en-US" sz="1800"/>
              <a:t>Is there any process to remove unused external identities? </a:t>
            </a:r>
          </a:p>
          <a:p>
            <a:pPr>
              <a:buFont typeface="Arial" panose="020B0604020202020204" pitchFamily="34" charset="0"/>
              <a:buChar char="•"/>
            </a:pPr>
            <a:endParaRPr lang="en-US" sz="2000"/>
          </a:p>
          <a:p>
            <a:pPr>
              <a:buFont typeface="Arial" panose="020B0604020202020204" pitchFamily="34" charset="0"/>
              <a:buChar char="•"/>
            </a:pPr>
            <a:r>
              <a:rPr lang="en-US" sz="2000" b="1">
                <a:cs typeface="Segoe UI"/>
              </a:rPr>
              <a:t>Define: On a successful completed lifecycle for pilot external identities.</a:t>
            </a:r>
          </a:p>
          <a:p>
            <a:pPr>
              <a:buFont typeface="Arial" panose="020B0604020202020204" pitchFamily="34" charset="0"/>
              <a:buChar char="•"/>
            </a:pPr>
            <a:endParaRPr lang="en-US" sz="2000" b="1">
              <a:cs typeface="Segoe UI"/>
            </a:endParaRPr>
          </a:p>
          <a:p>
            <a:pPr>
              <a:buFont typeface="Arial" panose="020B0604020202020204" pitchFamily="34" charset="0"/>
              <a:buChar char="•"/>
            </a:pPr>
            <a:r>
              <a:rPr lang="en-US" sz="2000" b="1">
                <a:cs typeface="Segoe UI"/>
              </a:rPr>
              <a:t>Evaluate</a:t>
            </a:r>
            <a:r>
              <a:rPr lang="en-US" sz="2000">
                <a:cs typeface="Segoe UI"/>
              </a:rPr>
              <a:t>: the result of the POC by collecting customer feedback and team insights </a:t>
            </a:r>
            <a:endParaRPr lang="en-US" sz="2000" b="1">
              <a:cs typeface="Segoe UI"/>
            </a:endParaRPr>
          </a:p>
        </p:txBody>
      </p:sp>
      <p:sp>
        <p:nvSpPr>
          <p:cNvPr id="3" name="Title 3">
            <a:extLst>
              <a:ext uri="{FF2B5EF4-FFF2-40B4-BE49-F238E27FC236}">
                <a16:creationId xmlns:a16="http://schemas.microsoft.com/office/drawing/2014/main" id="{7A8D7575-C4B0-530F-066F-0D210377C9A5}"/>
              </a:ext>
            </a:extLst>
          </p:cNvPr>
          <p:cNvSpPr txBox="1">
            <a:spLocks/>
          </p:cNvSpPr>
          <p:nvPr/>
        </p:nvSpPr>
        <p:spPr>
          <a:xfrm>
            <a:off x="588263" y="1060450"/>
            <a:ext cx="1101852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2400"/>
              <a:t>Govern guest and partner access to resources</a:t>
            </a:r>
          </a:p>
        </p:txBody>
      </p:sp>
    </p:spTree>
    <p:extLst>
      <p:ext uri="{BB962C8B-B14F-4D97-AF65-F5344CB8AC3E}">
        <p14:creationId xmlns:p14="http://schemas.microsoft.com/office/powerpoint/2010/main" val="316627551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C804F-8827-0440-45AF-E8158ADC0FEA}"/>
              </a:ext>
            </a:extLst>
          </p:cNvPr>
          <p:cNvSpPr>
            <a:spLocks noGrp="1"/>
          </p:cNvSpPr>
          <p:nvPr>
            <p:ph type="title"/>
          </p:nvPr>
        </p:nvSpPr>
        <p:spPr>
          <a:xfrm>
            <a:off x="588263" y="457200"/>
            <a:ext cx="5230646" cy="1477328"/>
          </a:xfrm>
        </p:spPr>
        <p:txBody>
          <a:bodyPr>
            <a:normAutofit/>
          </a:bodyPr>
          <a:lstStyle/>
          <a:p>
            <a:r>
              <a:rPr lang="en-US" sz="3600">
                <a:latin typeface="+mn-lt"/>
              </a:rPr>
              <a:t>Assign and remove resources automatically</a:t>
            </a:r>
            <a:br>
              <a:rPr lang="en-US">
                <a:latin typeface="+mn-lt"/>
              </a:rPr>
            </a:br>
            <a:r>
              <a:rPr lang="en-US" sz="2400">
                <a:solidFill>
                  <a:schemeClr val="accent1"/>
                </a:solidFill>
                <a:latin typeface="+mn-lt"/>
              </a:rPr>
              <a:t>Birthright assignment</a:t>
            </a:r>
          </a:p>
        </p:txBody>
      </p:sp>
      <p:sp>
        <p:nvSpPr>
          <p:cNvPr id="3" name="Freeform 2">
            <a:extLst>
              <a:ext uri="{FF2B5EF4-FFF2-40B4-BE49-F238E27FC236}">
                <a16:creationId xmlns:a16="http://schemas.microsoft.com/office/drawing/2014/main" id="{CBC647CC-9409-168B-6677-6A434437B400}"/>
              </a:ext>
            </a:extLst>
          </p:cNvPr>
          <p:cNvSpPr/>
          <p:nvPr/>
        </p:nvSpPr>
        <p:spPr bwMode="auto">
          <a:xfrm>
            <a:off x="6095999" y="-1"/>
            <a:ext cx="6129251" cy="6858000"/>
          </a:xfrm>
          <a:custGeom>
            <a:avLst/>
            <a:gdLst>
              <a:gd name="connsiteX0" fmla="*/ 7028482 w 7028482"/>
              <a:gd name="connsiteY0" fmla="*/ 0 h 6858000"/>
              <a:gd name="connsiteX1" fmla="*/ 7028482 w 7028482"/>
              <a:gd name="connsiteY1" fmla="*/ 1 h 6858000"/>
              <a:gd name="connsiteX2" fmla="*/ 7028482 w 7028482"/>
              <a:gd name="connsiteY2" fmla="*/ 1529383 h 6858000"/>
              <a:gd name="connsiteX3" fmla="*/ 7028482 w 7028482"/>
              <a:gd name="connsiteY3" fmla="*/ 2476871 h 6858000"/>
              <a:gd name="connsiteX4" fmla="*/ 7028482 w 7028482"/>
              <a:gd name="connsiteY4" fmla="*/ 5328617 h 6858000"/>
              <a:gd name="connsiteX5" fmla="*/ 7028482 w 7028482"/>
              <a:gd name="connsiteY5" fmla="*/ 6858000 h 6858000"/>
              <a:gd name="connsiteX6" fmla="*/ 5876815 w 7028482"/>
              <a:gd name="connsiteY6" fmla="*/ 6858000 h 6858000"/>
              <a:gd name="connsiteX7" fmla="*/ 2835752 w 7028482"/>
              <a:gd name="connsiteY7" fmla="*/ 6858000 h 6858000"/>
              <a:gd name="connsiteX8" fmla="*/ 1143023 w 7028482"/>
              <a:gd name="connsiteY8" fmla="*/ 6858000 h 6858000"/>
              <a:gd name="connsiteX9" fmla="*/ 0 w 7028482"/>
              <a:gd name="connsiteY9" fmla="*/ 5714977 h 6858000"/>
              <a:gd name="connsiteX10" fmla="*/ 0 w 7028482"/>
              <a:gd name="connsiteY10" fmla="*/ 2476871 h 6858000"/>
              <a:gd name="connsiteX11" fmla="*/ 0 w 7028482"/>
              <a:gd name="connsiteY11" fmla="*/ 1143023 h 6858000"/>
              <a:gd name="connsiteX12" fmla="*/ 0 w 7028482"/>
              <a:gd name="connsiteY12" fmla="*/ 1 h 6858000"/>
              <a:gd name="connsiteX13" fmla="*/ 7028462 w 7028482"/>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8482" h="6858000">
                <a:moveTo>
                  <a:pt x="7028482" y="0"/>
                </a:moveTo>
                <a:lnTo>
                  <a:pt x="7028482" y="1"/>
                </a:lnTo>
                <a:lnTo>
                  <a:pt x="7028482" y="1529383"/>
                </a:lnTo>
                <a:lnTo>
                  <a:pt x="7028482" y="2476871"/>
                </a:lnTo>
                <a:lnTo>
                  <a:pt x="7028482" y="5328617"/>
                </a:lnTo>
                <a:lnTo>
                  <a:pt x="7028482" y="6858000"/>
                </a:lnTo>
                <a:lnTo>
                  <a:pt x="5876815" y="6858000"/>
                </a:lnTo>
                <a:lnTo>
                  <a:pt x="2835752" y="6858000"/>
                </a:lnTo>
                <a:lnTo>
                  <a:pt x="1143023" y="6858000"/>
                </a:lnTo>
                <a:cubicBezTo>
                  <a:pt x="511749" y="6858000"/>
                  <a:pt x="0" y="6346251"/>
                  <a:pt x="0" y="5714977"/>
                </a:cubicBezTo>
                <a:lnTo>
                  <a:pt x="0" y="2476871"/>
                </a:lnTo>
                <a:lnTo>
                  <a:pt x="0" y="1143023"/>
                </a:lnTo>
                <a:lnTo>
                  <a:pt x="0" y="1"/>
                </a:lnTo>
                <a:lnTo>
                  <a:pt x="7028462" y="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Text Placeholder 2">
            <a:extLst>
              <a:ext uri="{FF2B5EF4-FFF2-40B4-BE49-F238E27FC236}">
                <a16:creationId xmlns:a16="http://schemas.microsoft.com/office/drawing/2014/main" id="{4C53346C-91F3-0D10-7CC5-22C9D489A0FF}"/>
              </a:ext>
            </a:extLst>
          </p:cNvPr>
          <p:cNvSpPr txBox="1">
            <a:spLocks/>
          </p:cNvSpPr>
          <p:nvPr/>
        </p:nvSpPr>
        <p:spPr>
          <a:xfrm>
            <a:off x="600212" y="2487012"/>
            <a:ext cx="5124485" cy="341632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100000"/>
              </a:lnSpc>
              <a:spcBef>
                <a:spcPts val="1800"/>
              </a:spcBef>
              <a:spcAft>
                <a:spcPts val="0"/>
              </a:spcAft>
              <a:buClrTx/>
              <a:buSzPct val="90000"/>
              <a:buFont typeface="Arial" panose="020B0604020202020204" pitchFamily="34" charset="0"/>
              <a:buChar char="•"/>
              <a:tabLst/>
              <a:defRPr/>
            </a:pPr>
            <a:r>
              <a:rPr lang="en-US" sz="2400">
                <a:gradFill>
                  <a:gsLst>
                    <a:gs pos="1250">
                      <a:srgbClr val="000000"/>
                    </a:gs>
                    <a:gs pos="100000">
                      <a:srgbClr val="000000"/>
                    </a:gs>
                  </a:gsLst>
                  <a:lin ang="5400000" scaled="0"/>
                </a:gradFill>
              </a:rPr>
              <a:t>Use rules to determine access package assignment based on user properties, similar to dynamic groups.</a:t>
            </a:r>
          </a:p>
          <a:p>
            <a:pPr marL="342900" marR="0" lvl="0" indent="-342900" algn="l" defTabSz="932742" rtl="0" eaLnBrk="1" fontAlgn="auto" latinLnBrk="0" hangingPunct="1">
              <a:lnSpc>
                <a:spcPct val="100000"/>
              </a:lnSpc>
              <a:spcBef>
                <a:spcPts val="1800"/>
              </a:spcBef>
              <a:spcAft>
                <a:spcPts val="0"/>
              </a:spcAft>
              <a:buClrTx/>
              <a:buSzPct val="90000"/>
              <a:buFont typeface="Arial" panose="020B0604020202020204" pitchFamily="34" charset="0"/>
              <a:buChar char="•"/>
              <a:tabLst/>
              <a:defRPr/>
            </a:pPr>
            <a:r>
              <a:rPr lang="en-US" sz="2400">
                <a:gradFill>
                  <a:gsLst>
                    <a:gs pos="1250">
                      <a:srgbClr val="000000"/>
                    </a:gs>
                    <a:gs pos="100000">
                      <a:srgbClr val="000000"/>
                    </a:gs>
                  </a:gsLst>
                  <a:lin ang="5400000" scaled="0"/>
                </a:gradFill>
              </a:rPr>
              <a:t>Assignments to users are added or removed depending on whether they meet the rule criteria.</a:t>
            </a:r>
          </a:p>
          <a:p>
            <a:pPr marL="342900" marR="0" lvl="0" indent="-342900" algn="l" defTabSz="932742" rtl="0" eaLnBrk="1" fontAlgn="auto" latinLnBrk="0" hangingPunct="1">
              <a:lnSpc>
                <a:spcPct val="100000"/>
              </a:lnSpc>
              <a:spcBef>
                <a:spcPts val="1800"/>
              </a:spcBef>
              <a:spcAft>
                <a:spcPts val="0"/>
              </a:spcAft>
              <a:buClrTx/>
              <a:buSzPct val="90000"/>
              <a:buFont typeface="Arial" panose="020B0604020202020204" pitchFamily="34" charset="0"/>
              <a:buChar char="•"/>
              <a:tabLst/>
              <a:defRPr/>
            </a:pPr>
            <a:endParaRPr lang="en-US" sz="2400"/>
          </a:p>
        </p:txBody>
      </p:sp>
      <p:pic>
        <p:nvPicPr>
          <p:cNvPr id="4" name="Picture 3">
            <a:extLst>
              <a:ext uri="{FF2B5EF4-FFF2-40B4-BE49-F238E27FC236}">
                <a16:creationId xmlns:a16="http://schemas.microsoft.com/office/drawing/2014/main" id="{D95155E2-FF56-1B48-1776-6A0EAAA6FB1D}"/>
              </a:ext>
            </a:extLst>
          </p:cNvPr>
          <p:cNvPicPr>
            <a:picLocks noChangeAspect="1"/>
          </p:cNvPicPr>
          <p:nvPr/>
        </p:nvPicPr>
        <p:blipFill>
          <a:blip r:embed="rId3"/>
          <a:stretch>
            <a:fillRect/>
          </a:stretch>
        </p:blipFill>
        <p:spPr>
          <a:xfrm>
            <a:off x="6315994" y="1296786"/>
            <a:ext cx="5689260" cy="3696393"/>
          </a:xfrm>
          <a:prstGeom prst="rect">
            <a:avLst/>
          </a:prstGeom>
        </p:spPr>
      </p:pic>
    </p:spTree>
    <p:extLst>
      <p:ext uri="{BB962C8B-B14F-4D97-AF65-F5344CB8AC3E}">
        <p14:creationId xmlns:p14="http://schemas.microsoft.com/office/powerpoint/2010/main" val="118931169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532CD-3480-6E6B-79ED-7DDAC9A579E7}"/>
              </a:ext>
            </a:extLst>
          </p:cNvPr>
          <p:cNvSpPr>
            <a:spLocks noGrp="1"/>
          </p:cNvSpPr>
          <p:nvPr>
            <p:ph type="title"/>
          </p:nvPr>
        </p:nvSpPr>
        <p:spPr/>
        <p:txBody>
          <a:bodyPr>
            <a:normAutofit/>
          </a:bodyPr>
          <a:lstStyle/>
          <a:p>
            <a:r>
              <a:rPr lang="en-US" sz="3200"/>
              <a:t>Features</a:t>
            </a:r>
          </a:p>
        </p:txBody>
      </p:sp>
      <p:sp>
        <p:nvSpPr>
          <p:cNvPr id="3" name="Content Placeholder 2">
            <a:extLst>
              <a:ext uri="{FF2B5EF4-FFF2-40B4-BE49-F238E27FC236}">
                <a16:creationId xmlns:a16="http://schemas.microsoft.com/office/drawing/2014/main" id="{0F58439F-FDDF-16D3-6443-261C493BA377}"/>
              </a:ext>
            </a:extLst>
          </p:cNvPr>
          <p:cNvSpPr>
            <a:spLocks noGrp="1"/>
          </p:cNvSpPr>
          <p:nvPr>
            <p:ph sz="quarter" idx="10"/>
          </p:nvPr>
        </p:nvSpPr>
        <p:spPr>
          <a:xfrm>
            <a:off x="584200" y="1435100"/>
            <a:ext cx="11018838" cy="4431983"/>
          </a:xfrm>
        </p:spPr>
        <p:txBody>
          <a:bodyPr>
            <a:normAutofit/>
          </a:bodyPr>
          <a:lstStyle/>
          <a:p>
            <a:pPr lvl="1"/>
            <a:r>
              <a:rPr lang="en-US" b="1"/>
              <a:t>Automatically create assignments</a:t>
            </a:r>
            <a:r>
              <a:rPr lang="en-US"/>
              <a:t>: Add the user when an user properties matches with the policy's membership rule </a:t>
            </a:r>
          </a:p>
          <a:p>
            <a:pPr lvl="1"/>
            <a:endParaRPr lang="en-US"/>
          </a:p>
          <a:p>
            <a:pPr lvl="1"/>
            <a:r>
              <a:rPr lang="en-US" b="1"/>
              <a:t>Automatically remove assignments </a:t>
            </a:r>
            <a:r>
              <a:rPr lang="en-US"/>
              <a:t>: Remove the user when an user properties matches with the policy's membership rule </a:t>
            </a:r>
          </a:p>
          <a:p>
            <a:pPr lvl="1"/>
            <a:endParaRPr lang="en-US"/>
          </a:p>
          <a:p>
            <a:pPr lvl="1"/>
            <a:endParaRPr lang="en-US"/>
          </a:p>
        </p:txBody>
      </p:sp>
    </p:spTree>
    <p:extLst>
      <p:ext uri="{BB962C8B-B14F-4D97-AF65-F5344CB8AC3E}">
        <p14:creationId xmlns:p14="http://schemas.microsoft.com/office/powerpoint/2010/main" val="229778442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D1B62-B55F-D7A7-C44F-21540F9BC378}"/>
              </a:ext>
            </a:extLst>
          </p:cNvPr>
          <p:cNvSpPr>
            <a:spLocks noGrp="1"/>
          </p:cNvSpPr>
          <p:nvPr>
            <p:ph type="ctrTitle"/>
          </p:nvPr>
        </p:nvSpPr>
        <p:spPr>
          <a:xfrm>
            <a:off x="-954481" y="451260"/>
            <a:ext cx="9144000" cy="815907"/>
          </a:xfrm>
        </p:spPr>
        <p:txBody>
          <a:bodyPr>
            <a:normAutofit/>
          </a:bodyPr>
          <a:lstStyle/>
          <a:p>
            <a:r>
              <a:rPr lang="en-US" sz="3200"/>
              <a:t>Planning- Decisions to consider</a:t>
            </a:r>
          </a:p>
        </p:txBody>
      </p:sp>
      <p:sp>
        <p:nvSpPr>
          <p:cNvPr id="3" name="Subtitle 2">
            <a:extLst>
              <a:ext uri="{FF2B5EF4-FFF2-40B4-BE49-F238E27FC236}">
                <a16:creationId xmlns:a16="http://schemas.microsoft.com/office/drawing/2014/main" id="{FDC0FC7C-B9BC-7536-A0AD-1335DDC75C6B}"/>
              </a:ext>
            </a:extLst>
          </p:cNvPr>
          <p:cNvSpPr>
            <a:spLocks noGrp="1"/>
          </p:cNvSpPr>
          <p:nvPr>
            <p:ph type="subTitle" idx="1"/>
          </p:nvPr>
        </p:nvSpPr>
        <p:spPr>
          <a:xfrm>
            <a:off x="889237" y="1733398"/>
            <a:ext cx="8937754" cy="4525606"/>
          </a:xfrm>
        </p:spPr>
        <p:txBody>
          <a:bodyPr>
            <a:normAutofit/>
          </a:bodyPr>
          <a:lstStyle/>
          <a:p>
            <a:pPr algn="l" rtl="0" fontAlgn="base"/>
            <a:r>
              <a:rPr lang="en-US" sz="1800">
                <a:solidFill>
                  <a:srgbClr val="000000"/>
                </a:solidFill>
              </a:rPr>
              <a:t>-Access Package name and description </a:t>
            </a:r>
          </a:p>
          <a:p>
            <a:pPr algn="l" rtl="0" fontAlgn="base"/>
            <a:r>
              <a:rPr lang="en-US" sz="1800">
                <a:solidFill>
                  <a:srgbClr val="000000"/>
                </a:solidFill>
              </a:rPr>
              <a:t>-Define if this Access Package will have approval stages. If it does, define approvers and requestors. </a:t>
            </a:r>
          </a:p>
          <a:p>
            <a:pPr algn="l" rtl="0" fontAlgn="base"/>
            <a:r>
              <a:rPr lang="en-US" sz="1800">
                <a:solidFill>
                  <a:srgbClr val="000000"/>
                </a:solidFill>
              </a:rPr>
              <a:t>-Attribute</a:t>
            </a:r>
            <a:r>
              <a:rPr lang="es-MX" sz="1800">
                <a:solidFill>
                  <a:srgbClr val="000000"/>
                </a:solidFill>
              </a:rPr>
              <a:t>(s) for the Business rule definición</a:t>
            </a:r>
          </a:p>
          <a:p>
            <a:pPr algn="l" rtl="0" fontAlgn="base"/>
            <a:r>
              <a:rPr lang="es-MX" sz="1800">
                <a:solidFill>
                  <a:srgbClr val="000000"/>
                </a:solidFill>
              </a:rPr>
              <a:t>-</a:t>
            </a:r>
            <a:r>
              <a:rPr lang="es-MX" sz="1800" err="1">
                <a:solidFill>
                  <a:srgbClr val="000000"/>
                </a:solidFill>
              </a:rPr>
              <a:t>Automatically</a:t>
            </a:r>
            <a:r>
              <a:rPr lang="es-MX" sz="1800">
                <a:solidFill>
                  <a:srgbClr val="000000"/>
                </a:solidFill>
              </a:rPr>
              <a:t> create </a:t>
            </a:r>
            <a:r>
              <a:rPr lang="es-MX" sz="1800" err="1">
                <a:solidFill>
                  <a:srgbClr val="000000"/>
                </a:solidFill>
              </a:rPr>
              <a:t>assignment</a:t>
            </a:r>
            <a:endParaRPr lang="es-MX" sz="1800">
              <a:solidFill>
                <a:srgbClr val="000000"/>
              </a:solidFill>
            </a:endParaRPr>
          </a:p>
          <a:p>
            <a:pPr algn="l" rtl="0" fontAlgn="base"/>
            <a:r>
              <a:rPr lang="es-MX" sz="1800">
                <a:solidFill>
                  <a:srgbClr val="000000"/>
                </a:solidFill>
              </a:rPr>
              <a:t>-</a:t>
            </a:r>
            <a:r>
              <a:rPr lang="es-MX" sz="1800" err="1">
                <a:solidFill>
                  <a:srgbClr val="000000"/>
                </a:solidFill>
              </a:rPr>
              <a:t>Automatically</a:t>
            </a:r>
            <a:r>
              <a:rPr lang="es-MX" sz="1800">
                <a:solidFill>
                  <a:srgbClr val="000000"/>
                </a:solidFill>
              </a:rPr>
              <a:t> </a:t>
            </a:r>
            <a:r>
              <a:rPr lang="es-MX" sz="1800" err="1">
                <a:solidFill>
                  <a:srgbClr val="000000"/>
                </a:solidFill>
              </a:rPr>
              <a:t>remove</a:t>
            </a:r>
            <a:r>
              <a:rPr lang="es-MX" sz="1800">
                <a:solidFill>
                  <a:srgbClr val="000000"/>
                </a:solidFill>
              </a:rPr>
              <a:t> </a:t>
            </a:r>
            <a:r>
              <a:rPr lang="es-MX" sz="1800" err="1">
                <a:solidFill>
                  <a:srgbClr val="000000"/>
                </a:solidFill>
              </a:rPr>
              <a:t>assignment</a:t>
            </a:r>
            <a:r>
              <a:rPr lang="es-MX" sz="1800">
                <a:solidFill>
                  <a:srgbClr val="000000"/>
                </a:solidFill>
              </a:rPr>
              <a:t> </a:t>
            </a:r>
          </a:p>
          <a:p>
            <a:pPr algn="l" rtl="0" fontAlgn="base"/>
            <a:endParaRPr lang="es-MX" sz="1800">
              <a:solidFill>
                <a:srgbClr val="000000"/>
              </a:solidFill>
              <a:latin typeface="Segoe UI" panose="020B0502040204020203" pitchFamily="34" charset="0"/>
            </a:endParaRPr>
          </a:p>
          <a:p>
            <a:pPr algn="l" rtl="0" fontAlgn="base"/>
            <a:endParaRPr lang="es-MX" sz="1800">
              <a:solidFill>
                <a:srgbClr val="000000"/>
              </a:solidFill>
              <a:latin typeface="Segoe UI" panose="020B0502040204020203" pitchFamily="34" charset="0"/>
            </a:endParaRPr>
          </a:p>
          <a:p>
            <a:pPr algn="l" rtl="0" fontAlgn="base"/>
            <a:endParaRPr lang="en-US" sz="1800">
              <a:solidFill>
                <a:srgbClr val="000000"/>
              </a:solidFill>
              <a:latin typeface="Segoe UI" panose="020B0502040204020203" pitchFamily="34" charset="0"/>
            </a:endParaRPr>
          </a:p>
          <a:p>
            <a:pPr algn="l" rtl="0" fontAlgn="base"/>
            <a:endParaRPr lang="en-US" sz="1800">
              <a:solidFill>
                <a:srgbClr val="000000"/>
              </a:solidFill>
              <a:latin typeface="Segoe UI" panose="020B0502040204020203" pitchFamily="34" charset="0"/>
            </a:endParaRPr>
          </a:p>
          <a:p>
            <a:pPr algn="l" rtl="0" fontAlgn="base"/>
            <a:endParaRPr lang="en-US" sz="1800">
              <a:solidFill>
                <a:srgbClr val="000000"/>
              </a:solidFill>
              <a:latin typeface="Segoe UI" panose="020B0502040204020203" pitchFamily="34" charset="0"/>
            </a:endParaRPr>
          </a:p>
          <a:p>
            <a:pPr algn="l" rtl="0" fontAlgn="base"/>
            <a:endParaRPr lang="en-US" sz="1800">
              <a:solidFill>
                <a:srgbClr val="000000"/>
              </a:solidFill>
              <a:latin typeface="Segoe UI" panose="020B0502040204020203" pitchFamily="34" charset="0"/>
            </a:endParaRPr>
          </a:p>
          <a:p>
            <a:pPr algn="l" rtl="0" fontAlgn="base"/>
            <a:endParaRPr lang="en-US" sz="1800">
              <a:solidFill>
                <a:srgbClr val="000000"/>
              </a:solidFill>
              <a:latin typeface="Segoe UI" panose="020B0502040204020203" pitchFamily="34" charset="0"/>
            </a:endParaRPr>
          </a:p>
          <a:p>
            <a:endParaRPr lang="en-US"/>
          </a:p>
        </p:txBody>
      </p:sp>
    </p:spTree>
    <p:extLst>
      <p:ext uri="{BB962C8B-B14F-4D97-AF65-F5344CB8AC3E}">
        <p14:creationId xmlns:p14="http://schemas.microsoft.com/office/powerpoint/2010/main" val="14902301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E78D8-753E-25CD-6B2F-A0225CCD3F84}"/>
              </a:ext>
            </a:extLst>
          </p:cNvPr>
          <p:cNvSpPr>
            <a:spLocks noGrp="1"/>
          </p:cNvSpPr>
          <p:nvPr>
            <p:ph type="title"/>
          </p:nvPr>
        </p:nvSpPr>
        <p:spPr/>
        <p:txBody>
          <a:bodyPr>
            <a:normAutofit/>
          </a:bodyPr>
          <a:lstStyle/>
          <a:p>
            <a:r>
              <a:rPr lang="en-US" sz="3200"/>
              <a:t>Deploy</a:t>
            </a:r>
          </a:p>
        </p:txBody>
      </p:sp>
      <p:graphicFrame>
        <p:nvGraphicFramePr>
          <p:cNvPr id="6" name="Table 20">
            <a:extLst>
              <a:ext uri="{FF2B5EF4-FFF2-40B4-BE49-F238E27FC236}">
                <a16:creationId xmlns:a16="http://schemas.microsoft.com/office/drawing/2014/main" id="{600A0CC9-8950-3E00-81D5-257123AA7073}"/>
              </a:ext>
            </a:extLst>
          </p:cNvPr>
          <p:cNvGraphicFramePr>
            <a:graphicFrameLocks noGrp="1"/>
          </p:cNvGraphicFramePr>
          <p:nvPr/>
        </p:nvGraphicFramePr>
        <p:xfrm>
          <a:off x="838200" y="1834636"/>
          <a:ext cx="10015226" cy="111252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Step</a:t>
                      </a:r>
                      <a:endParaRPr lang="de-DE" sz="1600"/>
                    </a:p>
                  </a:txBody>
                  <a:tcPr/>
                </a:tc>
                <a:tc>
                  <a:txBody>
                    <a:bodyPr/>
                    <a:lstStyle/>
                    <a:p>
                      <a:r>
                        <a:rPr lang="en-GB" sz="1600"/>
                        <a:t>Instructions</a:t>
                      </a:r>
                      <a:endParaRPr lang="de-DE" sz="1600"/>
                    </a:p>
                  </a:txBody>
                  <a:tcPr/>
                </a:tc>
                <a:extLst>
                  <a:ext uri="{0D108BD9-81ED-4DB2-BD59-A6C34878D82A}">
                    <a16:rowId xmlns:a16="http://schemas.microsoft.com/office/drawing/2014/main" val="1335105508"/>
                  </a:ext>
                </a:extLst>
              </a:tr>
              <a:tr h="370840">
                <a:tc>
                  <a:txBody>
                    <a:bodyPr/>
                    <a:lstStyle/>
                    <a:p>
                      <a:r>
                        <a:rPr lang="en-US" sz="1600" noProof="0"/>
                        <a:t>Create an Access Package</a:t>
                      </a:r>
                    </a:p>
                  </a:txBody>
                  <a:tcPr/>
                </a:tc>
                <a:tc>
                  <a:txBody>
                    <a:bodyPr/>
                    <a:lstStyle/>
                    <a:p>
                      <a:r>
                        <a:rPr lang="en-US" sz="1600">
                          <a:hlinkClick r:id="rId2"/>
                        </a:rPr>
                        <a:t>Create an access package in entitlement management</a:t>
                      </a:r>
                      <a:endParaRPr lang="en-US" sz="1600"/>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Create auto assignment policy</a:t>
                      </a:r>
                      <a:endParaRPr lang="en-US" sz="1600" noProof="0"/>
                    </a:p>
                  </a:txBody>
                  <a:tcPr/>
                </a:tc>
                <a:tc>
                  <a:txBody>
                    <a:bodyPr/>
                    <a:lstStyle/>
                    <a:p>
                      <a:r>
                        <a:rPr lang="en-US" sz="1600">
                          <a:hlinkClick r:id="rId3"/>
                        </a:rPr>
                        <a:t>Create an automatic assignment policy</a:t>
                      </a:r>
                      <a:endParaRPr lang="en-US" sz="1600" noProof="0"/>
                    </a:p>
                  </a:txBody>
                  <a:tcPr/>
                </a:tc>
                <a:extLst>
                  <a:ext uri="{0D108BD9-81ED-4DB2-BD59-A6C34878D82A}">
                    <a16:rowId xmlns:a16="http://schemas.microsoft.com/office/drawing/2014/main" val="320479324"/>
                  </a:ext>
                </a:extLst>
              </a:tr>
            </a:tbl>
          </a:graphicData>
        </a:graphic>
      </p:graphicFrame>
      <p:sp>
        <p:nvSpPr>
          <p:cNvPr id="3" name="TextBox 2">
            <a:extLst>
              <a:ext uri="{FF2B5EF4-FFF2-40B4-BE49-F238E27FC236}">
                <a16:creationId xmlns:a16="http://schemas.microsoft.com/office/drawing/2014/main" id="{C22F2730-2533-CDD6-B3F1-7263DC309F27}"/>
              </a:ext>
            </a:extLst>
          </p:cNvPr>
          <p:cNvSpPr txBox="1"/>
          <p:nvPr/>
        </p:nvSpPr>
        <p:spPr>
          <a:xfrm>
            <a:off x="838201" y="5396795"/>
            <a:ext cx="10015226" cy="923330"/>
          </a:xfrm>
          <a:prstGeom prst="rect">
            <a:avLst/>
          </a:prstGeom>
          <a:noFill/>
        </p:spPr>
        <p:txBody>
          <a:bodyPr wrap="square">
            <a:spAutoFit/>
          </a:bodyPr>
          <a:lstStyle/>
          <a:p>
            <a:pPr algn="l" rtl="0" fontAlgn="base"/>
            <a:r>
              <a:rPr lang="en-US" sz="1800">
                <a:solidFill>
                  <a:srgbClr val="000000"/>
                </a:solidFill>
                <a:latin typeface="Segoe UI" panose="020B0502040204020203" pitchFamily="34" charset="0"/>
              </a:rPr>
              <a:t>Detailed Step by step </a:t>
            </a:r>
          </a:p>
          <a:p>
            <a:pPr algn="l" rtl="0" fontAlgn="base"/>
            <a:r>
              <a:rPr lang="en-US">
                <a:hlinkClick r:id="rId4"/>
              </a:rPr>
              <a:t>Configure an automatic assignment policy for an access package in entitlement management - Microsoft Entra | Microsoft Learn</a:t>
            </a:r>
            <a:endParaRPr lang="en-US" sz="1800">
              <a:solidFill>
                <a:srgbClr val="000000"/>
              </a:solidFill>
              <a:latin typeface="Segoe UI" panose="020B0502040204020203" pitchFamily="34" charset="0"/>
            </a:endParaRPr>
          </a:p>
        </p:txBody>
      </p:sp>
    </p:spTree>
    <p:extLst>
      <p:ext uri="{BB962C8B-B14F-4D97-AF65-F5344CB8AC3E}">
        <p14:creationId xmlns:p14="http://schemas.microsoft.com/office/powerpoint/2010/main" val="217454989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3C47E81-F319-0C31-9FAE-43FEC592F14C}"/>
              </a:ext>
            </a:extLst>
          </p:cNvPr>
          <p:cNvSpPr txBox="1">
            <a:spLocks/>
          </p:cNvSpPr>
          <p:nvPr/>
        </p:nvSpPr>
        <p:spPr>
          <a:xfrm>
            <a:off x="561314" y="2805374"/>
            <a:ext cx="5821379" cy="779799"/>
          </a:xfrm>
          <a:prstGeom prst="rect">
            <a:avLst/>
          </a:prstGeom>
          <a:noFill/>
        </p:spPr>
        <p:txBody>
          <a:bodyPr vert="horz" lIns="91440" tIns="45720" rIns="91440" bIns="45720" rtlCol="0" anchor="ctr" anchorCtr="0">
            <a:noAutofit/>
          </a:bodyPr>
          <a:lstStyle>
            <a:lvl1pPr algn="l" defTabSz="914400" rtl="0" eaLnBrk="1" latinLnBrk="0" hangingPunct="1">
              <a:lnSpc>
                <a:spcPct val="90000"/>
              </a:lnSpc>
              <a:spcBef>
                <a:spcPct val="0"/>
              </a:spcBef>
              <a:buNone/>
              <a:defRPr sz="3600" kern="1200" spc="-50" baseline="0">
                <a:solidFill>
                  <a:schemeClr val="tx1"/>
                </a:solidFill>
                <a:latin typeface="+mj-lt"/>
                <a:ea typeface="+mj-ea"/>
                <a:cs typeface="Segoe UI" panose="020B0502040204020203" pitchFamily="34" charset="0"/>
              </a:defRPr>
            </a:lvl1pPr>
          </a:lstStyle>
          <a:p>
            <a:pPr algn="ctr"/>
            <a:r>
              <a:rPr lang="en-US" sz="3200"/>
              <a:t>Custom Workflows with Logic Apps</a:t>
            </a:r>
            <a:br>
              <a:rPr lang="en-US" sz="3200"/>
            </a:br>
            <a:br>
              <a:rPr lang="en-US" sz="3200">
                <a:cs typeface="+mj-cs"/>
              </a:rPr>
            </a:br>
            <a:endParaRPr lang="en-US" sz="3200">
              <a:cs typeface="+mj-cs"/>
            </a:endParaRPr>
          </a:p>
        </p:txBody>
      </p:sp>
    </p:spTree>
    <p:extLst>
      <p:ext uri="{BB962C8B-B14F-4D97-AF65-F5344CB8AC3E}">
        <p14:creationId xmlns:p14="http://schemas.microsoft.com/office/powerpoint/2010/main" val="215050023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B21E3AB-6AF0-0EC3-434D-55C8FA2D17D9}"/>
              </a:ext>
            </a:extLst>
          </p:cNvPr>
          <p:cNvSpPr txBox="1">
            <a:spLocks/>
          </p:cNvSpPr>
          <p:nvPr/>
        </p:nvSpPr>
        <p:spPr>
          <a:xfrm>
            <a:off x="838200" y="1176400"/>
            <a:ext cx="10515600" cy="501804"/>
          </a:xfrm>
          <a:prstGeom prst="rect">
            <a:avLst/>
          </a:prstGeom>
          <a:noFill/>
        </p:spPr>
        <p:txBody>
          <a:bodyPr vert="horz" lIns="0" tIns="0" rIns="0" bIns="0" rtlCol="0" anchor="b" anchorCtr="0">
            <a:spAutoFit/>
          </a:bodyPr>
          <a:lstStyle>
            <a:lvl1pPr algn="l" defTabSz="914400" rtl="0" eaLnBrk="1" latinLnBrk="0" hangingPunct="1">
              <a:lnSpc>
                <a:spcPct val="90000"/>
              </a:lnSpc>
              <a:spcBef>
                <a:spcPct val="0"/>
              </a:spcBef>
              <a:buNone/>
              <a:defRPr sz="3600" kern="1200" spc="-50" baseline="0">
                <a:solidFill>
                  <a:schemeClr val="tx1"/>
                </a:solidFill>
                <a:latin typeface="+mj-lt"/>
                <a:ea typeface="+mj-ea"/>
                <a:cs typeface="Segoe UI" panose="020B0502040204020203" pitchFamily="34" charset="0"/>
              </a:defRPr>
            </a:lvl1pPr>
          </a:lstStyle>
          <a:p>
            <a:r>
              <a:rPr lang="en-US">
                <a:latin typeface="+mn-lt"/>
              </a:rPr>
              <a:t>What is a </a:t>
            </a:r>
            <a:r>
              <a:rPr lang="en-US" sz="3200">
                <a:latin typeface="+mn-lt"/>
              </a:rPr>
              <a:t>Logic</a:t>
            </a:r>
            <a:r>
              <a:rPr lang="en-US">
                <a:latin typeface="+mn-lt"/>
              </a:rPr>
              <a:t> App?</a:t>
            </a:r>
          </a:p>
        </p:txBody>
      </p:sp>
      <p:sp>
        <p:nvSpPr>
          <p:cNvPr id="6" name="TextBox 5">
            <a:extLst>
              <a:ext uri="{FF2B5EF4-FFF2-40B4-BE49-F238E27FC236}">
                <a16:creationId xmlns:a16="http://schemas.microsoft.com/office/drawing/2014/main" id="{C5C7D6E5-5594-DD6D-DDDA-8389A8B1D249}"/>
              </a:ext>
            </a:extLst>
          </p:cNvPr>
          <p:cNvSpPr txBox="1"/>
          <p:nvPr/>
        </p:nvSpPr>
        <p:spPr>
          <a:xfrm>
            <a:off x="396801" y="2274838"/>
            <a:ext cx="3994129" cy="2308324"/>
          </a:xfrm>
          <a:prstGeom prst="rect">
            <a:avLst/>
          </a:prstGeom>
          <a:noFill/>
        </p:spPr>
        <p:txBody>
          <a:bodyPr wrap="square">
            <a:spAutoFit/>
          </a:bodyPr>
          <a:lstStyle/>
          <a:p>
            <a:r>
              <a:rPr lang="en-US"/>
              <a:t>Azure Logic Apps is a cloud platform where you can create and run automated workflows with little to no code. By using the visual designer and selecting from prebuilt operations, you can quickly build a workflow that integrates and manages your apps, data, services, and systems.</a:t>
            </a:r>
          </a:p>
        </p:txBody>
      </p:sp>
      <p:pic>
        <p:nvPicPr>
          <p:cNvPr id="1026" name="Picture 2" descr="Securing Azure Logic Apps Best Practices and Considerations">
            <a:extLst>
              <a:ext uri="{FF2B5EF4-FFF2-40B4-BE49-F238E27FC236}">
                <a16:creationId xmlns:a16="http://schemas.microsoft.com/office/drawing/2014/main" id="{63E6E78D-4480-EA0F-37CA-87CD99D9EC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8810" y="2274838"/>
            <a:ext cx="6032320" cy="3242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8462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5054EC-353F-9FA0-7894-2FF7343ED46D}"/>
              </a:ext>
            </a:extLst>
          </p:cNvPr>
          <p:cNvSpPr txBox="1"/>
          <p:nvPr/>
        </p:nvSpPr>
        <p:spPr>
          <a:xfrm>
            <a:off x="694854" y="2104124"/>
            <a:ext cx="9997289" cy="923330"/>
          </a:xfrm>
          <a:prstGeom prst="rect">
            <a:avLst/>
          </a:prstGeom>
          <a:noFill/>
        </p:spPr>
        <p:txBody>
          <a:bodyPr wrap="square">
            <a:spAutoFit/>
          </a:bodyPr>
          <a:lstStyle/>
          <a:p>
            <a:r>
              <a:rPr lang="en-US" b="0" i="0">
                <a:solidFill>
                  <a:srgbClr val="161616"/>
                </a:solidFill>
                <a:effectLst/>
              </a:rPr>
              <a:t>Used to automate custom workflows and connect apps and services in one place. Users can integrate Logic Apps with entitlement management to broaden their governance workflows beyond the core entitlement management use cases.</a:t>
            </a:r>
            <a:endParaRPr lang="en-US"/>
          </a:p>
        </p:txBody>
      </p:sp>
      <p:sp>
        <p:nvSpPr>
          <p:cNvPr id="5" name="Title 1">
            <a:extLst>
              <a:ext uri="{FF2B5EF4-FFF2-40B4-BE49-F238E27FC236}">
                <a16:creationId xmlns:a16="http://schemas.microsoft.com/office/drawing/2014/main" id="{C385829A-A970-27A2-74C3-447A9B8F72DD}"/>
              </a:ext>
            </a:extLst>
          </p:cNvPr>
          <p:cNvSpPr txBox="1">
            <a:spLocks/>
          </p:cNvSpPr>
          <p:nvPr/>
        </p:nvSpPr>
        <p:spPr>
          <a:xfrm>
            <a:off x="838200" y="1176400"/>
            <a:ext cx="10515600" cy="501804"/>
          </a:xfrm>
          <a:prstGeom prst="rect">
            <a:avLst/>
          </a:prstGeom>
          <a:noFill/>
        </p:spPr>
        <p:txBody>
          <a:bodyPr vert="horz" lIns="0" tIns="0" rIns="0" bIns="0" rtlCol="0" anchor="b" anchorCtr="0">
            <a:spAutoFit/>
          </a:bodyPr>
          <a:lstStyle>
            <a:lvl1pPr algn="l" defTabSz="914400" rtl="0" eaLnBrk="1" latinLnBrk="0" hangingPunct="1">
              <a:lnSpc>
                <a:spcPct val="90000"/>
              </a:lnSpc>
              <a:spcBef>
                <a:spcPct val="0"/>
              </a:spcBef>
              <a:buNone/>
              <a:defRPr sz="3600" kern="1200" spc="-50" baseline="0">
                <a:solidFill>
                  <a:schemeClr val="tx1"/>
                </a:solidFill>
                <a:latin typeface="+mj-lt"/>
                <a:ea typeface="+mj-ea"/>
                <a:cs typeface="Segoe UI" panose="020B0502040204020203" pitchFamily="34" charset="0"/>
              </a:defRPr>
            </a:lvl1pPr>
          </a:lstStyle>
          <a:p>
            <a:r>
              <a:rPr lang="en-US"/>
              <a:t>Logic App Integration with Entitlement Management </a:t>
            </a:r>
          </a:p>
        </p:txBody>
      </p:sp>
      <p:sp>
        <p:nvSpPr>
          <p:cNvPr id="6" name="Text Placeholder 2">
            <a:extLst>
              <a:ext uri="{FF2B5EF4-FFF2-40B4-BE49-F238E27FC236}">
                <a16:creationId xmlns:a16="http://schemas.microsoft.com/office/drawing/2014/main" id="{A5148622-3B4F-25BB-CCCE-89173541D13F}"/>
              </a:ext>
            </a:extLst>
          </p:cNvPr>
          <p:cNvSpPr>
            <a:spLocks noGrp="1"/>
          </p:cNvSpPr>
          <p:nvPr>
            <p:ph type="body" sz="quarter" idx="12"/>
          </p:nvPr>
        </p:nvSpPr>
        <p:spPr>
          <a:xfrm>
            <a:off x="694854" y="3763224"/>
            <a:ext cx="9144000" cy="2107180"/>
          </a:xfrm>
        </p:spPr>
        <p:txBody>
          <a:bodyPr/>
          <a:lstStyle/>
          <a:p>
            <a:pPr marL="285750" indent="-285750" algn="l">
              <a:buFont typeface="Arial" panose="020B0604020202020204" pitchFamily="34" charset="0"/>
              <a:buChar char="•"/>
            </a:pPr>
            <a:r>
              <a:rPr lang="en-US" sz="1800" b="0" i="0">
                <a:solidFill>
                  <a:srgbClr val="161616"/>
                </a:solidFill>
                <a:effectLst/>
              </a:rPr>
              <a:t>When an access package request is created</a:t>
            </a:r>
          </a:p>
          <a:p>
            <a:pPr marL="285750" indent="-285750" algn="l">
              <a:buFont typeface="Arial" panose="020B0604020202020204" pitchFamily="34" charset="0"/>
              <a:buChar char="•"/>
            </a:pPr>
            <a:r>
              <a:rPr lang="en-US" sz="1800" b="0" i="0">
                <a:solidFill>
                  <a:srgbClr val="161616"/>
                </a:solidFill>
                <a:effectLst/>
              </a:rPr>
              <a:t>When an access package request is approved</a:t>
            </a:r>
          </a:p>
          <a:p>
            <a:pPr marL="285750" indent="-285750" algn="l">
              <a:buFont typeface="Arial" panose="020B0604020202020204" pitchFamily="34" charset="0"/>
              <a:buChar char="•"/>
            </a:pPr>
            <a:r>
              <a:rPr lang="en-US" sz="1800" b="0" i="0">
                <a:solidFill>
                  <a:srgbClr val="161616"/>
                </a:solidFill>
                <a:effectLst/>
              </a:rPr>
              <a:t>When an access package assignment is granted</a:t>
            </a:r>
          </a:p>
          <a:p>
            <a:pPr marL="285750" indent="-285750" algn="l">
              <a:buFont typeface="Arial" panose="020B0604020202020204" pitchFamily="34" charset="0"/>
              <a:buChar char="•"/>
            </a:pPr>
            <a:r>
              <a:rPr lang="en-US" sz="1800" b="0" i="0">
                <a:solidFill>
                  <a:srgbClr val="161616"/>
                </a:solidFill>
                <a:effectLst/>
              </a:rPr>
              <a:t>When an access package assignment is removed</a:t>
            </a:r>
          </a:p>
          <a:p>
            <a:pPr marL="285750" indent="-285750" algn="l">
              <a:buFont typeface="Arial" panose="020B0604020202020204" pitchFamily="34" charset="0"/>
              <a:buChar char="•"/>
            </a:pPr>
            <a:r>
              <a:rPr lang="en-US" sz="1800" b="0" i="0">
                <a:solidFill>
                  <a:srgbClr val="161616"/>
                </a:solidFill>
                <a:effectLst/>
              </a:rPr>
              <a:t>14 days before an access package assignment auto expires</a:t>
            </a:r>
          </a:p>
          <a:p>
            <a:pPr marL="285750" indent="-285750" algn="l">
              <a:buFont typeface="Arial" panose="020B0604020202020204" pitchFamily="34" charset="0"/>
              <a:buChar char="•"/>
            </a:pPr>
            <a:r>
              <a:rPr lang="en-US" sz="1800" b="0" i="0">
                <a:solidFill>
                  <a:srgbClr val="161616"/>
                </a:solidFill>
                <a:effectLst/>
              </a:rPr>
              <a:t>One day before an access package assignment auto expires</a:t>
            </a:r>
          </a:p>
          <a:p>
            <a:endParaRPr lang="en-US"/>
          </a:p>
          <a:p>
            <a:endParaRPr lang="en-US"/>
          </a:p>
        </p:txBody>
      </p:sp>
    </p:spTree>
    <p:extLst>
      <p:ext uri="{BB962C8B-B14F-4D97-AF65-F5344CB8AC3E}">
        <p14:creationId xmlns:p14="http://schemas.microsoft.com/office/powerpoint/2010/main" val="1019177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532CD-3480-6E6B-79ED-7DDAC9A579E7}"/>
              </a:ext>
            </a:extLst>
          </p:cNvPr>
          <p:cNvSpPr>
            <a:spLocks noGrp="1"/>
          </p:cNvSpPr>
          <p:nvPr>
            <p:ph type="title"/>
          </p:nvPr>
        </p:nvSpPr>
        <p:spPr>
          <a:xfrm>
            <a:off x="838200" y="556995"/>
            <a:ext cx="10515600" cy="1133693"/>
          </a:xfrm>
        </p:spPr>
        <p:txBody>
          <a:bodyPr vert="horz" lIns="91440" tIns="45720" rIns="91440" bIns="45720" rtlCol="0" anchor="ctr">
            <a:normAutofit/>
          </a:bodyPr>
          <a:lstStyle/>
          <a:p>
            <a:r>
              <a:rPr lang="en-US" sz="5200" kern="1200">
                <a:solidFill>
                  <a:schemeClr val="tx1"/>
                </a:solidFill>
                <a:latin typeface="+mj-lt"/>
                <a:ea typeface="+mj-ea"/>
                <a:cs typeface="+mj-cs"/>
              </a:rPr>
              <a:t>Use cases examples </a:t>
            </a:r>
          </a:p>
        </p:txBody>
      </p:sp>
      <p:graphicFrame>
        <p:nvGraphicFramePr>
          <p:cNvPr id="24" name="TextBox 8">
            <a:extLst>
              <a:ext uri="{FF2B5EF4-FFF2-40B4-BE49-F238E27FC236}">
                <a16:creationId xmlns:a16="http://schemas.microsoft.com/office/drawing/2014/main" id="{F5AE644F-F751-DB6F-BE10-4861A69C96EF}"/>
              </a:ext>
            </a:extLst>
          </p:cNvPr>
          <p:cNvGraphicFramePr/>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386740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D1B62-B55F-D7A7-C44F-21540F9BC378}"/>
              </a:ext>
            </a:extLst>
          </p:cNvPr>
          <p:cNvSpPr>
            <a:spLocks noGrp="1"/>
          </p:cNvSpPr>
          <p:nvPr>
            <p:ph type="ctrTitle"/>
          </p:nvPr>
        </p:nvSpPr>
        <p:spPr>
          <a:xfrm>
            <a:off x="838200" y="365125"/>
            <a:ext cx="10515600" cy="1325563"/>
          </a:xfrm>
        </p:spPr>
        <p:txBody>
          <a:bodyPr vert="horz" lIns="91440" tIns="45720" rIns="91440" bIns="45720" rtlCol="0" anchor="ctr">
            <a:normAutofit/>
          </a:bodyPr>
          <a:lstStyle/>
          <a:p>
            <a:pPr algn="l"/>
            <a:r>
              <a:rPr lang="en-US" sz="4400" kern="1200">
                <a:solidFill>
                  <a:schemeClr val="tx1"/>
                </a:solidFill>
                <a:latin typeface="+mj-lt"/>
                <a:ea typeface="+mj-ea"/>
                <a:cs typeface="+mj-cs"/>
              </a:rPr>
              <a:t>Planning- Decisions to consider</a:t>
            </a:r>
          </a:p>
        </p:txBody>
      </p:sp>
      <p:sp>
        <p:nvSpPr>
          <p:cNvPr id="3" name="Subtitle 2">
            <a:extLst>
              <a:ext uri="{FF2B5EF4-FFF2-40B4-BE49-F238E27FC236}">
                <a16:creationId xmlns:a16="http://schemas.microsoft.com/office/drawing/2014/main" id="{FDC0FC7C-B9BC-7536-A0AD-1335DDC75C6B}"/>
              </a:ext>
            </a:extLst>
          </p:cNvPr>
          <p:cNvSpPr>
            <a:spLocks noGrp="1"/>
          </p:cNvSpPr>
          <p:nvPr>
            <p:ph type="subTitle" idx="1"/>
          </p:nvPr>
        </p:nvSpPr>
        <p:spPr>
          <a:xfrm>
            <a:off x="838200" y="1825625"/>
            <a:ext cx="10515600" cy="4351338"/>
          </a:xfrm>
        </p:spPr>
        <p:txBody>
          <a:bodyPr vert="horz" lIns="91440" tIns="45720" rIns="91440" bIns="45720" rtlCol="0">
            <a:normAutofit/>
          </a:bodyPr>
          <a:lstStyle/>
          <a:p>
            <a:pPr marL="342900" indent="-228600" algn="l" fontAlgn="base">
              <a:buFont typeface="Arial" panose="020B0604020202020204" pitchFamily="34" charset="0"/>
              <a:buChar char="•"/>
            </a:pPr>
            <a:r>
              <a:rPr lang="en-US"/>
              <a:t>Processes that you need to automate during the different request stages </a:t>
            </a:r>
          </a:p>
          <a:p>
            <a:pPr marL="342900" indent="-228600" algn="l" fontAlgn="base">
              <a:buFont typeface="Arial" panose="020B0604020202020204" pitchFamily="34" charset="0"/>
              <a:buChar char="•"/>
            </a:pPr>
            <a:r>
              <a:rPr lang="en-US"/>
              <a:t>Interfaces available on Target systems</a:t>
            </a:r>
          </a:p>
          <a:p>
            <a:pPr marL="342900" indent="-228600" algn="l" fontAlgn="base">
              <a:buFont typeface="Arial" panose="020B0604020202020204" pitchFamily="34" charset="0"/>
              <a:buChar char="•"/>
            </a:pPr>
            <a:r>
              <a:rPr lang="en-US"/>
              <a:t>Request stage where you want to trigger the logic app</a:t>
            </a:r>
          </a:p>
          <a:p>
            <a:pPr marL="342900" indent="-228600" algn="l" fontAlgn="base">
              <a:buFont typeface="Arial" panose="020B0604020202020204" pitchFamily="34" charset="0"/>
              <a:buChar char="•"/>
            </a:pPr>
            <a:r>
              <a:rPr lang="en-US"/>
              <a:t>Have Azure Subscription Resources available</a:t>
            </a:r>
          </a:p>
          <a:p>
            <a:pPr marL="342900" indent="-228600" algn="l" fontAlgn="base">
              <a:buFont typeface="Arial" panose="020B0604020202020204" pitchFamily="34" charset="0"/>
              <a:buChar char="•"/>
            </a:pPr>
            <a:r>
              <a:rPr lang="en-US"/>
              <a:t>Logic App authentication with target systems</a:t>
            </a:r>
          </a:p>
          <a:p>
            <a:pPr indent="-228600" algn="l" fontAlgn="base">
              <a:buFont typeface="Arial" panose="020B0604020202020204" pitchFamily="34" charset="0"/>
              <a:buChar char="•"/>
            </a:pPr>
            <a:endParaRPr lang="en-US"/>
          </a:p>
          <a:p>
            <a:pPr indent="-228600" algn="l" fontAlgn="base">
              <a:buFont typeface="Arial" panose="020B0604020202020204" pitchFamily="34" charset="0"/>
              <a:buChar char="•"/>
            </a:pPr>
            <a:endParaRPr lang="en-US"/>
          </a:p>
          <a:p>
            <a:pPr indent="-228600" algn="l" fontAlgn="base">
              <a:buFont typeface="Arial" panose="020B0604020202020204" pitchFamily="34" charset="0"/>
              <a:buChar char="•"/>
            </a:pPr>
            <a:endParaRPr lang="en-US"/>
          </a:p>
          <a:p>
            <a:pPr indent="-228600" algn="l" fontAlgn="base">
              <a:buFont typeface="Arial" panose="020B0604020202020204" pitchFamily="34" charset="0"/>
              <a:buChar char="•"/>
            </a:pPr>
            <a:endParaRPr lang="en-US"/>
          </a:p>
          <a:p>
            <a:pPr indent="-228600" algn="l" fontAlgn="base">
              <a:buFont typeface="Arial" panose="020B0604020202020204" pitchFamily="34" charset="0"/>
              <a:buChar char="•"/>
            </a:pPr>
            <a:endParaRPr lang="en-US"/>
          </a:p>
          <a:p>
            <a:pPr indent="-228600" algn="l">
              <a:buFont typeface="Arial" panose="020B0604020202020204" pitchFamily="34" charset="0"/>
              <a:buChar char="•"/>
            </a:pPr>
            <a:endParaRPr lang="en-US"/>
          </a:p>
        </p:txBody>
      </p:sp>
    </p:spTree>
    <p:extLst>
      <p:ext uri="{BB962C8B-B14F-4D97-AF65-F5344CB8AC3E}">
        <p14:creationId xmlns:p14="http://schemas.microsoft.com/office/powerpoint/2010/main" val="22067552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E78D8-753E-25CD-6B2F-A0225CCD3F84}"/>
              </a:ext>
            </a:extLst>
          </p:cNvPr>
          <p:cNvSpPr>
            <a:spLocks noGrp="1"/>
          </p:cNvSpPr>
          <p:nvPr>
            <p:ph type="title"/>
          </p:nvPr>
        </p:nvSpPr>
        <p:spPr/>
        <p:txBody>
          <a:bodyPr>
            <a:normAutofit/>
          </a:bodyPr>
          <a:lstStyle/>
          <a:p>
            <a:r>
              <a:rPr lang="en-US" sz="3200"/>
              <a:t>Deploy</a:t>
            </a:r>
          </a:p>
        </p:txBody>
      </p:sp>
      <p:graphicFrame>
        <p:nvGraphicFramePr>
          <p:cNvPr id="6" name="Table 20">
            <a:extLst>
              <a:ext uri="{FF2B5EF4-FFF2-40B4-BE49-F238E27FC236}">
                <a16:creationId xmlns:a16="http://schemas.microsoft.com/office/drawing/2014/main" id="{600A0CC9-8950-3E00-81D5-257123AA7073}"/>
              </a:ext>
            </a:extLst>
          </p:cNvPr>
          <p:cNvGraphicFramePr>
            <a:graphicFrameLocks noGrp="1"/>
          </p:cNvGraphicFramePr>
          <p:nvPr/>
        </p:nvGraphicFramePr>
        <p:xfrm>
          <a:off x="838200" y="1834636"/>
          <a:ext cx="10015226" cy="210820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Step</a:t>
                      </a:r>
                      <a:endParaRPr lang="de-DE" sz="1600"/>
                    </a:p>
                  </a:txBody>
                  <a:tcPr/>
                </a:tc>
                <a:tc>
                  <a:txBody>
                    <a:bodyPr/>
                    <a:lstStyle/>
                    <a:p>
                      <a:r>
                        <a:rPr lang="en-GB" sz="1600"/>
                        <a:t>Instructions</a:t>
                      </a:r>
                      <a:endParaRPr lang="de-DE" sz="1600"/>
                    </a:p>
                  </a:txBody>
                  <a:tcPr/>
                </a:tc>
                <a:extLst>
                  <a:ext uri="{0D108BD9-81ED-4DB2-BD59-A6C34878D82A}">
                    <a16:rowId xmlns:a16="http://schemas.microsoft.com/office/drawing/2014/main" val="1335105508"/>
                  </a:ext>
                </a:extLst>
              </a:tr>
              <a:tr h="370840">
                <a:tc>
                  <a:txBody>
                    <a:bodyPr/>
                    <a:lstStyle/>
                    <a:p>
                      <a:r>
                        <a:rPr lang="en-US" sz="1600" noProof="0"/>
                        <a:t>1. Add custom Extension to a Catalog</a:t>
                      </a:r>
                    </a:p>
                  </a:txBody>
                  <a:tcPr/>
                </a:tc>
                <a:tc>
                  <a:txBody>
                    <a:bodyPr/>
                    <a:lstStyle/>
                    <a:p>
                      <a:r>
                        <a:rPr lang="en-US" sz="1600">
                          <a:hlinkClick r:id="rId2"/>
                        </a:rPr>
                        <a:t>Create and add a Logic App workflow to a catalog for use in entitlement management</a:t>
                      </a:r>
                      <a:endParaRPr lang="en-US" sz="1600"/>
                    </a:p>
                  </a:txBody>
                  <a:tcPr/>
                </a:tc>
                <a:extLst>
                  <a:ext uri="{0D108BD9-81ED-4DB2-BD59-A6C34878D82A}">
                    <a16:rowId xmlns:a16="http://schemas.microsoft.com/office/drawing/2014/main" val="952396977"/>
                  </a:ext>
                </a:extLst>
              </a:tr>
              <a:tr h="420381">
                <a:tc>
                  <a:txBody>
                    <a:bodyPr/>
                    <a:lstStyle/>
                    <a:p>
                      <a:r>
                        <a:rPr lang="en-US" sz="1600" noProof="0"/>
                        <a:t>2. Edit the Custom Extension </a:t>
                      </a:r>
                    </a:p>
                  </a:txBody>
                  <a:tcPr/>
                </a:tc>
                <a:tc>
                  <a:txBody>
                    <a:bodyPr/>
                    <a:lstStyle/>
                    <a:p>
                      <a:endParaRPr lang="en-US" sz="1600"/>
                    </a:p>
                    <a:p>
                      <a:r>
                        <a:rPr lang="en-US" sz="1600">
                          <a:hlinkClick r:id="rId2"/>
                        </a:rPr>
                        <a:t>Edit a linked Logic App's workflow definition </a:t>
                      </a:r>
                      <a:endParaRPr lang="en-US" sz="1600"/>
                    </a:p>
                  </a:txBody>
                  <a:tcPr/>
                </a:tc>
                <a:extLst>
                  <a:ext uri="{0D108BD9-81ED-4DB2-BD59-A6C34878D82A}">
                    <a16:rowId xmlns:a16="http://schemas.microsoft.com/office/drawing/2014/main" val="2252391364"/>
                  </a:ext>
                </a:extLst>
              </a:tr>
              <a:tr h="370840">
                <a:tc>
                  <a:txBody>
                    <a:bodyPr/>
                    <a:lstStyle/>
                    <a:p>
                      <a:r>
                        <a:rPr lang="es-MX" sz="1600" noProof="0"/>
                        <a:t>3. </a:t>
                      </a:r>
                      <a:r>
                        <a:rPr lang="es-MX" sz="1600" noProof="0" err="1"/>
                        <a:t>Add</a:t>
                      </a:r>
                      <a:r>
                        <a:rPr lang="es-MX" sz="1600" noProof="0"/>
                        <a:t> </a:t>
                      </a:r>
                      <a:r>
                        <a:rPr lang="es-MX" sz="1600" noProof="0" err="1"/>
                        <a:t>custom</a:t>
                      </a:r>
                      <a:r>
                        <a:rPr lang="es-MX" sz="1600" noProof="0"/>
                        <a:t> </a:t>
                      </a:r>
                      <a:r>
                        <a:rPr lang="es-MX" sz="1600" noProof="0" err="1"/>
                        <a:t>Extension</a:t>
                      </a:r>
                      <a:r>
                        <a:rPr lang="es-MX" sz="1600" noProof="0"/>
                        <a:t> to </a:t>
                      </a:r>
                      <a:r>
                        <a:rPr lang="es-MX" sz="1600" noProof="0" err="1"/>
                        <a:t>an</a:t>
                      </a:r>
                      <a:r>
                        <a:rPr lang="es-MX" sz="1600" noProof="0"/>
                        <a:t> Access </a:t>
                      </a:r>
                      <a:r>
                        <a:rPr lang="es-MX" sz="1600" noProof="0" err="1"/>
                        <a:t>Package</a:t>
                      </a:r>
                      <a:endParaRPr lang="en-US" sz="1600" noProof="0"/>
                    </a:p>
                  </a:txBody>
                  <a:tcPr/>
                </a:tc>
                <a:tc>
                  <a:txBody>
                    <a:bodyPr/>
                    <a:lstStyle/>
                    <a:p>
                      <a:r>
                        <a:rPr lang="en-US" sz="1600">
                          <a:hlinkClick r:id="rId3"/>
                        </a:rPr>
                        <a:t>Add custom extension to a policy in an access package</a:t>
                      </a:r>
                      <a:endParaRPr lang="en-US" sz="1600"/>
                    </a:p>
                  </a:txBody>
                  <a:tcPr/>
                </a:tc>
                <a:extLst>
                  <a:ext uri="{0D108BD9-81ED-4DB2-BD59-A6C34878D82A}">
                    <a16:rowId xmlns:a16="http://schemas.microsoft.com/office/drawing/2014/main" val="320479324"/>
                  </a:ext>
                </a:extLst>
              </a:tr>
            </a:tbl>
          </a:graphicData>
        </a:graphic>
      </p:graphicFrame>
      <p:sp>
        <p:nvSpPr>
          <p:cNvPr id="3" name="TextBox 2">
            <a:extLst>
              <a:ext uri="{FF2B5EF4-FFF2-40B4-BE49-F238E27FC236}">
                <a16:creationId xmlns:a16="http://schemas.microsoft.com/office/drawing/2014/main" id="{C22F2730-2533-CDD6-B3F1-7263DC309F27}"/>
              </a:ext>
            </a:extLst>
          </p:cNvPr>
          <p:cNvSpPr txBox="1"/>
          <p:nvPr/>
        </p:nvSpPr>
        <p:spPr>
          <a:xfrm>
            <a:off x="838200" y="4644320"/>
            <a:ext cx="10015226" cy="1200329"/>
          </a:xfrm>
          <a:prstGeom prst="rect">
            <a:avLst/>
          </a:prstGeom>
          <a:noFill/>
        </p:spPr>
        <p:txBody>
          <a:bodyPr wrap="square">
            <a:spAutoFit/>
          </a:bodyPr>
          <a:lstStyle/>
          <a:p>
            <a:pPr algn="l" rtl="0" fontAlgn="base"/>
            <a:r>
              <a:rPr lang="en-US" sz="1800">
                <a:solidFill>
                  <a:srgbClr val="000000"/>
                </a:solidFill>
                <a:latin typeface="Segoe UI" panose="020B0502040204020203" pitchFamily="34" charset="0"/>
              </a:rPr>
              <a:t>Detailed Step by step </a:t>
            </a:r>
          </a:p>
          <a:p>
            <a:pPr algn="l" rtl="0" fontAlgn="base"/>
            <a:r>
              <a:rPr lang="en-US">
                <a:hlinkClick r:id="rId4"/>
              </a:rPr>
              <a:t>Trigger Logic Apps with custom extensions in entitlement management - Microsoft Entra | Microsoft Learn</a:t>
            </a:r>
            <a:endParaRPr lang="en-US"/>
          </a:p>
          <a:p>
            <a:pPr algn="l" rtl="0" fontAlgn="base"/>
            <a:endParaRPr lang="en-US" sz="1800">
              <a:solidFill>
                <a:srgbClr val="000000"/>
              </a:solidFill>
              <a:latin typeface="Segoe UI" panose="020B0502040204020203" pitchFamily="34" charset="0"/>
            </a:endParaRPr>
          </a:p>
        </p:txBody>
      </p:sp>
    </p:spTree>
    <p:extLst>
      <p:ext uri="{BB962C8B-B14F-4D97-AF65-F5344CB8AC3E}">
        <p14:creationId xmlns:p14="http://schemas.microsoft.com/office/powerpoint/2010/main" val="364372546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61656" cy="553998"/>
          </a:xfrm>
        </p:spPr>
        <p:txBody>
          <a:bodyPr>
            <a:normAutofit/>
          </a:bodyPr>
          <a:lstStyle/>
          <a:p>
            <a:r>
              <a:rPr lang="en-US" sz="3200"/>
              <a:t>Scenario’s Key Requirements</a:t>
            </a:r>
          </a:p>
        </p:txBody>
      </p:sp>
      <p:sp>
        <p:nvSpPr>
          <p:cNvPr id="6" name="Text Placeholder 5"/>
          <p:cNvSpPr>
            <a:spLocks noGrp="1"/>
          </p:cNvSpPr>
          <p:nvPr>
            <p:ph sz="quarter" idx="10"/>
          </p:nvPr>
        </p:nvSpPr>
        <p:spPr>
          <a:xfrm>
            <a:off x="588263" y="1101725"/>
            <a:ext cx="11018838" cy="430887"/>
          </a:xfrm>
        </p:spPr>
        <p:txBody>
          <a:bodyPr>
            <a:normAutofit/>
          </a:bodyPr>
          <a:lstStyle/>
          <a:p>
            <a:pPr marL="0" indent="0">
              <a:buNone/>
            </a:pPr>
            <a:r>
              <a:rPr lang="en-US"/>
              <a:t>Make sure you meet these requirements to avoid any roadblocks</a:t>
            </a:r>
          </a:p>
        </p:txBody>
      </p:sp>
      <p:sp>
        <p:nvSpPr>
          <p:cNvPr id="5" name="Rectangle 4">
            <a:extLst>
              <a:ext uri="{FF2B5EF4-FFF2-40B4-BE49-F238E27FC236}">
                <a16:creationId xmlns:a16="http://schemas.microsoft.com/office/drawing/2014/main" id="{052A24BB-6642-429C-9613-B0B1DB310251}"/>
              </a:ext>
            </a:extLst>
          </p:cNvPr>
          <p:cNvSpPr/>
          <p:nvPr/>
        </p:nvSpPr>
        <p:spPr bwMode="auto">
          <a:xfrm>
            <a:off x="588263" y="1825484"/>
            <a:ext cx="10464366" cy="49305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92608" rIns="292608" bIns="292608" numCol="1" spcCol="0" rtlCol="0" fromWordArt="0" anchor="t" anchorCtr="0" forceAA="0" compatLnSpc="1">
            <a:prstTxWarp prst="textNoShape">
              <a:avLst/>
            </a:prstTxWarp>
            <a:spAutoFit/>
          </a:bodyPr>
          <a:lstStyle/>
          <a:p>
            <a:pPr marL="171450" indent="-171450" defTabSz="932472" fontAlgn="base">
              <a:spcBef>
                <a:spcPts val="1200"/>
              </a:spcBef>
              <a:spcAft>
                <a:spcPts val="1200"/>
              </a:spcAft>
              <a:buFont typeface="Arial" panose="020B0604020202020204" pitchFamily="34" charset="0"/>
              <a:buChar char="•"/>
            </a:pPr>
            <a:r>
              <a:rPr lang="en-US">
                <a:solidFill>
                  <a:schemeClr val="tx1"/>
                </a:solidFill>
                <a:ea typeface="Segoe UI" panose="020B0502040204020203" pitchFamily="34" charset="0"/>
                <a:cs typeface="Segoe UI" panose="020B0502040204020203" pitchFamily="34" charset="0"/>
              </a:rPr>
              <a:t>Microsoft </a:t>
            </a:r>
            <a:r>
              <a:rPr lang="en-US" err="1">
                <a:solidFill>
                  <a:schemeClr val="tx1"/>
                </a:solidFill>
                <a:ea typeface="Segoe UI" panose="020B0502040204020203" pitchFamily="34" charset="0"/>
                <a:cs typeface="Segoe UI" panose="020B0502040204020203" pitchFamily="34" charset="0"/>
              </a:rPr>
              <a:t>Entra</a:t>
            </a:r>
            <a:r>
              <a:rPr lang="en-US">
                <a:solidFill>
                  <a:schemeClr val="tx1"/>
                </a:solidFill>
                <a:ea typeface="Segoe UI" panose="020B0502040204020203" pitchFamily="34" charset="0"/>
                <a:cs typeface="Segoe UI" panose="020B0502040204020203" pitchFamily="34" charset="0"/>
              </a:rPr>
              <a:t> ID P1 or P2 license </a:t>
            </a:r>
          </a:p>
          <a:p>
            <a:pPr marL="171450" indent="-171450" defTabSz="932472" fontAlgn="base">
              <a:spcBef>
                <a:spcPts val="1200"/>
              </a:spcBef>
              <a:spcAft>
                <a:spcPts val="1200"/>
              </a:spcAft>
              <a:buFont typeface="Arial" panose="020B0604020202020204" pitchFamily="34" charset="0"/>
              <a:buChar char="•"/>
            </a:pPr>
            <a:r>
              <a:rPr lang="en-US">
                <a:solidFill>
                  <a:schemeClr val="tx1"/>
                </a:solidFill>
                <a:ea typeface="Segoe UI" panose="020B0502040204020203" pitchFamily="34" charset="0"/>
                <a:cs typeface="Segoe UI" panose="020B0502040204020203" pitchFamily="34" charset="0"/>
              </a:rPr>
              <a:t>Microsoft </a:t>
            </a:r>
            <a:r>
              <a:rPr lang="en-US" err="1">
                <a:solidFill>
                  <a:schemeClr val="tx1"/>
                </a:solidFill>
                <a:ea typeface="Segoe UI" panose="020B0502040204020203" pitchFamily="34" charset="0"/>
                <a:cs typeface="Segoe UI" panose="020B0502040204020203" pitchFamily="34" charset="0"/>
              </a:rPr>
              <a:t>Entra</a:t>
            </a:r>
            <a:r>
              <a:rPr lang="en-US">
                <a:solidFill>
                  <a:schemeClr val="tx1"/>
                </a:solidFill>
                <a:ea typeface="Segoe UI" panose="020B0502040204020203" pitchFamily="34" charset="0"/>
                <a:cs typeface="Segoe UI" panose="020B0502040204020203" pitchFamily="34" charset="0"/>
              </a:rPr>
              <a:t> ID Governance SKU (Logic Apps and Auto Assignment Policies) - </a:t>
            </a:r>
            <a:r>
              <a:rPr lang="en-US" sz="1800">
                <a:hlinkClick r:id="rId3"/>
              </a:rPr>
              <a:t>How to start a Microsoft </a:t>
            </a:r>
            <a:r>
              <a:rPr lang="en-US" sz="1800" err="1">
                <a:hlinkClick r:id="rId3"/>
              </a:rPr>
              <a:t>Entra</a:t>
            </a:r>
            <a:r>
              <a:rPr lang="en-US" sz="1800">
                <a:hlinkClick r:id="rId3"/>
              </a:rPr>
              <a:t> ID Governance Trial</a:t>
            </a:r>
            <a:r>
              <a:rPr lang="en-US" sz="1800"/>
              <a:t>) </a:t>
            </a:r>
            <a:endParaRPr lang="en-US" sz="1600">
              <a:solidFill>
                <a:schemeClr val="tx1"/>
              </a:solidFill>
              <a:ea typeface="Segoe UI" panose="020B0502040204020203" pitchFamily="34" charset="0"/>
              <a:cs typeface="Segoe UI" panose="020B0502040204020203" pitchFamily="34" charset="0"/>
            </a:endParaRPr>
          </a:p>
          <a:p>
            <a:pPr marL="171450" indent="-171450" defTabSz="932472" fontAlgn="base">
              <a:spcBef>
                <a:spcPts val="1200"/>
              </a:spcBef>
              <a:spcAft>
                <a:spcPts val="1200"/>
              </a:spcAft>
              <a:buFont typeface="Arial" panose="020B0604020202020204" pitchFamily="34" charset="0"/>
              <a:buChar char="•"/>
            </a:pPr>
            <a:r>
              <a:rPr lang="en-US">
                <a:solidFill>
                  <a:schemeClr val="tx1"/>
                </a:solidFill>
                <a:ea typeface="Segoe UI" panose="020B0502040204020203" pitchFamily="34" charset="0"/>
                <a:cs typeface="Segoe UI" panose="020B0502040204020203" pitchFamily="34" charset="0"/>
              </a:rPr>
              <a:t>2 Azure Active Directory Tenants</a:t>
            </a:r>
          </a:p>
          <a:p>
            <a:pPr marL="171450" indent="-171450" defTabSz="932472" fontAlgn="base">
              <a:spcBef>
                <a:spcPts val="1200"/>
              </a:spcBef>
              <a:spcAft>
                <a:spcPts val="1200"/>
              </a:spcAft>
              <a:buFont typeface="Arial" panose="020B0604020202020204" pitchFamily="34" charset="0"/>
              <a:buChar char="•"/>
            </a:pPr>
            <a:r>
              <a:rPr lang="en-US" sz="1800">
                <a:solidFill>
                  <a:schemeClr val="tx1"/>
                </a:solidFill>
                <a:ea typeface="Segoe UI" panose="020B0502040204020203" pitchFamily="34" charset="0"/>
                <a:cs typeface="Segoe UI" panose="020B0502040204020203" pitchFamily="34" charset="0"/>
              </a:rPr>
              <a:t>A cloud user account on the target tenant </a:t>
            </a:r>
            <a:r>
              <a:rPr lang="en-US">
                <a:solidFill>
                  <a:schemeClr val="tx1"/>
                </a:solidFill>
                <a:ea typeface="Segoe UI" panose="020B0502040204020203" pitchFamily="34" charset="0"/>
                <a:cs typeface="Segoe UI" panose="020B0502040204020203" pitchFamily="34" charset="0"/>
              </a:rPr>
              <a:t>to approve and access</a:t>
            </a:r>
          </a:p>
          <a:p>
            <a:pPr marL="171450" indent="-171450" defTabSz="932472" fontAlgn="base">
              <a:spcBef>
                <a:spcPts val="1200"/>
              </a:spcBef>
              <a:spcAft>
                <a:spcPts val="1200"/>
              </a:spcAft>
              <a:buFont typeface="Arial" panose="020B0604020202020204" pitchFamily="34" charset="0"/>
              <a:buChar char="•"/>
            </a:pPr>
            <a:r>
              <a:rPr lang="en-US">
                <a:solidFill>
                  <a:schemeClr val="tx1"/>
                </a:solidFill>
                <a:ea typeface="Segoe UI" panose="020B0502040204020203" pitchFamily="34" charset="0"/>
                <a:cs typeface="Segoe UI" panose="020B0502040204020203" pitchFamily="34" charset="0"/>
              </a:rPr>
              <a:t>A cloud user on the Source tenant to request Access</a:t>
            </a:r>
          </a:p>
          <a:p>
            <a:pPr marL="171450" indent="-171450" defTabSz="932472" fontAlgn="base">
              <a:spcBef>
                <a:spcPts val="1200"/>
              </a:spcBef>
              <a:spcAft>
                <a:spcPts val="1200"/>
              </a:spcAft>
              <a:buFont typeface="Arial" panose="020B0604020202020204" pitchFamily="34" charset="0"/>
              <a:buChar char="•"/>
            </a:pPr>
            <a:r>
              <a:rPr lang="en-US" sz="1800">
                <a:solidFill>
                  <a:schemeClr val="tx1"/>
                </a:solidFill>
                <a:ea typeface="Segoe UI" panose="020B0502040204020203" pitchFamily="34" charset="0"/>
                <a:cs typeface="Segoe UI" panose="020B0502040204020203" pitchFamily="34" charset="0"/>
              </a:rPr>
              <a:t>Account with User administrator, Identity Governance Administrator, Privileged Role Administrator or Global administrator on the target tenant</a:t>
            </a:r>
          </a:p>
          <a:p>
            <a:pPr marL="171450" indent="-171450" defTabSz="932472" fontAlgn="base">
              <a:spcBef>
                <a:spcPts val="1200"/>
              </a:spcBef>
              <a:spcAft>
                <a:spcPts val="1200"/>
              </a:spcAft>
              <a:buFont typeface="Arial" panose="020B0604020202020204" pitchFamily="34" charset="0"/>
              <a:buChar char="•"/>
            </a:pPr>
            <a:endParaRPr lang="en-US" sz="1800">
              <a:solidFill>
                <a:schemeClr val="tx1"/>
              </a:solidFill>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934260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3C47E81-F319-0C31-9FAE-43FEC592F14C}"/>
              </a:ext>
            </a:extLst>
          </p:cNvPr>
          <p:cNvSpPr txBox="1">
            <a:spLocks/>
          </p:cNvSpPr>
          <p:nvPr/>
        </p:nvSpPr>
        <p:spPr>
          <a:xfrm>
            <a:off x="561314" y="2805374"/>
            <a:ext cx="8077861" cy="779799"/>
          </a:xfrm>
          <a:prstGeom prst="rect">
            <a:avLst/>
          </a:prstGeom>
          <a:noFill/>
        </p:spPr>
        <p:txBody>
          <a:bodyPr vert="horz" lIns="91440" tIns="45720" rIns="91440" bIns="45720" rtlCol="0" anchor="ctr" anchorCtr="0">
            <a:noAutofit/>
          </a:bodyPr>
          <a:lstStyle>
            <a:lvl1pPr algn="l" defTabSz="914400" rtl="0" eaLnBrk="1" latinLnBrk="0" hangingPunct="1">
              <a:lnSpc>
                <a:spcPct val="90000"/>
              </a:lnSpc>
              <a:spcBef>
                <a:spcPct val="0"/>
              </a:spcBef>
              <a:buNone/>
              <a:defRPr sz="3600" kern="1200" spc="-50" baseline="0">
                <a:solidFill>
                  <a:schemeClr val="tx1"/>
                </a:solidFill>
                <a:latin typeface="+mj-lt"/>
                <a:ea typeface="+mj-ea"/>
                <a:cs typeface="Segoe UI" panose="020B0502040204020203" pitchFamily="34" charset="0"/>
              </a:defRPr>
            </a:lvl1pPr>
          </a:lstStyle>
          <a:p>
            <a:pPr algn="ctr"/>
            <a:r>
              <a:rPr lang="en-US" sz="3200"/>
              <a:t>Convert existing external users to be governed</a:t>
            </a:r>
            <a:br>
              <a:rPr lang="en-US" sz="3200"/>
            </a:br>
            <a:br>
              <a:rPr lang="en-US" sz="3200">
                <a:cs typeface="+mj-cs"/>
              </a:rPr>
            </a:br>
            <a:endParaRPr lang="en-US" sz="3200">
              <a:cs typeface="+mj-cs"/>
            </a:endParaRPr>
          </a:p>
        </p:txBody>
      </p:sp>
    </p:spTree>
    <p:extLst>
      <p:ext uri="{BB962C8B-B14F-4D97-AF65-F5344CB8AC3E}">
        <p14:creationId xmlns:p14="http://schemas.microsoft.com/office/powerpoint/2010/main" val="367813010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115DF60-1F52-FBA2-037B-E3E19B6C3614}"/>
              </a:ext>
            </a:extLst>
          </p:cNvPr>
          <p:cNvSpPr txBox="1"/>
          <p:nvPr/>
        </p:nvSpPr>
        <p:spPr>
          <a:xfrm>
            <a:off x="467259" y="1922799"/>
            <a:ext cx="11515191" cy="2031325"/>
          </a:xfrm>
          <a:prstGeom prst="rect">
            <a:avLst/>
          </a:prstGeom>
          <a:noFill/>
        </p:spPr>
        <p:txBody>
          <a:bodyPr wrap="square">
            <a:spAutoFit/>
          </a:bodyPr>
          <a:lstStyle/>
          <a:p>
            <a:pPr algn="l"/>
            <a:r>
              <a:rPr lang="en-US" b="0" i="0">
                <a:solidFill>
                  <a:srgbClr val="161616"/>
                </a:solidFill>
                <a:effectLst/>
              </a:rPr>
              <a:t>Entitlement management allows you to gain visibility into the state of a guest user's lifecycle through the following viewpoints:</a:t>
            </a:r>
          </a:p>
          <a:p>
            <a:pPr algn="l"/>
            <a:endParaRPr lang="en-US" b="0" i="0">
              <a:solidFill>
                <a:srgbClr val="161616"/>
              </a:solidFill>
              <a:effectLst/>
            </a:endParaRPr>
          </a:p>
          <a:p>
            <a:pPr algn="l">
              <a:buFont typeface="Arial" panose="020B0604020202020204" pitchFamily="34" charset="0"/>
              <a:buChar char="•"/>
            </a:pPr>
            <a:r>
              <a:rPr lang="en-US" b="1" i="0">
                <a:solidFill>
                  <a:srgbClr val="161616"/>
                </a:solidFill>
                <a:effectLst/>
              </a:rPr>
              <a:t>Governed</a:t>
            </a:r>
            <a:r>
              <a:rPr lang="en-US" b="0" i="0">
                <a:solidFill>
                  <a:srgbClr val="161616"/>
                </a:solidFill>
                <a:effectLst/>
              </a:rPr>
              <a:t> - The guest user is set to be governed.</a:t>
            </a:r>
          </a:p>
          <a:p>
            <a:pPr algn="l">
              <a:buFont typeface="Arial" panose="020B0604020202020204" pitchFamily="34" charset="0"/>
              <a:buChar char="•"/>
            </a:pPr>
            <a:r>
              <a:rPr lang="en-US" b="1" i="0">
                <a:solidFill>
                  <a:srgbClr val="161616"/>
                </a:solidFill>
                <a:effectLst/>
              </a:rPr>
              <a:t>Ungoverned</a:t>
            </a:r>
            <a:r>
              <a:rPr lang="en-US" b="0" i="0">
                <a:solidFill>
                  <a:srgbClr val="161616"/>
                </a:solidFill>
                <a:effectLst/>
              </a:rPr>
              <a:t> - The guest user is set to not be governed.</a:t>
            </a:r>
          </a:p>
          <a:p>
            <a:pPr algn="l">
              <a:buFont typeface="Arial" panose="020B0604020202020204" pitchFamily="34" charset="0"/>
              <a:buChar char="•"/>
            </a:pPr>
            <a:r>
              <a:rPr lang="en-US" b="1" i="0">
                <a:solidFill>
                  <a:srgbClr val="161616"/>
                </a:solidFill>
                <a:effectLst/>
              </a:rPr>
              <a:t>Blank</a:t>
            </a:r>
            <a:r>
              <a:rPr lang="en-US" b="0" i="0">
                <a:solidFill>
                  <a:srgbClr val="161616"/>
                </a:solidFill>
                <a:effectLst/>
              </a:rPr>
              <a:t> - The lifecycle for the guest user isn't determined. This happens when the guest user had an access package assigned before managing user lifecycle was possible.</a:t>
            </a:r>
          </a:p>
        </p:txBody>
      </p:sp>
      <p:sp>
        <p:nvSpPr>
          <p:cNvPr id="6" name="Title 1">
            <a:extLst>
              <a:ext uri="{FF2B5EF4-FFF2-40B4-BE49-F238E27FC236}">
                <a16:creationId xmlns:a16="http://schemas.microsoft.com/office/drawing/2014/main" id="{AEC73466-B71A-D667-2937-50857A625F64}"/>
              </a:ext>
            </a:extLst>
          </p:cNvPr>
          <p:cNvSpPr txBox="1">
            <a:spLocks/>
          </p:cNvSpPr>
          <p:nvPr/>
        </p:nvSpPr>
        <p:spPr>
          <a:xfrm>
            <a:off x="838200" y="1176400"/>
            <a:ext cx="10515600" cy="501804"/>
          </a:xfrm>
          <a:prstGeom prst="rect">
            <a:avLst/>
          </a:prstGeom>
          <a:noFill/>
        </p:spPr>
        <p:txBody>
          <a:bodyPr vert="horz" lIns="0" tIns="0" rIns="0" bIns="0" rtlCol="0" anchor="b" anchorCtr="0">
            <a:spAutoFit/>
          </a:bodyPr>
          <a:lstStyle>
            <a:lvl1pPr algn="l" defTabSz="914400" rtl="0" eaLnBrk="1" latinLnBrk="0" hangingPunct="1">
              <a:lnSpc>
                <a:spcPct val="90000"/>
              </a:lnSpc>
              <a:spcBef>
                <a:spcPct val="0"/>
              </a:spcBef>
              <a:buNone/>
              <a:defRPr sz="3600" kern="1200" spc="-50" baseline="0">
                <a:solidFill>
                  <a:schemeClr val="tx1"/>
                </a:solidFill>
                <a:latin typeface="+mj-lt"/>
                <a:ea typeface="+mj-ea"/>
                <a:cs typeface="Segoe UI" panose="020B0502040204020203" pitchFamily="34" charset="0"/>
              </a:defRPr>
            </a:lvl1pPr>
          </a:lstStyle>
          <a:p>
            <a:r>
              <a:rPr lang="en-US"/>
              <a:t>External User states</a:t>
            </a:r>
          </a:p>
        </p:txBody>
      </p:sp>
      <p:pic>
        <p:nvPicPr>
          <p:cNvPr id="14" name="Picture 13">
            <a:extLst>
              <a:ext uri="{FF2B5EF4-FFF2-40B4-BE49-F238E27FC236}">
                <a16:creationId xmlns:a16="http://schemas.microsoft.com/office/drawing/2014/main" id="{1F110671-8C36-1F41-36D7-7CD3FE26DC0C}"/>
              </a:ext>
            </a:extLst>
          </p:cNvPr>
          <p:cNvPicPr>
            <a:picLocks noChangeAspect="1"/>
          </p:cNvPicPr>
          <p:nvPr/>
        </p:nvPicPr>
        <p:blipFill>
          <a:blip r:embed="rId2"/>
          <a:stretch>
            <a:fillRect/>
          </a:stretch>
        </p:blipFill>
        <p:spPr>
          <a:xfrm>
            <a:off x="2519629" y="4479860"/>
            <a:ext cx="7410450" cy="1965330"/>
          </a:xfrm>
          <a:prstGeom prst="rect">
            <a:avLst/>
          </a:prstGeom>
        </p:spPr>
      </p:pic>
    </p:spTree>
    <p:extLst>
      <p:ext uri="{BB962C8B-B14F-4D97-AF65-F5344CB8AC3E}">
        <p14:creationId xmlns:p14="http://schemas.microsoft.com/office/powerpoint/2010/main" val="330403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D1B62-B55F-D7A7-C44F-21540F9BC378}"/>
              </a:ext>
            </a:extLst>
          </p:cNvPr>
          <p:cNvSpPr>
            <a:spLocks noGrp="1"/>
          </p:cNvSpPr>
          <p:nvPr>
            <p:ph type="ctrTitle"/>
          </p:nvPr>
        </p:nvSpPr>
        <p:spPr>
          <a:xfrm>
            <a:off x="838200" y="365125"/>
            <a:ext cx="10515600" cy="1325563"/>
          </a:xfrm>
        </p:spPr>
        <p:txBody>
          <a:bodyPr vert="horz" lIns="91440" tIns="45720" rIns="91440" bIns="45720" rtlCol="0" anchor="ctr">
            <a:normAutofit/>
          </a:bodyPr>
          <a:lstStyle/>
          <a:p>
            <a:pPr algn="l"/>
            <a:r>
              <a:rPr lang="en-US" sz="4400" kern="1200">
                <a:solidFill>
                  <a:schemeClr val="tx1"/>
                </a:solidFill>
                <a:latin typeface="+mj-lt"/>
                <a:ea typeface="+mj-ea"/>
                <a:cs typeface="+mj-cs"/>
              </a:rPr>
              <a:t>Planning- Decisions to consider</a:t>
            </a:r>
          </a:p>
        </p:txBody>
      </p:sp>
      <p:sp>
        <p:nvSpPr>
          <p:cNvPr id="3" name="Subtitle 2">
            <a:extLst>
              <a:ext uri="{FF2B5EF4-FFF2-40B4-BE49-F238E27FC236}">
                <a16:creationId xmlns:a16="http://schemas.microsoft.com/office/drawing/2014/main" id="{FDC0FC7C-B9BC-7536-A0AD-1335DDC75C6B}"/>
              </a:ext>
            </a:extLst>
          </p:cNvPr>
          <p:cNvSpPr>
            <a:spLocks noGrp="1"/>
          </p:cNvSpPr>
          <p:nvPr>
            <p:ph type="subTitle" idx="1"/>
          </p:nvPr>
        </p:nvSpPr>
        <p:spPr>
          <a:xfrm>
            <a:off x="838200" y="1825625"/>
            <a:ext cx="10515600" cy="4351338"/>
          </a:xfrm>
        </p:spPr>
        <p:txBody>
          <a:bodyPr vert="horz" lIns="91440" tIns="45720" rIns="91440" bIns="45720" rtlCol="0">
            <a:normAutofit/>
          </a:bodyPr>
          <a:lstStyle/>
          <a:p>
            <a:pPr marL="342900" indent="-228600" algn="l" fontAlgn="base">
              <a:buFont typeface="Arial" panose="020B0604020202020204" pitchFamily="34" charset="0"/>
              <a:buChar char="•"/>
            </a:pPr>
            <a:r>
              <a:rPr lang="en-US"/>
              <a:t>Create a new access Package or use an existing one</a:t>
            </a:r>
          </a:p>
          <a:p>
            <a:pPr marL="342900" indent="-228600" algn="l" fontAlgn="base">
              <a:buFont typeface="Arial" panose="020B0604020202020204" pitchFamily="34" charset="0"/>
              <a:buChar char="•"/>
            </a:pPr>
            <a:r>
              <a:rPr lang="en-US"/>
              <a:t>How assign the existing external users to the access package?</a:t>
            </a:r>
          </a:p>
          <a:p>
            <a:pPr marL="800100" lvl="1" indent="-228600" algn="l" fontAlgn="base">
              <a:buFont typeface="Arial" panose="020B0604020202020204" pitchFamily="34" charset="0"/>
              <a:buChar char="•"/>
            </a:pPr>
            <a:r>
              <a:rPr lang="en-US"/>
              <a:t>Auto Assignment Policy – Define a Rule </a:t>
            </a:r>
          </a:p>
          <a:p>
            <a:pPr marL="800100" lvl="1" indent="-228600" algn="l" fontAlgn="base">
              <a:buFont typeface="Arial" panose="020B0604020202020204" pitchFamily="34" charset="0"/>
              <a:buChar char="•"/>
            </a:pPr>
            <a:r>
              <a:rPr lang="en-US"/>
              <a:t>Self Request – Define approvers and approval levels</a:t>
            </a:r>
          </a:p>
          <a:p>
            <a:pPr marL="800100" lvl="1" indent="-228600" algn="l" fontAlgn="base">
              <a:buFont typeface="Arial" panose="020B0604020202020204" pitchFamily="34" charset="0"/>
              <a:buChar char="•"/>
            </a:pPr>
            <a:r>
              <a:rPr lang="en-US"/>
              <a:t>Direct Assignment</a:t>
            </a:r>
          </a:p>
          <a:p>
            <a:pPr indent="-228600" algn="l" fontAlgn="base">
              <a:buFont typeface="Arial" panose="020B0604020202020204" pitchFamily="34" charset="0"/>
              <a:buChar char="•"/>
            </a:pPr>
            <a:endParaRPr lang="en-US"/>
          </a:p>
          <a:p>
            <a:pPr indent="-228600" algn="l" fontAlgn="base">
              <a:buFont typeface="Arial" panose="020B0604020202020204" pitchFamily="34" charset="0"/>
              <a:buChar char="•"/>
            </a:pPr>
            <a:endParaRPr lang="en-US"/>
          </a:p>
          <a:p>
            <a:pPr indent="-228600" algn="l" fontAlgn="base">
              <a:buFont typeface="Arial" panose="020B0604020202020204" pitchFamily="34" charset="0"/>
              <a:buChar char="•"/>
            </a:pPr>
            <a:endParaRPr lang="en-US"/>
          </a:p>
          <a:p>
            <a:pPr indent="-228600" algn="l" fontAlgn="base">
              <a:buFont typeface="Arial" panose="020B0604020202020204" pitchFamily="34" charset="0"/>
              <a:buChar char="•"/>
            </a:pPr>
            <a:endParaRPr lang="en-US"/>
          </a:p>
          <a:p>
            <a:pPr indent="-228600" algn="l" fontAlgn="base">
              <a:buFont typeface="Arial" panose="020B0604020202020204" pitchFamily="34" charset="0"/>
              <a:buChar char="•"/>
            </a:pPr>
            <a:endParaRPr lang="en-US"/>
          </a:p>
          <a:p>
            <a:pPr indent="-228600" algn="l">
              <a:buFont typeface="Arial" panose="020B0604020202020204" pitchFamily="34" charset="0"/>
              <a:buChar char="•"/>
            </a:pPr>
            <a:endParaRPr lang="en-US"/>
          </a:p>
        </p:txBody>
      </p:sp>
    </p:spTree>
    <p:extLst>
      <p:ext uri="{BB962C8B-B14F-4D97-AF65-F5344CB8AC3E}">
        <p14:creationId xmlns:p14="http://schemas.microsoft.com/office/powerpoint/2010/main" val="41004737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E78D8-753E-25CD-6B2F-A0225CCD3F84}"/>
              </a:ext>
            </a:extLst>
          </p:cNvPr>
          <p:cNvSpPr>
            <a:spLocks noGrp="1"/>
          </p:cNvSpPr>
          <p:nvPr>
            <p:ph type="title"/>
          </p:nvPr>
        </p:nvSpPr>
        <p:spPr/>
        <p:txBody>
          <a:bodyPr>
            <a:normAutofit/>
          </a:bodyPr>
          <a:lstStyle/>
          <a:p>
            <a:r>
              <a:rPr lang="en-US" sz="3200"/>
              <a:t>Deploy</a:t>
            </a:r>
          </a:p>
        </p:txBody>
      </p:sp>
      <p:graphicFrame>
        <p:nvGraphicFramePr>
          <p:cNvPr id="6" name="Table 20">
            <a:extLst>
              <a:ext uri="{FF2B5EF4-FFF2-40B4-BE49-F238E27FC236}">
                <a16:creationId xmlns:a16="http://schemas.microsoft.com/office/drawing/2014/main" id="{600A0CC9-8950-3E00-81D5-257123AA7073}"/>
              </a:ext>
            </a:extLst>
          </p:cNvPr>
          <p:cNvGraphicFramePr>
            <a:graphicFrameLocks noGrp="1"/>
          </p:cNvGraphicFramePr>
          <p:nvPr/>
        </p:nvGraphicFramePr>
        <p:xfrm>
          <a:off x="838200" y="1834636"/>
          <a:ext cx="10015226" cy="169164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Step</a:t>
                      </a:r>
                      <a:endParaRPr lang="de-DE" sz="1600"/>
                    </a:p>
                  </a:txBody>
                  <a:tcPr/>
                </a:tc>
                <a:tc>
                  <a:txBody>
                    <a:bodyPr/>
                    <a:lstStyle/>
                    <a:p>
                      <a:r>
                        <a:rPr lang="en-GB" sz="1600"/>
                        <a:t>Instructions</a:t>
                      </a:r>
                      <a:endParaRPr lang="de-DE" sz="1600"/>
                    </a:p>
                  </a:txBody>
                  <a:tcPr/>
                </a:tc>
                <a:extLst>
                  <a:ext uri="{0D108BD9-81ED-4DB2-BD59-A6C34878D82A}">
                    <a16:rowId xmlns:a16="http://schemas.microsoft.com/office/drawing/2014/main" val="1335105508"/>
                  </a:ext>
                </a:extLst>
              </a:tr>
              <a:tr h="370840">
                <a:tc>
                  <a:txBody>
                    <a:bodyPr/>
                    <a:lstStyle/>
                    <a:p>
                      <a:r>
                        <a:rPr lang="en-US" sz="1600" noProof="0"/>
                        <a:t>1. Create and Access Package (optional)</a:t>
                      </a:r>
                    </a:p>
                  </a:txBody>
                  <a:tcPr/>
                </a:tc>
                <a:tc>
                  <a:txBody>
                    <a:bodyPr/>
                    <a:lstStyle/>
                    <a:p>
                      <a:r>
                        <a:rPr lang="en-US" sz="1600">
                          <a:hlinkClick r:id="rId2"/>
                        </a:rPr>
                        <a:t>Create an access package in entitlement management</a:t>
                      </a:r>
                      <a:endParaRPr lang="en-US" sz="1600"/>
                    </a:p>
                  </a:txBody>
                  <a:tcPr/>
                </a:tc>
                <a:extLst>
                  <a:ext uri="{0D108BD9-81ED-4DB2-BD59-A6C34878D82A}">
                    <a16:rowId xmlns:a16="http://schemas.microsoft.com/office/drawing/2014/main" val="952396977"/>
                  </a:ext>
                </a:extLst>
              </a:tr>
              <a:tr h="420381">
                <a:tc>
                  <a:txBody>
                    <a:bodyPr/>
                    <a:lstStyle/>
                    <a:p>
                      <a:r>
                        <a:rPr lang="en-US" sz="1600" noProof="0"/>
                        <a:t>2. Add Auto Assignment Policy (optional)</a:t>
                      </a:r>
                    </a:p>
                  </a:txBody>
                  <a:tcPr/>
                </a:tc>
                <a:tc>
                  <a:txBody>
                    <a:bodyPr/>
                    <a:lstStyle/>
                    <a:p>
                      <a:endParaRPr lang="en-US" sz="1600"/>
                    </a:p>
                    <a:p>
                      <a:r>
                        <a:rPr lang="en-US" sz="1600">
                          <a:hlinkClick r:id="rId3"/>
                        </a:rPr>
                        <a:t>Create an automatic assignment policy</a:t>
                      </a:r>
                      <a:endParaRPr lang="en-US" sz="1600" noProof="0"/>
                    </a:p>
                  </a:txBody>
                  <a:tcPr/>
                </a:tc>
                <a:extLst>
                  <a:ext uri="{0D108BD9-81ED-4DB2-BD59-A6C34878D82A}">
                    <a16:rowId xmlns:a16="http://schemas.microsoft.com/office/drawing/2014/main" val="2252391364"/>
                  </a:ext>
                </a:extLst>
              </a:tr>
              <a:tr h="370840">
                <a:tc>
                  <a:txBody>
                    <a:bodyPr/>
                    <a:lstStyle/>
                    <a:p>
                      <a:r>
                        <a:rPr lang="es-MX" sz="1600" noProof="0"/>
                        <a:t>3. </a:t>
                      </a:r>
                      <a:r>
                        <a:rPr lang="es-MX" sz="1600" noProof="0" err="1"/>
                        <a:t>Convert</a:t>
                      </a:r>
                      <a:r>
                        <a:rPr lang="es-MX" sz="1600" noProof="0"/>
                        <a:t> users to </a:t>
                      </a:r>
                      <a:r>
                        <a:rPr lang="es-MX" sz="1600" noProof="0" err="1"/>
                        <a:t>governed</a:t>
                      </a:r>
                      <a:endParaRPr lang="en-US" sz="1600" noProof="0"/>
                    </a:p>
                  </a:txBody>
                  <a:tcPr/>
                </a:tc>
                <a:tc>
                  <a:txBody>
                    <a:bodyPr/>
                    <a:lstStyle/>
                    <a:p>
                      <a:r>
                        <a:rPr lang="en-US" sz="1600">
                          <a:hlinkClick r:id="rId4"/>
                        </a:rPr>
                        <a:t>Manage guest user lifecycle in the Azure portal</a:t>
                      </a:r>
                      <a:endParaRPr lang="en-US" sz="1600"/>
                    </a:p>
                  </a:txBody>
                  <a:tcPr/>
                </a:tc>
                <a:extLst>
                  <a:ext uri="{0D108BD9-81ED-4DB2-BD59-A6C34878D82A}">
                    <a16:rowId xmlns:a16="http://schemas.microsoft.com/office/drawing/2014/main" val="320479324"/>
                  </a:ext>
                </a:extLst>
              </a:tr>
            </a:tbl>
          </a:graphicData>
        </a:graphic>
      </p:graphicFrame>
    </p:spTree>
    <p:extLst>
      <p:ext uri="{BB962C8B-B14F-4D97-AF65-F5344CB8AC3E}">
        <p14:creationId xmlns:p14="http://schemas.microsoft.com/office/powerpoint/2010/main" val="336533145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2">
            <a:extLst>
              <a:ext uri="{FF2B5EF4-FFF2-40B4-BE49-F238E27FC236}">
                <a16:creationId xmlns:a16="http://schemas.microsoft.com/office/drawing/2014/main" id="{386A70DC-7761-9B92-5763-7BFF82493770}"/>
              </a:ext>
            </a:extLst>
          </p:cNvPr>
          <p:cNvSpPr/>
          <p:nvPr/>
        </p:nvSpPr>
        <p:spPr bwMode="auto">
          <a:xfrm>
            <a:off x="7106206" y="-1"/>
            <a:ext cx="5119043" cy="6858000"/>
          </a:xfrm>
          <a:custGeom>
            <a:avLst/>
            <a:gdLst>
              <a:gd name="connsiteX0" fmla="*/ 7028482 w 7028482"/>
              <a:gd name="connsiteY0" fmla="*/ 0 h 6858000"/>
              <a:gd name="connsiteX1" fmla="*/ 7028482 w 7028482"/>
              <a:gd name="connsiteY1" fmla="*/ 1 h 6858000"/>
              <a:gd name="connsiteX2" fmla="*/ 7028482 w 7028482"/>
              <a:gd name="connsiteY2" fmla="*/ 1529383 h 6858000"/>
              <a:gd name="connsiteX3" fmla="*/ 7028482 w 7028482"/>
              <a:gd name="connsiteY3" fmla="*/ 2476871 h 6858000"/>
              <a:gd name="connsiteX4" fmla="*/ 7028482 w 7028482"/>
              <a:gd name="connsiteY4" fmla="*/ 5328617 h 6858000"/>
              <a:gd name="connsiteX5" fmla="*/ 7028482 w 7028482"/>
              <a:gd name="connsiteY5" fmla="*/ 6858000 h 6858000"/>
              <a:gd name="connsiteX6" fmla="*/ 5876815 w 7028482"/>
              <a:gd name="connsiteY6" fmla="*/ 6858000 h 6858000"/>
              <a:gd name="connsiteX7" fmla="*/ 2835752 w 7028482"/>
              <a:gd name="connsiteY7" fmla="*/ 6858000 h 6858000"/>
              <a:gd name="connsiteX8" fmla="*/ 1143023 w 7028482"/>
              <a:gd name="connsiteY8" fmla="*/ 6858000 h 6858000"/>
              <a:gd name="connsiteX9" fmla="*/ 0 w 7028482"/>
              <a:gd name="connsiteY9" fmla="*/ 5714977 h 6858000"/>
              <a:gd name="connsiteX10" fmla="*/ 0 w 7028482"/>
              <a:gd name="connsiteY10" fmla="*/ 2476871 h 6858000"/>
              <a:gd name="connsiteX11" fmla="*/ 0 w 7028482"/>
              <a:gd name="connsiteY11" fmla="*/ 1143023 h 6858000"/>
              <a:gd name="connsiteX12" fmla="*/ 0 w 7028482"/>
              <a:gd name="connsiteY12" fmla="*/ 1 h 6858000"/>
              <a:gd name="connsiteX13" fmla="*/ 7028462 w 7028482"/>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8482" h="6858000">
                <a:moveTo>
                  <a:pt x="7028482" y="0"/>
                </a:moveTo>
                <a:lnTo>
                  <a:pt x="7028482" y="1"/>
                </a:lnTo>
                <a:lnTo>
                  <a:pt x="7028482" y="1529383"/>
                </a:lnTo>
                <a:lnTo>
                  <a:pt x="7028482" y="2476871"/>
                </a:lnTo>
                <a:lnTo>
                  <a:pt x="7028482" y="5328617"/>
                </a:lnTo>
                <a:lnTo>
                  <a:pt x="7028482" y="6858000"/>
                </a:lnTo>
                <a:lnTo>
                  <a:pt x="5876815" y="6858000"/>
                </a:lnTo>
                <a:lnTo>
                  <a:pt x="2835752" y="6858000"/>
                </a:lnTo>
                <a:lnTo>
                  <a:pt x="1143023" y="6858000"/>
                </a:lnTo>
                <a:cubicBezTo>
                  <a:pt x="511749" y="6858000"/>
                  <a:pt x="0" y="6346251"/>
                  <a:pt x="0" y="5714977"/>
                </a:cubicBezTo>
                <a:lnTo>
                  <a:pt x="0" y="2476871"/>
                </a:lnTo>
                <a:lnTo>
                  <a:pt x="0" y="1143023"/>
                </a:lnTo>
                <a:lnTo>
                  <a:pt x="0" y="1"/>
                </a:lnTo>
                <a:lnTo>
                  <a:pt x="7028462" y="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E52CD89-F13F-0076-B2FE-BD6768A7723B}"/>
              </a:ext>
            </a:extLst>
          </p:cNvPr>
          <p:cNvSpPr>
            <a:spLocks noGrp="1"/>
          </p:cNvSpPr>
          <p:nvPr>
            <p:ph type="title"/>
          </p:nvPr>
        </p:nvSpPr>
        <p:spPr/>
        <p:txBody>
          <a:bodyPr/>
          <a:lstStyle/>
          <a:p>
            <a:r>
              <a:rPr lang="en-US"/>
              <a:t>Scenario: Access Recertification</a:t>
            </a:r>
          </a:p>
        </p:txBody>
      </p:sp>
      <p:sp>
        <p:nvSpPr>
          <p:cNvPr id="3" name="Freeform 127">
            <a:extLst>
              <a:ext uri="{FF2B5EF4-FFF2-40B4-BE49-F238E27FC236}">
                <a16:creationId xmlns:a16="http://schemas.microsoft.com/office/drawing/2014/main" id="{793FEAA6-817C-F27E-69A2-0A3E1C703315}"/>
              </a:ext>
            </a:extLst>
          </p:cNvPr>
          <p:cNvSpPr/>
          <p:nvPr/>
        </p:nvSpPr>
        <p:spPr>
          <a:xfrm rot="9900000">
            <a:off x="2070796" y="4076643"/>
            <a:ext cx="172837" cy="840319"/>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176345"/>
              <a:gd name="connsiteY0" fmla="*/ 0 h 1633801"/>
              <a:gd name="connsiteX1" fmla="*/ 117321 w 1176345"/>
              <a:gd name="connsiteY1" fmla="*/ 34009 h 1633801"/>
              <a:gd name="connsiteX2" fmla="*/ 230618 w 1176345"/>
              <a:gd name="connsiteY2" fmla="*/ 76841 h 1633801"/>
              <a:gd name="connsiteX3" fmla="*/ 339494 w 1176345"/>
              <a:gd name="connsiteY3" fmla="*/ 128097 h 1633801"/>
              <a:gd name="connsiteX4" fmla="*/ 443549 w 1176345"/>
              <a:gd name="connsiteY4" fmla="*/ 187379 h 1633801"/>
              <a:gd name="connsiteX5" fmla="*/ 542387 w 1176345"/>
              <a:gd name="connsiteY5" fmla="*/ 254283 h 1633801"/>
              <a:gd name="connsiteX6" fmla="*/ 635608 w 1176345"/>
              <a:gd name="connsiteY6" fmla="*/ 328416 h 1633801"/>
              <a:gd name="connsiteX7" fmla="*/ 722813 w 1176345"/>
              <a:gd name="connsiteY7" fmla="*/ 409373 h 1633801"/>
              <a:gd name="connsiteX8" fmla="*/ 803604 w 1176345"/>
              <a:gd name="connsiteY8" fmla="*/ 496759 h 1633801"/>
              <a:gd name="connsiteX9" fmla="*/ 877582 w 1176345"/>
              <a:gd name="connsiteY9" fmla="*/ 590171 h 1633801"/>
              <a:gd name="connsiteX10" fmla="*/ 944350 w 1176345"/>
              <a:gd name="connsiteY10" fmla="*/ 689212 h 1633801"/>
              <a:gd name="connsiteX11" fmla="*/ 1003508 w 1176345"/>
              <a:gd name="connsiteY11" fmla="*/ 793482 h 1633801"/>
              <a:gd name="connsiteX12" fmla="*/ 1054660 w 1176345"/>
              <a:gd name="connsiteY12" fmla="*/ 902582 h 1633801"/>
              <a:gd name="connsiteX13" fmla="*/ 1097403 w 1176345"/>
              <a:gd name="connsiteY13" fmla="*/ 1016112 h 1633801"/>
              <a:gd name="connsiteX14" fmla="*/ 1131342 w 1176345"/>
              <a:gd name="connsiteY14" fmla="*/ 1133673 h 1633801"/>
              <a:gd name="connsiteX15" fmla="*/ 1156078 w 1176345"/>
              <a:gd name="connsiteY15" fmla="*/ 1254865 h 1633801"/>
              <a:gd name="connsiteX16" fmla="*/ 1171210 w 1176345"/>
              <a:gd name="connsiteY16" fmla="*/ 1379288 h 1633801"/>
              <a:gd name="connsiteX17" fmla="*/ 1176345 w 1176345"/>
              <a:gd name="connsiteY17" fmla="*/ 1506546 h 1633801"/>
              <a:gd name="connsiteX18" fmla="*/ 1171210 w 1176345"/>
              <a:gd name="connsiteY18" fmla="*/ 1633801 h 1633801"/>
              <a:gd name="connsiteX0" fmla="*/ 0 w 1059024"/>
              <a:gd name="connsiteY0" fmla="*/ 0 h 1599792"/>
              <a:gd name="connsiteX1" fmla="*/ 113297 w 1059024"/>
              <a:gd name="connsiteY1" fmla="*/ 42832 h 1599792"/>
              <a:gd name="connsiteX2" fmla="*/ 222173 w 1059024"/>
              <a:gd name="connsiteY2" fmla="*/ 94088 h 1599792"/>
              <a:gd name="connsiteX3" fmla="*/ 326228 w 1059024"/>
              <a:gd name="connsiteY3" fmla="*/ 153370 h 1599792"/>
              <a:gd name="connsiteX4" fmla="*/ 425066 w 1059024"/>
              <a:gd name="connsiteY4" fmla="*/ 220274 h 1599792"/>
              <a:gd name="connsiteX5" fmla="*/ 518287 w 1059024"/>
              <a:gd name="connsiteY5" fmla="*/ 294407 h 1599792"/>
              <a:gd name="connsiteX6" fmla="*/ 605492 w 1059024"/>
              <a:gd name="connsiteY6" fmla="*/ 375364 h 1599792"/>
              <a:gd name="connsiteX7" fmla="*/ 686283 w 1059024"/>
              <a:gd name="connsiteY7" fmla="*/ 462750 h 1599792"/>
              <a:gd name="connsiteX8" fmla="*/ 760261 w 1059024"/>
              <a:gd name="connsiteY8" fmla="*/ 556162 h 1599792"/>
              <a:gd name="connsiteX9" fmla="*/ 827029 w 1059024"/>
              <a:gd name="connsiteY9" fmla="*/ 655203 h 1599792"/>
              <a:gd name="connsiteX10" fmla="*/ 886187 w 1059024"/>
              <a:gd name="connsiteY10" fmla="*/ 759473 h 1599792"/>
              <a:gd name="connsiteX11" fmla="*/ 937339 w 1059024"/>
              <a:gd name="connsiteY11" fmla="*/ 868573 h 1599792"/>
              <a:gd name="connsiteX12" fmla="*/ 980082 w 1059024"/>
              <a:gd name="connsiteY12" fmla="*/ 982103 h 1599792"/>
              <a:gd name="connsiteX13" fmla="*/ 1014021 w 1059024"/>
              <a:gd name="connsiteY13" fmla="*/ 1099664 h 1599792"/>
              <a:gd name="connsiteX14" fmla="*/ 1038757 w 1059024"/>
              <a:gd name="connsiteY14" fmla="*/ 1220856 h 1599792"/>
              <a:gd name="connsiteX15" fmla="*/ 1053889 w 1059024"/>
              <a:gd name="connsiteY15" fmla="*/ 1345279 h 1599792"/>
              <a:gd name="connsiteX16" fmla="*/ 1059024 w 1059024"/>
              <a:gd name="connsiteY16" fmla="*/ 1472537 h 1599792"/>
              <a:gd name="connsiteX17" fmla="*/ 1053889 w 1059024"/>
              <a:gd name="connsiteY17" fmla="*/ 1599792 h 1599792"/>
              <a:gd name="connsiteX0" fmla="*/ 0 w 945727"/>
              <a:gd name="connsiteY0" fmla="*/ 0 h 1556960"/>
              <a:gd name="connsiteX1" fmla="*/ 108876 w 945727"/>
              <a:gd name="connsiteY1" fmla="*/ 51256 h 1556960"/>
              <a:gd name="connsiteX2" fmla="*/ 212931 w 945727"/>
              <a:gd name="connsiteY2" fmla="*/ 110538 h 1556960"/>
              <a:gd name="connsiteX3" fmla="*/ 311769 w 945727"/>
              <a:gd name="connsiteY3" fmla="*/ 177442 h 1556960"/>
              <a:gd name="connsiteX4" fmla="*/ 404990 w 945727"/>
              <a:gd name="connsiteY4" fmla="*/ 251575 h 1556960"/>
              <a:gd name="connsiteX5" fmla="*/ 492195 w 945727"/>
              <a:gd name="connsiteY5" fmla="*/ 332532 h 1556960"/>
              <a:gd name="connsiteX6" fmla="*/ 572986 w 945727"/>
              <a:gd name="connsiteY6" fmla="*/ 419918 h 1556960"/>
              <a:gd name="connsiteX7" fmla="*/ 646964 w 945727"/>
              <a:gd name="connsiteY7" fmla="*/ 513330 h 1556960"/>
              <a:gd name="connsiteX8" fmla="*/ 713732 w 945727"/>
              <a:gd name="connsiteY8" fmla="*/ 612371 h 1556960"/>
              <a:gd name="connsiteX9" fmla="*/ 772890 w 945727"/>
              <a:gd name="connsiteY9" fmla="*/ 716641 h 1556960"/>
              <a:gd name="connsiteX10" fmla="*/ 824042 w 945727"/>
              <a:gd name="connsiteY10" fmla="*/ 825741 h 1556960"/>
              <a:gd name="connsiteX11" fmla="*/ 866785 w 945727"/>
              <a:gd name="connsiteY11" fmla="*/ 939271 h 1556960"/>
              <a:gd name="connsiteX12" fmla="*/ 900724 w 945727"/>
              <a:gd name="connsiteY12" fmla="*/ 1056832 h 1556960"/>
              <a:gd name="connsiteX13" fmla="*/ 925460 w 945727"/>
              <a:gd name="connsiteY13" fmla="*/ 1178024 h 1556960"/>
              <a:gd name="connsiteX14" fmla="*/ 940592 w 945727"/>
              <a:gd name="connsiteY14" fmla="*/ 1302447 h 1556960"/>
              <a:gd name="connsiteX15" fmla="*/ 945727 w 945727"/>
              <a:gd name="connsiteY15" fmla="*/ 1429705 h 1556960"/>
              <a:gd name="connsiteX16" fmla="*/ 940592 w 945727"/>
              <a:gd name="connsiteY16" fmla="*/ 1556960 h 1556960"/>
              <a:gd name="connsiteX0" fmla="*/ 0 w 836851"/>
              <a:gd name="connsiteY0" fmla="*/ 0 h 1505704"/>
              <a:gd name="connsiteX1" fmla="*/ 104055 w 836851"/>
              <a:gd name="connsiteY1" fmla="*/ 59282 h 1505704"/>
              <a:gd name="connsiteX2" fmla="*/ 202893 w 836851"/>
              <a:gd name="connsiteY2" fmla="*/ 126186 h 1505704"/>
              <a:gd name="connsiteX3" fmla="*/ 296114 w 836851"/>
              <a:gd name="connsiteY3" fmla="*/ 200319 h 1505704"/>
              <a:gd name="connsiteX4" fmla="*/ 383319 w 836851"/>
              <a:gd name="connsiteY4" fmla="*/ 281276 h 1505704"/>
              <a:gd name="connsiteX5" fmla="*/ 464110 w 836851"/>
              <a:gd name="connsiteY5" fmla="*/ 368662 h 1505704"/>
              <a:gd name="connsiteX6" fmla="*/ 538088 w 836851"/>
              <a:gd name="connsiteY6" fmla="*/ 462074 h 1505704"/>
              <a:gd name="connsiteX7" fmla="*/ 604856 w 836851"/>
              <a:gd name="connsiteY7" fmla="*/ 561115 h 1505704"/>
              <a:gd name="connsiteX8" fmla="*/ 664014 w 836851"/>
              <a:gd name="connsiteY8" fmla="*/ 665385 h 1505704"/>
              <a:gd name="connsiteX9" fmla="*/ 715166 w 836851"/>
              <a:gd name="connsiteY9" fmla="*/ 774485 h 1505704"/>
              <a:gd name="connsiteX10" fmla="*/ 757909 w 836851"/>
              <a:gd name="connsiteY10" fmla="*/ 888015 h 1505704"/>
              <a:gd name="connsiteX11" fmla="*/ 791848 w 836851"/>
              <a:gd name="connsiteY11" fmla="*/ 1005576 h 1505704"/>
              <a:gd name="connsiteX12" fmla="*/ 816584 w 836851"/>
              <a:gd name="connsiteY12" fmla="*/ 1126768 h 1505704"/>
              <a:gd name="connsiteX13" fmla="*/ 831716 w 836851"/>
              <a:gd name="connsiteY13" fmla="*/ 1251191 h 1505704"/>
              <a:gd name="connsiteX14" fmla="*/ 836851 w 836851"/>
              <a:gd name="connsiteY14" fmla="*/ 1378449 h 1505704"/>
              <a:gd name="connsiteX15" fmla="*/ 831716 w 836851"/>
              <a:gd name="connsiteY15" fmla="*/ 1505704 h 1505704"/>
              <a:gd name="connsiteX0" fmla="*/ 0 w 732796"/>
              <a:gd name="connsiteY0" fmla="*/ 0 h 1446422"/>
              <a:gd name="connsiteX1" fmla="*/ 98838 w 732796"/>
              <a:gd name="connsiteY1" fmla="*/ 66904 h 1446422"/>
              <a:gd name="connsiteX2" fmla="*/ 192059 w 732796"/>
              <a:gd name="connsiteY2" fmla="*/ 141037 h 1446422"/>
              <a:gd name="connsiteX3" fmla="*/ 279264 w 732796"/>
              <a:gd name="connsiteY3" fmla="*/ 221994 h 1446422"/>
              <a:gd name="connsiteX4" fmla="*/ 360055 w 732796"/>
              <a:gd name="connsiteY4" fmla="*/ 309380 h 1446422"/>
              <a:gd name="connsiteX5" fmla="*/ 434033 w 732796"/>
              <a:gd name="connsiteY5" fmla="*/ 402792 h 1446422"/>
              <a:gd name="connsiteX6" fmla="*/ 500801 w 732796"/>
              <a:gd name="connsiteY6" fmla="*/ 501833 h 1446422"/>
              <a:gd name="connsiteX7" fmla="*/ 559959 w 732796"/>
              <a:gd name="connsiteY7" fmla="*/ 606103 h 1446422"/>
              <a:gd name="connsiteX8" fmla="*/ 611111 w 732796"/>
              <a:gd name="connsiteY8" fmla="*/ 715203 h 1446422"/>
              <a:gd name="connsiteX9" fmla="*/ 653854 w 732796"/>
              <a:gd name="connsiteY9" fmla="*/ 828733 h 1446422"/>
              <a:gd name="connsiteX10" fmla="*/ 687793 w 732796"/>
              <a:gd name="connsiteY10" fmla="*/ 946294 h 1446422"/>
              <a:gd name="connsiteX11" fmla="*/ 712529 w 732796"/>
              <a:gd name="connsiteY11" fmla="*/ 1067486 h 1446422"/>
              <a:gd name="connsiteX12" fmla="*/ 727661 w 732796"/>
              <a:gd name="connsiteY12" fmla="*/ 1191909 h 1446422"/>
              <a:gd name="connsiteX13" fmla="*/ 732796 w 732796"/>
              <a:gd name="connsiteY13" fmla="*/ 1319167 h 1446422"/>
              <a:gd name="connsiteX14" fmla="*/ 727661 w 732796"/>
              <a:gd name="connsiteY14" fmla="*/ 1446422 h 1446422"/>
              <a:gd name="connsiteX0" fmla="*/ 0 w 633958"/>
              <a:gd name="connsiteY0" fmla="*/ 0 h 1379518"/>
              <a:gd name="connsiteX1" fmla="*/ 93221 w 633958"/>
              <a:gd name="connsiteY1" fmla="*/ 74133 h 1379518"/>
              <a:gd name="connsiteX2" fmla="*/ 180426 w 633958"/>
              <a:gd name="connsiteY2" fmla="*/ 155090 h 1379518"/>
              <a:gd name="connsiteX3" fmla="*/ 261217 w 633958"/>
              <a:gd name="connsiteY3" fmla="*/ 242476 h 1379518"/>
              <a:gd name="connsiteX4" fmla="*/ 335195 w 633958"/>
              <a:gd name="connsiteY4" fmla="*/ 335888 h 1379518"/>
              <a:gd name="connsiteX5" fmla="*/ 401963 w 633958"/>
              <a:gd name="connsiteY5" fmla="*/ 434929 h 1379518"/>
              <a:gd name="connsiteX6" fmla="*/ 461121 w 633958"/>
              <a:gd name="connsiteY6" fmla="*/ 539199 h 1379518"/>
              <a:gd name="connsiteX7" fmla="*/ 512273 w 633958"/>
              <a:gd name="connsiteY7" fmla="*/ 648299 h 1379518"/>
              <a:gd name="connsiteX8" fmla="*/ 555016 w 633958"/>
              <a:gd name="connsiteY8" fmla="*/ 761829 h 1379518"/>
              <a:gd name="connsiteX9" fmla="*/ 588955 w 633958"/>
              <a:gd name="connsiteY9" fmla="*/ 879390 h 1379518"/>
              <a:gd name="connsiteX10" fmla="*/ 613691 w 633958"/>
              <a:gd name="connsiteY10" fmla="*/ 1000582 h 1379518"/>
              <a:gd name="connsiteX11" fmla="*/ 628823 w 633958"/>
              <a:gd name="connsiteY11" fmla="*/ 1125005 h 1379518"/>
              <a:gd name="connsiteX12" fmla="*/ 633958 w 633958"/>
              <a:gd name="connsiteY12" fmla="*/ 1252263 h 1379518"/>
              <a:gd name="connsiteX13" fmla="*/ 628823 w 633958"/>
              <a:gd name="connsiteY13" fmla="*/ 1379518 h 1379518"/>
              <a:gd name="connsiteX0" fmla="*/ 0 w 540737"/>
              <a:gd name="connsiteY0" fmla="*/ 0 h 1305385"/>
              <a:gd name="connsiteX1" fmla="*/ 87205 w 540737"/>
              <a:gd name="connsiteY1" fmla="*/ 80957 h 1305385"/>
              <a:gd name="connsiteX2" fmla="*/ 167996 w 540737"/>
              <a:gd name="connsiteY2" fmla="*/ 168343 h 1305385"/>
              <a:gd name="connsiteX3" fmla="*/ 241974 w 540737"/>
              <a:gd name="connsiteY3" fmla="*/ 261755 h 1305385"/>
              <a:gd name="connsiteX4" fmla="*/ 308742 w 540737"/>
              <a:gd name="connsiteY4" fmla="*/ 360796 h 1305385"/>
              <a:gd name="connsiteX5" fmla="*/ 367900 w 540737"/>
              <a:gd name="connsiteY5" fmla="*/ 465066 h 1305385"/>
              <a:gd name="connsiteX6" fmla="*/ 419052 w 540737"/>
              <a:gd name="connsiteY6" fmla="*/ 574166 h 1305385"/>
              <a:gd name="connsiteX7" fmla="*/ 461795 w 540737"/>
              <a:gd name="connsiteY7" fmla="*/ 687696 h 1305385"/>
              <a:gd name="connsiteX8" fmla="*/ 495734 w 540737"/>
              <a:gd name="connsiteY8" fmla="*/ 805257 h 1305385"/>
              <a:gd name="connsiteX9" fmla="*/ 520470 w 540737"/>
              <a:gd name="connsiteY9" fmla="*/ 926449 h 1305385"/>
              <a:gd name="connsiteX10" fmla="*/ 535602 w 540737"/>
              <a:gd name="connsiteY10" fmla="*/ 1050872 h 1305385"/>
              <a:gd name="connsiteX11" fmla="*/ 540737 w 540737"/>
              <a:gd name="connsiteY11" fmla="*/ 1178130 h 1305385"/>
              <a:gd name="connsiteX12" fmla="*/ 535602 w 540737"/>
              <a:gd name="connsiteY12" fmla="*/ 1305385 h 1305385"/>
              <a:gd name="connsiteX0" fmla="*/ 0 w 453532"/>
              <a:gd name="connsiteY0" fmla="*/ 0 h 1224428"/>
              <a:gd name="connsiteX1" fmla="*/ 80791 w 453532"/>
              <a:gd name="connsiteY1" fmla="*/ 87386 h 1224428"/>
              <a:gd name="connsiteX2" fmla="*/ 154769 w 453532"/>
              <a:gd name="connsiteY2" fmla="*/ 180798 h 1224428"/>
              <a:gd name="connsiteX3" fmla="*/ 221537 w 453532"/>
              <a:gd name="connsiteY3" fmla="*/ 279839 h 1224428"/>
              <a:gd name="connsiteX4" fmla="*/ 280695 w 453532"/>
              <a:gd name="connsiteY4" fmla="*/ 384109 h 1224428"/>
              <a:gd name="connsiteX5" fmla="*/ 331847 w 453532"/>
              <a:gd name="connsiteY5" fmla="*/ 493209 h 1224428"/>
              <a:gd name="connsiteX6" fmla="*/ 374590 w 453532"/>
              <a:gd name="connsiteY6" fmla="*/ 606739 h 1224428"/>
              <a:gd name="connsiteX7" fmla="*/ 408529 w 453532"/>
              <a:gd name="connsiteY7" fmla="*/ 724300 h 1224428"/>
              <a:gd name="connsiteX8" fmla="*/ 433265 w 453532"/>
              <a:gd name="connsiteY8" fmla="*/ 845492 h 1224428"/>
              <a:gd name="connsiteX9" fmla="*/ 448397 w 453532"/>
              <a:gd name="connsiteY9" fmla="*/ 969915 h 1224428"/>
              <a:gd name="connsiteX10" fmla="*/ 453532 w 453532"/>
              <a:gd name="connsiteY10" fmla="*/ 1097173 h 1224428"/>
              <a:gd name="connsiteX11" fmla="*/ 448397 w 453532"/>
              <a:gd name="connsiteY11" fmla="*/ 1224428 h 1224428"/>
              <a:gd name="connsiteX0" fmla="*/ 0 w 372741"/>
              <a:gd name="connsiteY0" fmla="*/ 0 h 1137042"/>
              <a:gd name="connsiteX1" fmla="*/ 73978 w 372741"/>
              <a:gd name="connsiteY1" fmla="*/ 93412 h 1137042"/>
              <a:gd name="connsiteX2" fmla="*/ 140746 w 372741"/>
              <a:gd name="connsiteY2" fmla="*/ 192453 h 1137042"/>
              <a:gd name="connsiteX3" fmla="*/ 199904 w 372741"/>
              <a:gd name="connsiteY3" fmla="*/ 296723 h 1137042"/>
              <a:gd name="connsiteX4" fmla="*/ 251056 w 372741"/>
              <a:gd name="connsiteY4" fmla="*/ 405823 h 1137042"/>
              <a:gd name="connsiteX5" fmla="*/ 293799 w 372741"/>
              <a:gd name="connsiteY5" fmla="*/ 519353 h 1137042"/>
              <a:gd name="connsiteX6" fmla="*/ 327738 w 372741"/>
              <a:gd name="connsiteY6" fmla="*/ 636914 h 1137042"/>
              <a:gd name="connsiteX7" fmla="*/ 352474 w 372741"/>
              <a:gd name="connsiteY7" fmla="*/ 758106 h 1137042"/>
              <a:gd name="connsiteX8" fmla="*/ 367606 w 372741"/>
              <a:gd name="connsiteY8" fmla="*/ 882529 h 1137042"/>
              <a:gd name="connsiteX9" fmla="*/ 372741 w 372741"/>
              <a:gd name="connsiteY9" fmla="*/ 1009787 h 1137042"/>
              <a:gd name="connsiteX10" fmla="*/ 367606 w 372741"/>
              <a:gd name="connsiteY10" fmla="*/ 1137042 h 1137042"/>
              <a:gd name="connsiteX0" fmla="*/ 0 w 298763"/>
              <a:gd name="connsiteY0" fmla="*/ 0 h 1043630"/>
              <a:gd name="connsiteX1" fmla="*/ 66768 w 298763"/>
              <a:gd name="connsiteY1" fmla="*/ 99041 h 1043630"/>
              <a:gd name="connsiteX2" fmla="*/ 125926 w 298763"/>
              <a:gd name="connsiteY2" fmla="*/ 203311 h 1043630"/>
              <a:gd name="connsiteX3" fmla="*/ 177078 w 298763"/>
              <a:gd name="connsiteY3" fmla="*/ 312411 h 1043630"/>
              <a:gd name="connsiteX4" fmla="*/ 219821 w 298763"/>
              <a:gd name="connsiteY4" fmla="*/ 425941 h 1043630"/>
              <a:gd name="connsiteX5" fmla="*/ 253760 w 298763"/>
              <a:gd name="connsiteY5" fmla="*/ 543502 h 1043630"/>
              <a:gd name="connsiteX6" fmla="*/ 278496 w 298763"/>
              <a:gd name="connsiteY6" fmla="*/ 664694 h 1043630"/>
              <a:gd name="connsiteX7" fmla="*/ 293628 w 298763"/>
              <a:gd name="connsiteY7" fmla="*/ 789117 h 1043630"/>
              <a:gd name="connsiteX8" fmla="*/ 298763 w 298763"/>
              <a:gd name="connsiteY8" fmla="*/ 916375 h 1043630"/>
              <a:gd name="connsiteX9" fmla="*/ 293628 w 298763"/>
              <a:gd name="connsiteY9" fmla="*/ 1043630 h 1043630"/>
              <a:gd name="connsiteX0" fmla="*/ 0 w 231995"/>
              <a:gd name="connsiteY0" fmla="*/ 0 h 944589"/>
              <a:gd name="connsiteX1" fmla="*/ 59158 w 231995"/>
              <a:gd name="connsiteY1" fmla="*/ 104270 h 944589"/>
              <a:gd name="connsiteX2" fmla="*/ 110310 w 231995"/>
              <a:gd name="connsiteY2" fmla="*/ 213370 h 944589"/>
              <a:gd name="connsiteX3" fmla="*/ 153053 w 231995"/>
              <a:gd name="connsiteY3" fmla="*/ 326900 h 944589"/>
              <a:gd name="connsiteX4" fmla="*/ 186992 w 231995"/>
              <a:gd name="connsiteY4" fmla="*/ 444461 h 944589"/>
              <a:gd name="connsiteX5" fmla="*/ 211728 w 231995"/>
              <a:gd name="connsiteY5" fmla="*/ 565653 h 944589"/>
              <a:gd name="connsiteX6" fmla="*/ 226860 w 231995"/>
              <a:gd name="connsiteY6" fmla="*/ 690076 h 944589"/>
              <a:gd name="connsiteX7" fmla="*/ 231995 w 231995"/>
              <a:gd name="connsiteY7" fmla="*/ 817334 h 944589"/>
              <a:gd name="connsiteX8" fmla="*/ 226860 w 231995"/>
              <a:gd name="connsiteY8" fmla="*/ 944589 h 944589"/>
              <a:gd name="connsiteX0" fmla="*/ 0 w 172837"/>
              <a:gd name="connsiteY0" fmla="*/ 0 h 840319"/>
              <a:gd name="connsiteX1" fmla="*/ 51152 w 172837"/>
              <a:gd name="connsiteY1" fmla="*/ 109100 h 840319"/>
              <a:gd name="connsiteX2" fmla="*/ 93895 w 172837"/>
              <a:gd name="connsiteY2" fmla="*/ 222630 h 840319"/>
              <a:gd name="connsiteX3" fmla="*/ 127834 w 172837"/>
              <a:gd name="connsiteY3" fmla="*/ 340191 h 840319"/>
              <a:gd name="connsiteX4" fmla="*/ 152570 w 172837"/>
              <a:gd name="connsiteY4" fmla="*/ 461383 h 840319"/>
              <a:gd name="connsiteX5" fmla="*/ 167702 w 172837"/>
              <a:gd name="connsiteY5" fmla="*/ 585806 h 840319"/>
              <a:gd name="connsiteX6" fmla="*/ 172837 w 172837"/>
              <a:gd name="connsiteY6" fmla="*/ 713064 h 840319"/>
              <a:gd name="connsiteX7" fmla="*/ 167702 w 172837"/>
              <a:gd name="connsiteY7" fmla="*/ 840319 h 840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837" h="840319">
                <a:moveTo>
                  <a:pt x="0" y="0"/>
                </a:moveTo>
                <a:lnTo>
                  <a:pt x="51152" y="109100"/>
                </a:lnTo>
                <a:lnTo>
                  <a:pt x="93895" y="222630"/>
                </a:lnTo>
                <a:lnTo>
                  <a:pt x="127834" y="340191"/>
                </a:lnTo>
                <a:lnTo>
                  <a:pt x="152570" y="461383"/>
                </a:lnTo>
                <a:lnTo>
                  <a:pt x="167702" y="585806"/>
                </a:lnTo>
                <a:lnTo>
                  <a:pt x="172837" y="713064"/>
                </a:lnTo>
                <a:lnTo>
                  <a:pt x="167702" y="840319"/>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4" name="Freeform 125">
            <a:extLst>
              <a:ext uri="{FF2B5EF4-FFF2-40B4-BE49-F238E27FC236}">
                <a16:creationId xmlns:a16="http://schemas.microsoft.com/office/drawing/2014/main" id="{91458EB7-C566-3883-A7FD-9C02BA70C0FE}"/>
              </a:ext>
            </a:extLst>
          </p:cNvPr>
          <p:cNvSpPr/>
          <p:nvPr/>
        </p:nvSpPr>
        <p:spPr>
          <a:xfrm>
            <a:off x="3247315" y="2285472"/>
            <a:ext cx="1500863" cy="635266"/>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799626"/>
              <a:gd name="connsiteY0" fmla="*/ 20308 h 1551641"/>
              <a:gd name="connsiteX1" fmla="*/ 124171 w 1799626"/>
              <a:gd name="connsiteY1" fmla="*/ 5144 h 1551641"/>
              <a:gd name="connsiteX2" fmla="*/ 251169 w 1799626"/>
              <a:gd name="connsiteY2" fmla="*/ 0 h 1551641"/>
              <a:gd name="connsiteX3" fmla="*/ 378165 w 1799626"/>
              <a:gd name="connsiteY3" fmla="*/ 5144 h 1551641"/>
              <a:gd name="connsiteX4" fmla="*/ 502336 w 1799626"/>
              <a:gd name="connsiteY4" fmla="*/ 20308 h 1551641"/>
              <a:gd name="connsiteX5" fmla="*/ 623281 w 1799626"/>
              <a:gd name="connsiteY5" fmla="*/ 45095 h 1551641"/>
              <a:gd name="connsiteX6" fmla="*/ 740602 w 1799626"/>
              <a:gd name="connsiteY6" fmla="*/ 79104 h 1551641"/>
              <a:gd name="connsiteX7" fmla="*/ 853899 w 1799626"/>
              <a:gd name="connsiteY7" fmla="*/ 121936 h 1551641"/>
              <a:gd name="connsiteX8" fmla="*/ 962775 w 1799626"/>
              <a:gd name="connsiteY8" fmla="*/ 173192 h 1551641"/>
              <a:gd name="connsiteX9" fmla="*/ 1066830 w 1799626"/>
              <a:gd name="connsiteY9" fmla="*/ 232474 h 1551641"/>
              <a:gd name="connsiteX10" fmla="*/ 1165668 w 1799626"/>
              <a:gd name="connsiteY10" fmla="*/ 299378 h 1551641"/>
              <a:gd name="connsiteX11" fmla="*/ 1258889 w 1799626"/>
              <a:gd name="connsiteY11" fmla="*/ 373511 h 1551641"/>
              <a:gd name="connsiteX12" fmla="*/ 1346094 w 1799626"/>
              <a:gd name="connsiteY12" fmla="*/ 454468 h 1551641"/>
              <a:gd name="connsiteX13" fmla="*/ 1426885 w 1799626"/>
              <a:gd name="connsiteY13" fmla="*/ 541854 h 1551641"/>
              <a:gd name="connsiteX14" fmla="*/ 1500863 w 1799626"/>
              <a:gd name="connsiteY14" fmla="*/ 635266 h 1551641"/>
              <a:gd name="connsiteX15" fmla="*/ 1567631 w 1799626"/>
              <a:gd name="connsiteY15" fmla="*/ 734307 h 1551641"/>
              <a:gd name="connsiteX16" fmla="*/ 1626789 w 1799626"/>
              <a:gd name="connsiteY16" fmla="*/ 838577 h 1551641"/>
              <a:gd name="connsiteX17" fmla="*/ 1677941 w 1799626"/>
              <a:gd name="connsiteY17" fmla="*/ 947677 h 1551641"/>
              <a:gd name="connsiteX18" fmla="*/ 1720684 w 1799626"/>
              <a:gd name="connsiteY18" fmla="*/ 1061207 h 1551641"/>
              <a:gd name="connsiteX19" fmla="*/ 1754623 w 1799626"/>
              <a:gd name="connsiteY19" fmla="*/ 1178768 h 1551641"/>
              <a:gd name="connsiteX20" fmla="*/ 1779359 w 1799626"/>
              <a:gd name="connsiteY20" fmla="*/ 1299960 h 1551641"/>
              <a:gd name="connsiteX21" fmla="*/ 1794491 w 1799626"/>
              <a:gd name="connsiteY21" fmla="*/ 1424383 h 1551641"/>
              <a:gd name="connsiteX22" fmla="*/ 1799626 w 1799626"/>
              <a:gd name="connsiteY22" fmla="*/ 1551641 h 1551641"/>
              <a:gd name="connsiteX0" fmla="*/ 0 w 1794491"/>
              <a:gd name="connsiteY0" fmla="*/ 20308 h 1424383"/>
              <a:gd name="connsiteX1" fmla="*/ 124171 w 1794491"/>
              <a:gd name="connsiteY1" fmla="*/ 5144 h 1424383"/>
              <a:gd name="connsiteX2" fmla="*/ 251169 w 1794491"/>
              <a:gd name="connsiteY2" fmla="*/ 0 h 1424383"/>
              <a:gd name="connsiteX3" fmla="*/ 378165 w 1794491"/>
              <a:gd name="connsiteY3" fmla="*/ 5144 h 1424383"/>
              <a:gd name="connsiteX4" fmla="*/ 502336 w 1794491"/>
              <a:gd name="connsiteY4" fmla="*/ 20308 h 1424383"/>
              <a:gd name="connsiteX5" fmla="*/ 623281 w 1794491"/>
              <a:gd name="connsiteY5" fmla="*/ 45095 h 1424383"/>
              <a:gd name="connsiteX6" fmla="*/ 740602 w 1794491"/>
              <a:gd name="connsiteY6" fmla="*/ 79104 h 1424383"/>
              <a:gd name="connsiteX7" fmla="*/ 853899 w 1794491"/>
              <a:gd name="connsiteY7" fmla="*/ 121936 h 1424383"/>
              <a:gd name="connsiteX8" fmla="*/ 962775 w 1794491"/>
              <a:gd name="connsiteY8" fmla="*/ 173192 h 1424383"/>
              <a:gd name="connsiteX9" fmla="*/ 1066830 w 1794491"/>
              <a:gd name="connsiteY9" fmla="*/ 232474 h 1424383"/>
              <a:gd name="connsiteX10" fmla="*/ 1165668 w 1794491"/>
              <a:gd name="connsiteY10" fmla="*/ 299378 h 1424383"/>
              <a:gd name="connsiteX11" fmla="*/ 1258889 w 1794491"/>
              <a:gd name="connsiteY11" fmla="*/ 373511 h 1424383"/>
              <a:gd name="connsiteX12" fmla="*/ 1346094 w 1794491"/>
              <a:gd name="connsiteY12" fmla="*/ 454468 h 1424383"/>
              <a:gd name="connsiteX13" fmla="*/ 1426885 w 1794491"/>
              <a:gd name="connsiteY13" fmla="*/ 541854 h 1424383"/>
              <a:gd name="connsiteX14" fmla="*/ 1500863 w 1794491"/>
              <a:gd name="connsiteY14" fmla="*/ 635266 h 1424383"/>
              <a:gd name="connsiteX15" fmla="*/ 1567631 w 1794491"/>
              <a:gd name="connsiteY15" fmla="*/ 734307 h 1424383"/>
              <a:gd name="connsiteX16" fmla="*/ 1626789 w 1794491"/>
              <a:gd name="connsiteY16" fmla="*/ 838577 h 1424383"/>
              <a:gd name="connsiteX17" fmla="*/ 1677941 w 1794491"/>
              <a:gd name="connsiteY17" fmla="*/ 947677 h 1424383"/>
              <a:gd name="connsiteX18" fmla="*/ 1720684 w 1794491"/>
              <a:gd name="connsiteY18" fmla="*/ 1061207 h 1424383"/>
              <a:gd name="connsiteX19" fmla="*/ 1754623 w 1794491"/>
              <a:gd name="connsiteY19" fmla="*/ 1178768 h 1424383"/>
              <a:gd name="connsiteX20" fmla="*/ 1779359 w 1794491"/>
              <a:gd name="connsiteY20" fmla="*/ 1299960 h 1424383"/>
              <a:gd name="connsiteX21" fmla="*/ 1794491 w 1794491"/>
              <a:gd name="connsiteY21" fmla="*/ 1424383 h 1424383"/>
              <a:gd name="connsiteX0" fmla="*/ 0 w 1779359"/>
              <a:gd name="connsiteY0" fmla="*/ 20308 h 1299960"/>
              <a:gd name="connsiteX1" fmla="*/ 124171 w 1779359"/>
              <a:gd name="connsiteY1" fmla="*/ 5144 h 1299960"/>
              <a:gd name="connsiteX2" fmla="*/ 251169 w 1779359"/>
              <a:gd name="connsiteY2" fmla="*/ 0 h 1299960"/>
              <a:gd name="connsiteX3" fmla="*/ 378165 w 1779359"/>
              <a:gd name="connsiteY3" fmla="*/ 5144 h 1299960"/>
              <a:gd name="connsiteX4" fmla="*/ 502336 w 1779359"/>
              <a:gd name="connsiteY4" fmla="*/ 20308 h 1299960"/>
              <a:gd name="connsiteX5" fmla="*/ 623281 w 1779359"/>
              <a:gd name="connsiteY5" fmla="*/ 45095 h 1299960"/>
              <a:gd name="connsiteX6" fmla="*/ 740602 w 1779359"/>
              <a:gd name="connsiteY6" fmla="*/ 79104 h 1299960"/>
              <a:gd name="connsiteX7" fmla="*/ 853899 w 1779359"/>
              <a:gd name="connsiteY7" fmla="*/ 121936 h 1299960"/>
              <a:gd name="connsiteX8" fmla="*/ 962775 w 1779359"/>
              <a:gd name="connsiteY8" fmla="*/ 173192 h 1299960"/>
              <a:gd name="connsiteX9" fmla="*/ 1066830 w 1779359"/>
              <a:gd name="connsiteY9" fmla="*/ 232474 h 1299960"/>
              <a:gd name="connsiteX10" fmla="*/ 1165668 w 1779359"/>
              <a:gd name="connsiteY10" fmla="*/ 299378 h 1299960"/>
              <a:gd name="connsiteX11" fmla="*/ 1258889 w 1779359"/>
              <a:gd name="connsiteY11" fmla="*/ 373511 h 1299960"/>
              <a:gd name="connsiteX12" fmla="*/ 1346094 w 1779359"/>
              <a:gd name="connsiteY12" fmla="*/ 454468 h 1299960"/>
              <a:gd name="connsiteX13" fmla="*/ 1426885 w 1779359"/>
              <a:gd name="connsiteY13" fmla="*/ 541854 h 1299960"/>
              <a:gd name="connsiteX14" fmla="*/ 1500863 w 1779359"/>
              <a:gd name="connsiteY14" fmla="*/ 635266 h 1299960"/>
              <a:gd name="connsiteX15" fmla="*/ 1567631 w 1779359"/>
              <a:gd name="connsiteY15" fmla="*/ 734307 h 1299960"/>
              <a:gd name="connsiteX16" fmla="*/ 1626789 w 1779359"/>
              <a:gd name="connsiteY16" fmla="*/ 838577 h 1299960"/>
              <a:gd name="connsiteX17" fmla="*/ 1677941 w 1779359"/>
              <a:gd name="connsiteY17" fmla="*/ 947677 h 1299960"/>
              <a:gd name="connsiteX18" fmla="*/ 1720684 w 1779359"/>
              <a:gd name="connsiteY18" fmla="*/ 1061207 h 1299960"/>
              <a:gd name="connsiteX19" fmla="*/ 1754623 w 1779359"/>
              <a:gd name="connsiteY19" fmla="*/ 1178768 h 1299960"/>
              <a:gd name="connsiteX20" fmla="*/ 1779359 w 1779359"/>
              <a:gd name="connsiteY20" fmla="*/ 1299960 h 1299960"/>
              <a:gd name="connsiteX0" fmla="*/ 0 w 1754623"/>
              <a:gd name="connsiteY0" fmla="*/ 20308 h 1178768"/>
              <a:gd name="connsiteX1" fmla="*/ 124171 w 1754623"/>
              <a:gd name="connsiteY1" fmla="*/ 5144 h 1178768"/>
              <a:gd name="connsiteX2" fmla="*/ 251169 w 1754623"/>
              <a:gd name="connsiteY2" fmla="*/ 0 h 1178768"/>
              <a:gd name="connsiteX3" fmla="*/ 378165 w 1754623"/>
              <a:gd name="connsiteY3" fmla="*/ 5144 h 1178768"/>
              <a:gd name="connsiteX4" fmla="*/ 502336 w 1754623"/>
              <a:gd name="connsiteY4" fmla="*/ 20308 h 1178768"/>
              <a:gd name="connsiteX5" fmla="*/ 623281 w 1754623"/>
              <a:gd name="connsiteY5" fmla="*/ 45095 h 1178768"/>
              <a:gd name="connsiteX6" fmla="*/ 740602 w 1754623"/>
              <a:gd name="connsiteY6" fmla="*/ 79104 h 1178768"/>
              <a:gd name="connsiteX7" fmla="*/ 853899 w 1754623"/>
              <a:gd name="connsiteY7" fmla="*/ 121936 h 1178768"/>
              <a:gd name="connsiteX8" fmla="*/ 962775 w 1754623"/>
              <a:gd name="connsiteY8" fmla="*/ 173192 h 1178768"/>
              <a:gd name="connsiteX9" fmla="*/ 1066830 w 1754623"/>
              <a:gd name="connsiteY9" fmla="*/ 232474 h 1178768"/>
              <a:gd name="connsiteX10" fmla="*/ 1165668 w 1754623"/>
              <a:gd name="connsiteY10" fmla="*/ 299378 h 1178768"/>
              <a:gd name="connsiteX11" fmla="*/ 1258889 w 1754623"/>
              <a:gd name="connsiteY11" fmla="*/ 373511 h 1178768"/>
              <a:gd name="connsiteX12" fmla="*/ 1346094 w 1754623"/>
              <a:gd name="connsiteY12" fmla="*/ 454468 h 1178768"/>
              <a:gd name="connsiteX13" fmla="*/ 1426885 w 1754623"/>
              <a:gd name="connsiteY13" fmla="*/ 541854 h 1178768"/>
              <a:gd name="connsiteX14" fmla="*/ 1500863 w 1754623"/>
              <a:gd name="connsiteY14" fmla="*/ 635266 h 1178768"/>
              <a:gd name="connsiteX15" fmla="*/ 1567631 w 1754623"/>
              <a:gd name="connsiteY15" fmla="*/ 734307 h 1178768"/>
              <a:gd name="connsiteX16" fmla="*/ 1626789 w 1754623"/>
              <a:gd name="connsiteY16" fmla="*/ 838577 h 1178768"/>
              <a:gd name="connsiteX17" fmla="*/ 1677941 w 1754623"/>
              <a:gd name="connsiteY17" fmla="*/ 947677 h 1178768"/>
              <a:gd name="connsiteX18" fmla="*/ 1720684 w 1754623"/>
              <a:gd name="connsiteY18" fmla="*/ 1061207 h 1178768"/>
              <a:gd name="connsiteX19" fmla="*/ 1754623 w 1754623"/>
              <a:gd name="connsiteY19" fmla="*/ 1178768 h 1178768"/>
              <a:gd name="connsiteX0" fmla="*/ 0 w 1720684"/>
              <a:gd name="connsiteY0" fmla="*/ 20308 h 1061207"/>
              <a:gd name="connsiteX1" fmla="*/ 124171 w 1720684"/>
              <a:gd name="connsiteY1" fmla="*/ 5144 h 1061207"/>
              <a:gd name="connsiteX2" fmla="*/ 251169 w 1720684"/>
              <a:gd name="connsiteY2" fmla="*/ 0 h 1061207"/>
              <a:gd name="connsiteX3" fmla="*/ 378165 w 1720684"/>
              <a:gd name="connsiteY3" fmla="*/ 5144 h 1061207"/>
              <a:gd name="connsiteX4" fmla="*/ 502336 w 1720684"/>
              <a:gd name="connsiteY4" fmla="*/ 20308 h 1061207"/>
              <a:gd name="connsiteX5" fmla="*/ 623281 w 1720684"/>
              <a:gd name="connsiteY5" fmla="*/ 45095 h 1061207"/>
              <a:gd name="connsiteX6" fmla="*/ 740602 w 1720684"/>
              <a:gd name="connsiteY6" fmla="*/ 79104 h 1061207"/>
              <a:gd name="connsiteX7" fmla="*/ 853899 w 1720684"/>
              <a:gd name="connsiteY7" fmla="*/ 121936 h 1061207"/>
              <a:gd name="connsiteX8" fmla="*/ 962775 w 1720684"/>
              <a:gd name="connsiteY8" fmla="*/ 173192 h 1061207"/>
              <a:gd name="connsiteX9" fmla="*/ 1066830 w 1720684"/>
              <a:gd name="connsiteY9" fmla="*/ 232474 h 1061207"/>
              <a:gd name="connsiteX10" fmla="*/ 1165668 w 1720684"/>
              <a:gd name="connsiteY10" fmla="*/ 299378 h 1061207"/>
              <a:gd name="connsiteX11" fmla="*/ 1258889 w 1720684"/>
              <a:gd name="connsiteY11" fmla="*/ 373511 h 1061207"/>
              <a:gd name="connsiteX12" fmla="*/ 1346094 w 1720684"/>
              <a:gd name="connsiteY12" fmla="*/ 454468 h 1061207"/>
              <a:gd name="connsiteX13" fmla="*/ 1426885 w 1720684"/>
              <a:gd name="connsiteY13" fmla="*/ 541854 h 1061207"/>
              <a:gd name="connsiteX14" fmla="*/ 1500863 w 1720684"/>
              <a:gd name="connsiteY14" fmla="*/ 635266 h 1061207"/>
              <a:gd name="connsiteX15" fmla="*/ 1567631 w 1720684"/>
              <a:gd name="connsiteY15" fmla="*/ 734307 h 1061207"/>
              <a:gd name="connsiteX16" fmla="*/ 1626789 w 1720684"/>
              <a:gd name="connsiteY16" fmla="*/ 838577 h 1061207"/>
              <a:gd name="connsiteX17" fmla="*/ 1677941 w 1720684"/>
              <a:gd name="connsiteY17" fmla="*/ 947677 h 1061207"/>
              <a:gd name="connsiteX18" fmla="*/ 1720684 w 1720684"/>
              <a:gd name="connsiteY18" fmla="*/ 1061207 h 1061207"/>
              <a:gd name="connsiteX0" fmla="*/ 0 w 1677941"/>
              <a:gd name="connsiteY0" fmla="*/ 20308 h 947677"/>
              <a:gd name="connsiteX1" fmla="*/ 124171 w 1677941"/>
              <a:gd name="connsiteY1" fmla="*/ 5144 h 947677"/>
              <a:gd name="connsiteX2" fmla="*/ 251169 w 1677941"/>
              <a:gd name="connsiteY2" fmla="*/ 0 h 947677"/>
              <a:gd name="connsiteX3" fmla="*/ 378165 w 1677941"/>
              <a:gd name="connsiteY3" fmla="*/ 5144 h 947677"/>
              <a:gd name="connsiteX4" fmla="*/ 502336 w 1677941"/>
              <a:gd name="connsiteY4" fmla="*/ 20308 h 947677"/>
              <a:gd name="connsiteX5" fmla="*/ 623281 w 1677941"/>
              <a:gd name="connsiteY5" fmla="*/ 45095 h 947677"/>
              <a:gd name="connsiteX6" fmla="*/ 740602 w 1677941"/>
              <a:gd name="connsiteY6" fmla="*/ 79104 h 947677"/>
              <a:gd name="connsiteX7" fmla="*/ 853899 w 1677941"/>
              <a:gd name="connsiteY7" fmla="*/ 121936 h 947677"/>
              <a:gd name="connsiteX8" fmla="*/ 962775 w 1677941"/>
              <a:gd name="connsiteY8" fmla="*/ 173192 h 947677"/>
              <a:gd name="connsiteX9" fmla="*/ 1066830 w 1677941"/>
              <a:gd name="connsiteY9" fmla="*/ 232474 h 947677"/>
              <a:gd name="connsiteX10" fmla="*/ 1165668 w 1677941"/>
              <a:gd name="connsiteY10" fmla="*/ 299378 h 947677"/>
              <a:gd name="connsiteX11" fmla="*/ 1258889 w 1677941"/>
              <a:gd name="connsiteY11" fmla="*/ 373511 h 947677"/>
              <a:gd name="connsiteX12" fmla="*/ 1346094 w 1677941"/>
              <a:gd name="connsiteY12" fmla="*/ 454468 h 947677"/>
              <a:gd name="connsiteX13" fmla="*/ 1426885 w 1677941"/>
              <a:gd name="connsiteY13" fmla="*/ 541854 h 947677"/>
              <a:gd name="connsiteX14" fmla="*/ 1500863 w 1677941"/>
              <a:gd name="connsiteY14" fmla="*/ 635266 h 947677"/>
              <a:gd name="connsiteX15" fmla="*/ 1567631 w 1677941"/>
              <a:gd name="connsiteY15" fmla="*/ 734307 h 947677"/>
              <a:gd name="connsiteX16" fmla="*/ 1626789 w 1677941"/>
              <a:gd name="connsiteY16" fmla="*/ 838577 h 947677"/>
              <a:gd name="connsiteX17" fmla="*/ 1677941 w 1677941"/>
              <a:gd name="connsiteY17" fmla="*/ 947677 h 947677"/>
              <a:gd name="connsiteX0" fmla="*/ 0 w 1626789"/>
              <a:gd name="connsiteY0" fmla="*/ 20308 h 838577"/>
              <a:gd name="connsiteX1" fmla="*/ 124171 w 1626789"/>
              <a:gd name="connsiteY1" fmla="*/ 5144 h 838577"/>
              <a:gd name="connsiteX2" fmla="*/ 251169 w 1626789"/>
              <a:gd name="connsiteY2" fmla="*/ 0 h 838577"/>
              <a:gd name="connsiteX3" fmla="*/ 378165 w 1626789"/>
              <a:gd name="connsiteY3" fmla="*/ 5144 h 838577"/>
              <a:gd name="connsiteX4" fmla="*/ 502336 w 1626789"/>
              <a:gd name="connsiteY4" fmla="*/ 20308 h 838577"/>
              <a:gd name="connsiteX5" fmla="*/ 623281 w 1626789"/>
              <a:gd name="connsiteY5" fmla="*/ 45095 h 838577"/>
              <a:gd name="connsiteX6" fmla="*/ 740602 w 1626789"/>
              <a:gd name="connsiteY6" fmla="*/ 79104 h 838577"/>
              <a:gd name="connsiteX7" fmla="*/ 853899 w 1626789"/>
              <a:gd name="connsiteY7" fmla="*/ 121936 h 838577"/>
              <a:gd name="connsiteX8" fmla="*/ 962775 w 1626789"/>
              <a:gd name="connsiteY8" fmla="*/ 173192 h 838577"/>
              <a:gd name="connsiteX9" fmla="*/ 1066830 w 1626789"/>
              <a:gd name="connsiteY9" fmla="*/ 232474 h 838577"/>
              <a:gd name="connsiteX10" fmla="*/ 1165668 w 1626789"/>
              <a:gd name="connsiteY10" fmla="*/ 299378 h 838577"/>
              <a:gd name="connsiteX11" fmla="*/ 1258889 w 1626789"/>
              <a:gd name="connsiteY11" fmla="*/ 373511 h 838577"/>
              <a:gd name="connsiteX12" fmla="*/ 1346094 w 1626789"/>
              <a:gd name="connsiteY12" fmla="*/ 454468 h 838577"/>
              <a:gd name="connsiteX13" fmla="*/ 1426885 w 1626789"/>
              <a:gd name="connsiteY13" fmla="*/ 541854 h 838577"/>
              <a:gd name="connsiteX14" fmla="*/ 1500863 w 1626789"/>
              <a:gd name="connsiteY14" fmla="*/ 635266 h 838577"/>
              <a:gd name="connsiteX15" fmla="*/ 1567631 w 1626789"/>
              <a:gd name="connsiteY15" fmla="*/ 734307 h 838577"/>
              <a:gd name="connsiteX16" fmla="*/ 1626789 w 1626789"/>
              <a:gd name="connsiteY16" fmla="*/ 838577 h 838577"/>
              <a:gd name="connsiteX0" fmla="*/ 0 w 1567631"/>
              <a:gd name="connsiteY0" fmla="*/ 20308 h 734307"/>
              <a:gd name="connsiteX1" fmla="*/ 124171 w 1567631"/>
              <a:gd name="connsiteY1" fmla="*/ 5144 h 734307"/>
              <a:gd name="connsiteX2" fmla="*/ 251169 w 1567631"/>
              <a:gd name="connsiteY2" fmla="*/ 0 h 734307"/>
              <a:gd name="connsiteX3" fmla="*/ 378165 w 1567631"/>
              <a:gd name="connsiteY3" fmla="*/ 5144 h 734307"/>
              <a:gd name="connsiteX4" fmla="*/ 502336 w 1567631"/>
              <a:gd name="connsiteY4" fmla="*/ 20308 h 734307"/>
              <a:gd name="connsiteX5" fmla="*/ 623281 w 1567631"/>
              <a:gd name="connsiteY5" fmla="*/ 45095 h 734307"/>
              <a:gd name="connsiteX6" fmla="*/ 740602 w 1567631"/>
              <a:gd name="connsiteY6" fmla="*/ 79104 h 734307"/>
              <a:gd name="connsiteX7" fmla="*/ 853899 w 1567631"/>
              <a:gd name="connsiteY7" fmla="*/ 121936 h 734307"/>
              <a:gd name="connsiteX8" fmla="*/ 962775 w 1567631"/>
              <a:gd name="connsiteY8" fmla="*/ 173192 h 734307"/>
              <a:gd name="connsiteX9" fmla="*/ 1066830 w 1567631"/>
              <a:gd name="connsiteY9" fmla="*/ 232474 h 734307"/>
              <a:gd name="connsiteX10" fmla="*/ 1165668 w 1567631"/>
              <a:gd name="connsiteY10" fmla="*/ 299378 h 734307"/>
              <a:gd name="connsiteX11" fmla="*/ 1258889 w 1567631"/>
              <a:gd name="connsiteY11" fmla="*/ 373511 h 734307"/>
              <a:gd name="connsiteX12" fmla="*/ 1346094 w 1567631"/>
              <a:gd name="connsiteY12" fmla="*/ 454468 h 734307"/>
              <a:gd name="connsiteX13" fmla="*/ 1426885 w 1567631"/>
              <a:gd name="connsiteY13" fmla="*/ 541854 h 734307"/>
              <a:gd name="connsiteX14" fmla="*/ 1500863 w 1567631"/>
              <a:gd name="connsiteY14" fmla="*/ 635266 h 734307"/>
              <a:gd name="connsiteX15" fmla="*/ 1567631 w 1567631"/>
              <a:gd name="connsiteY15" fmla="*/ 734307 h 734307"/>
              <a:gd name="connsiteX0" fmla="*/ 0 w 1500863"/>
              <a:gd name="connsiteY0" fmla="*/ 20308 h 635266"/>
              <a:gd name="connsiteX1" fmla="*/ 124171 w 1500863"/>
              <a:gd name="connsiteY1" fmla="*/ 5144 h 635266"/>
              <a:gd name="connsiteX2" fmla="*/ 251169 w 1500863"/>
              <a:gd name="connsiteY2" fmla="*/ 0 h 635266"/>
              <a:gd name="connsiteX3" fmla="*/ 378165 w 1500863"/>
              <a:gd name="connsiteY3" fmla="*/ 5144 h 635266"/>
              <a:gd name="connsiteX4" fmla="*/ 502336 w 1500863"/>
              <a:gd name="connsiteY4" fmla="*/ 20308 h 635266"/>
              <a:gd name="connsiteX5" fmla="*/ 623281 w 1500863"/>
              <a:gd name="connsiteY5" fmla="*/ 45095 h 635266"/>
              <a:gd name="connsiteX6" fmla="*/ 740602 w 1500863"/>
              <a:gd name="connsiteY6" fmla="*/ 79104 h 635266"/>
              <a:gd name="connsiteX7" fmla="*/ 853899 w 1500863"/>
              <a:gd name="connsiteY7" fmla="*/ 121936 h 635266"/>
              <a:gd name="connsiteX8" fmla="*/ 962775 w 1500863"/>
              <a:gd name="connsiteY8" fmla="*/ 173192 h 635266"/>
              <a:gd name="connsiteX9" fmla="*/ 1066830 w 1500863"/>
              <a:gd name="connsiteY9" fmla="*/ 232474 h 635266"/>
              <a:gd name="connsiteX10" fmla="*/ 1165668 w 1500863"/>
              <a:gd name="connsiteY10" fmla="*/ 299378 h 635266"/>
              <a:gd name="connsiteX11" fmla="*/ 1258889 w 1500863"/>
              <a:gd name="connsiteY11" fmla="*/ 373511 h 635266"/>
              <a:gd name="connsiteX12" fmla="*/ 1346094 w 1500863"/>
              <a:gd name="connsiteY12" fmla="*/ 454468 h 635266"/>
              <a:gd name="connsiteX13" fmla="*/ 1426885 w 1500863"/>
              <a:gd name="connsiteY13" fmla="*/ 541854 h 635266"/>
              <a:gd name="connsiteX14" fmla="*/ 1500863 w 1500863"/>
              <a:gd name="connsiteY14" fmla="*/ 635266 h 635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0863" h="635266">
                <a:moveTo>
                  <a:pt x="0" y="20308"/>
                </a:moveTo>
                <a:lnTo>
                  <a:pt x="124171" y="5144"/>
                </a:lnTo>
                <a:lnTo>
                  <a:pt x="251169" y="0"/>
                </a:lnTo>
                <a:lnTo>
                  <a:pt x="378165" y="5144"/>
                </a:lnTo>
                <a:lnTo>
                  <a:pt x="502336" y="20308"/>
                </a:lnTo>
                <a:lnTo>
                  <a:pt x="623281" y="45095"/>
                </a:lnTo>
                <a:lnTo>
                  <a:pt x="740602" y="79104"/>
                </a:lnTo>
                <a:lnTo>
                  <a:pt x="853899" y="121936"/>
                </a:lnTo>
                <a:lnTo>
                  <a:pt x="962775" y="173192"/>
                </a:lnTo>
                <a:lnTo>
                  <a:pt x="1066830" y="232474"/>
                </a:lnTo>
                <a:lnTo>
                  <a:pt x="1165668" y="299378"/>
                </a:lnTo>
                <a:lnTo>
                  <a:pt x="1258889" y="373511"/>
                </a:lnTo>
                <a:lnTo>
                  <a:pt x="1346094" y="454468"/>
                </a:lnTo>
                <a:lnTo>
                  <a:pt x="1426885" y="541854"/>
                </a:lnTo>
                <a:lnTo>
                  <a:pt x="1500863" y="635266"/>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5" name="Freeform 124">
            <a:extLst>
              <a:ext uri="{FF2B5EF4-FFF2-40B4-BE49-F238E27FC236}">
                <a16:creationId xmlns:a16="http://schemas.microsoft.com/office/drawing/2014/main" id="{A85290A6-A13C-09D6-3D3D-1E139118DCC7}"/>
              </a:ext>
            </a:extLst>
          </p:cNvPr>
          <p:cNvSpPr/>
          <p:nvPr/>
        </p:nvSpPr>
        <p:spPr>
          <a:xfrm rot="15123016">
            <a:off x="1609157" y="3002810"/>
            <a:ext cx="1124453" cy="818269"/>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297290"/>
              <a:gd name="connsiteY0" fmla="*/ 0 h 1531333"/>
              <a:gd name="connsiteX1" fmla="*/ 120945 w 1297290"/>
              <a:gd name="connsiteY1" fmla="*/ 24787 h 1531333"/>
              <a:gd name="connsiteX2" fmla="*/ 238266 w 1297290"/>
              <a:gd name="connsiteY2" fmla="*/ 58796 h 1531333"/>
              <a:gd name="connsiteX3" fmla="*/ 351563 w 1297290"/>
              <a:gd name="connsiteY3" fmla="*/ 101628 h 1531333"/>
              <a:gd name="connsiteX4" fmla="*/ 460439 w 1297290"/>
              <a:gd name="connsiteY4" fmla="*/ 152884 h 1531333"/>
              <a:gd name="connsiteX5" fmla="*/ 564494 w 1297290"/>
              <a:gd name="connsiteY5" fmla="*/ 212166 h 1531333"/>
              <a:gd name="connsiteX6" fmla="*/ 663332 w 1297290"/>
              <a:gd name="connsiteY6" fmla="*/ 279070 h 1531333"/>
              <a:gd name="connsiteX7" fmla="*/ 756553 w 1297290"/>
              <a:gd name="connsiteY7" fmla="*/ 353203 h 1531333"/>
              <a:gd name="connsiteX8" fmla="*/ 843758 w 1297290"/>
              <a:gd name="connsiteY8" fmla="*/ 434160 h 1531333"/>
              <a:gd name="connsiteX9" fmla="*/ 924549 w 1297290"/>
              <a:gd name="connsiteY9" fmla="*/ 521546 h 1531333"/>
              <a:gd name="connsiteX10" fmla="*/ 998527 w 1297290"/>
              <a:gd name="connsiteY10" fmla="*/ 614958 h 1531333"/>
              <a:gd name="connsiteX11" fmla="*/ 1065295 w 1297290"/>
              <a:gd name="connsiteY11" fmla="*/ 713999 h 1531333"/>
              <a:gd name="connsiteX12" fmla="*/ 1124453 w 1297290"/>
              <a:gd name="connsiteY12" fmla="*/ 818269 h 1531333"/>
              <a:gd name="connsiteX13" fmla="*/ 1175605 w 1297290"/>
              <a:gd name="connsiteY13" fmla="*/ 927369 h 1531333"/>
              <a:gd name="connsiteX14" fmla="*/ 1218348 w 1297290"/>
              <a:gd name="connsiteY14" fmla="*/ 1040899 h 1531333"/>
              <a:gd name="connsiteX15" fmla="*/ 1252287 w 1297290"/>
              <a:gd name="connsiteY15" fmla="*/ 1158460 h 1531333"/>
              <a:gd name="connsiteX16" fmla="*/ 1277023 w 1297290"/>
              <a:gd name="connsiteY16" fmla="*/ 1279652 h 1531333"/>
              <a:gd name="connsiteX17" fmla="*/ 1292155 w 1297290"/>
              <a:gd name="connsiteY17" fmla="*/ 1404075 h 1531333"/>
              <a:gd name="connsiteX18" fmla="*/ 1297290 w 1297290"/>
              <a:gd name="connsiteY18" fmla="*/ 1531333 h 1531333"/>
              <a:gd name="connsiteX0" fmla="*/ 0 w 1292155"/>
              <a:gd name="connsiteY0" fmla="*/ 0 h 1404075"/>
              <a:gd name="connsiteX1" fmla="*/ 120945 w 1292155"/>
              <a:gd name="connsiteY1" fmla="*/ 24787 h 1404075"/>
              <a:gd name="connsiteX2" fmla="*/ 238266 w 1292155"/>
              <a:gd name="connsiteY2" fmla="*/ 58796 h 1404075"/>
              <a:gd name="connsiteX3" fmla="*/ 351563 w 1292155"/>
              <a:gd name="connsiteY3" fmla="*/ 101628 h 1404075"/>
              <a:gd name="connsiteX4" fmla="*/ 460439 w 1292155"/>
              <a:gd name="connsiteY4" fmla="*/ 152884 h 1404075"/>
              <a:gd name="connsiteX5" fmla="*/ 564494 w 1292155"/>
              <a:gd name="connsiteY5" fmla="*/ 212166 h 1404075"/>
              <a:gd name="connsiteX6" fmla="*/ 663332 w 1292155"/>
              <a:gd name="connsiteY6" fmla="*/ 279070 h 1404075"/>
              <a:gd name="connsiteX7" fmla="*/ 756553 w 1292155"/>
              <a:gd name="connsiteY7" fmla="*/ 353203 h 1404075"/>
              <a:gd name="connsiteX8" fmla="*/ 843758 w 1292155"/>
              <a:gd name="connsiteY8" fmla="*/ 434160 h 1404075"/>
              <a:gd name="connsiteX9" fmla="*/ 924549 w 1292155"/>
              <a:gd name="connsiteY9" fmla="*/ 521546 h 1404075"/>
              <a:gd name="connsiteX10" fmla="*/ 998527 w 1292155"/>
              <a:gd name="connsiteY10" fmla="*/ 614958 h 1404075"/>
              <a:gd name="connsiteX11" fmla="*/ 1065295 w 1292155"/>
              <a:gd name="connsiteY11" fmla="*/ 713999 h 1404075"/>
              <a:gd name="connsiteX12" fmla="*/ 1124453 w 1292155"/>
              <a:gd name="connsiteY12" fmla="*/ 818269 h 1404075"/>
              <a:gd name="connsiteX13" fmla="*/ 1175605 w 1292155"/>
              <a:gd name="connsiteY13" fmla="*/ 927369 h 1404075"/>
              <a:gd name="connsiteX14" fmla="*/ 1218348 w 1292155"/>
              <a:gd name="connsiteY14" fmla="*/ 1040899 h 1404075"/>
              <a:gd name="connsiteX15" fmla="*/ 1252287 w 1292155"/>
              <a:gd name="connsiteY15" fmla="*/ 1158460 h 1404075"/>
              <a:gd name="connsiteX16" fmla="*/ 1277023 w 1292155"/>
              <a:gd name="connsiteY16" fmla="*/ 1279652 h 1404075"/>
              <a:gd name="connsiteX17" fmla="*/ 1292155 w 1292155"/>
              <a:gd name="connsiteY17" fmla="*/ 1404075 h 1404075"/>
              <a:gd name="connsiteX0" fmla="*/ 0 w 1277023"/>
              <a:gd name="connsiteY0" fmla="*/ 0 h 1279652"/>
              <a:gd name="connsiteX1" fmla="*/ 120945 w 1277023"/>
              <a:gd name="connsiteY1" fmla="*/ 24787 h 1279652"/>
              <a:gd name="connsiteX2" fmla="*/ 238266 w 1277023"/>
              <a:gd name="connsiteY2" fmla="*/ 58796 h 1279652"/>
              <a:gd name="connsiteX3" fmla="*/ 351563 w 1277023"/>
              <a:gd name="connsiteY3" fmla="*/ 101628 h 1279652"/>
              <a:gd name="connsiteX4" fmla="*/ 460439 w 1277023"/>
              <a:gd name="connsiteY4" fmla="*/ 152884 h 1279652"/>
              <a:gd name="connsiteX5" fmla="*/ 564494 w 1277023"/>
              <a:gd name="connsiteY5" fmla="*/ 212166 h 1279652"/>
              <a:gd name="connsiteX6" fmla="*/ 663332 w 1277023"/>
              <a:gd name="connsiteY6" fmla="*/ 279070 h 1279652"/>
              <a:gd name="connsiteX7" fmla="*/ 756553 w 1277023"/>
              <a:gd name="connsiteY7" fmla="*/ 353203 h 1279652"/>
              <a:gd name="connsiteX8" fmla="*/ 843758 w 1277023"/>
              <a:gd name="connsiteY8" fmla="*/ 434160 h 1279652"/>
              <a:gd name="connsiteX9" fmla="*/ 924549 w 1277023"/>
              <a:gd name="connsiteY9" fmla="*/ 521546 h 1279652"/>
              <a:gd name="connsiteX10" fmla="*/ 998527 w 1277023"/>
              <a:gd name="connsiteY10" fmla="*/ 614958 h 1279652"/>
              <a:gd name="connsiteX11" fmla="*/ 1065295 w 1277023"/>
              <a:gd name="connsiteY11" fmla="*/ 713999 h 1279652"/>
              <a:gd name="connsiteX12" fmla="*/ 1124453 w 1277023"/>
              <a:gd name="connsiteY12" fmla="*/ 818269 h 1279652"/>
              <a:gd name="connsiteX13" fmla="*/ 1175605 w 1277023"/>
              <a:gd name="connsiteY13" fmla="*/ 927369 h 1279652"/>
              <a:gd name="connsiteX14" fmla="*/ 1218348 w 1277023"/>
              <a:gd name="connsiteY14" fmla="*/ 1040899 h 1279652"/>
              <a:gd name="connsiteX15" fmla="*/ 1252287 w 1277023"/>
              <a:gd name="connsiteY15" fmla="*/ 1158460 h 1279652"/>
              <a:gd name="connsiteX16" fmla="*/ 1277023 w 1277023"/>
              <a:gd name="connsiteY16" fmla="*/ 1279652 h 1279652"/>
              <a:gd name="connsiteX0" fmla="*/ 0 w 1252287"/>
              <a:gd name="connsiteY0" fmla="*/ 0 h 1158460"/>
              <a:gd name="connsiteX1" fmla="*/ 120945 w 1252287"/>
              <a:gd name="connsiteY1" fmla="*/ 24787 h 1158460"/>
              <a:gd name="connsiteX2" fmla="*/ 238266 w 1252287"/>
              <a:gd name="connsiteY2" fmla="*/ 58796 h 1158460"/>
              <a:gd name="connsiteX3" fmla="*/ 351563 w 1252287"/>
              <a:gd name="connsiteY3" fmla="*/ 101628 h 1158460"/>
              <a:gd name="connsiteX4" fmla="*/ 460439 w 1252287"/>
              <a:gd name="connsiteY4" fmla="*/ 152884 h 1158460"/>
              <a:gd name="connsiteX5" fmla="*/ 564494 w 1252287"/>
              <a:gd name="connsiteY5" fmla="*/ 212166 h 1158460"/>
              <a:gd name="connsiteX6" fmla="*/ 663332 w 1252287"/>
              <a:gd name="connsiteY6" fmla="*/ 279070 h 1158460"/>
              <a:gd name="connsiteX7" fmla="*/ 756553 w 1252287"/>
              <a:gd name="connsiteY7" fmla="*/ 353203 h 1158460"/>
              <a:gd name="connsiteX8" fmla="*/ 843758 w 1252287"/>
              <a:gd name="connsiteY8" fmla="*/ 434160 h 1158460"/>
              <a:gd name="connsiteX9" fmla="*/ 924549 w 1252287"/>
              <a:gd name="connsiteY9" fmla="*/ 521546 h 1158460"/>
              <a:gd name="connsiteX10" fmla="*/ 998527 w 1252287"/>
              <a:gd name="connsiteY10" fmla="*/ 614958 h 1158460"/>
              <a:gd name="connsiteX11" fmla="*/ 1065295 w 1252287"/>
              <a:gd name="connsiteY11" fmla="*/ 713999 h 1158460"/>
              <a:gd name="connsiteX12" fmla="*/ 1124453 w 1252287"/>
              <a:gd name="connsiteY12" fmla="*/ 818269 h 1158460"/>
              <a:gd name="connsiteX13" fmla="*/ 1175605 w 1252287"/>
              <a:gd name="connsiteY13" fmla="*/ 927369 h 1158460"/>
              <a:gd name="connsiteX14" fmla="*/ 1218348 w 1252287"/>
              <a:gd name="connsiteY14" fmla="*/ 1040899 h 1158460"/>
              <a:gd name="connsiteX15" fmla="*/ 1252287 w 1252287"/>
              <a:gd name="connsiteY15" fmla="*/ 1158460 h 1158460"/>
              <a:gd name="connsiteX0" fmla="*/ 0 w 1218348"/>
              <a:gd name="connsiteY0" fmla="*/ 0 h 1040899"/>
              <a:gd name="connsiteX1" fmla="*/ 120945 w 1218348"/>
              <a:gd name="connsiteY1" fmla="*/ 24787 h 1040899"/>
              <a:gd name="connsiteX2" fmla="*/ 238266 w 1218348"/>
              <a:gd name="connsiteY2" fmla="*/ 58796 h 1040899"/>
              <a:gd name="connsiteX3" fmla="*/ 351563 w 1218348"/>
              <a:gd name="connsiteY3" fmla="*/ 101628 h 1040899"/>
              <a:gd name="connsiteX4" fmla="*/ 460439 w 1218348"/>
              <a:gd name="connsiteY4" fmla="*/ 152884 h 1040899"/>
              <a:gd name="connsiteX5" fmla="*/ 564494 w 1218348"/>
              <a:gd name="connsiteY5" fmla="*/ 212166 h 1040899"/>
              <a:gd name="connsiteX6" fmla="*/ 663332 w 1218348"/>
              <a:gd name="connsiteY6" fmla="*/ 279070 h 1040899"/>
              <a:gd name="connsiteX7" fmla="*/ 756553 w 1218348"/>
              <a:gd name="connsiteY7" fmla="*/ 353203 h 1040899"/>
              <a:gd name="connsiteX8" fmla="*/ 843758 w 1218348"/>
              <a:gd name="connsiteY8" fmla="*/ 434160 h 1040899"/>
              <a:gd name="connsiteX9" fmla="*/ 924549 w 1218348"/>
              <a:gd name="connsiteY9" fmla="*/ 521546 h 1040899"/>
              <a:gd name="connsiteX10" fmla="*/ 998527 w 1218348"/>
              <a:gd name="connsiteY10" fmla="*/ 614958 h 1040899"/>
              <a:gd name="connsiteX11" fmla="*/ 1065295 w 1218348"/>
              <a:gd name="connsiteY11" fmla="*/ 713999 h 1040899"/>
              <a:gd name="connsiteX12" fmla="*/ 1124453 w 1218348"/>
              <a:gd name="connsiteY12" fmla="*/ 818269 h 1040899"/>
              <a:gd name="connsiteX13" fmla="*/ 1175605 w 1218348"/>
              <a:gd name="connsiteY13" fmla="*/ 927369 h 1040899"/>
              <a:gd name="connsiteX14" fmla="*/ 1218348 w 1218348"/>
              <a:gd name="connsiteY14" fmla="*/ 1040899 h 1040899"/>
              <a:gd name="connsiteX0" fmla="*/ 0 w 1175605"/>
              <a:gd name="connsiteY0" fmla="*/ 0 h 927369"/>
              <a:gd name="connsiteX1" fmla="*/ 120945 w 1175605"/>
              <a:gd name="connsiteY1" fmla="*/ 24787 h 927369"/>
              <a:gd name="connsiteX2" fmla="*/ 238266 w 1175605"/>
              <a:gd name="connsiteY2" fmla="*/ 58796 h 927369"/>
              <a:gd name="connsiteX3" fmla="*/ 351563 w 1175605"/>
              <a:gd name="connsiteY3" fmla="*/ 101628 h 927369"/>
              <a:gd name="connsiteX4" fmla="*/ 460439 w 1175605"/>
              <a:gd name="connsiteY4" fmla="*/ 152884 h 927369"/>
              <a:gd name="connsiteX5" fmla="*/ 564494 w 1175605"/>
              <a:gd name="connsiteY5" fmla="*/ 212166 h 927369"/>
              <a:gd name="connsiteX6" fmla="*/ 663332 w 1175605"/>
              <a:gd name="connsiteY6" fmla="*/ 279070 h 927369"/>
              <a:gd name="connsiteX7" fmla="*/ 756553 w 1175605"/>
              <a:gd name="connsiteY7" fmla="*/ 353203 h 927369"/>
              <a:gd name="connsiteX8" fmla="*/ 843758 w 1175605"/>
              <a:gd name="connsiteY8" fmla="*/ 434160 h 927369"/>
              <a:gd name="connsiteX9" fmla="*/ 924549 w 1175605"/>
              <a:gd name="connsiteY9" fmla="*/ 521546 h 927369"/>
              <a:gd name="connsiteX10" fmla="*/ 998527 w 1175605"/>
              <a:gd name="connsiteY10" fmla="*/ 614958 h 927369"/>
              <a:gd name="connsiteX11" fmla="*/ 1065295 w 1175605"/>
              <a:gd name="connsiteY11" fmla="*/ 713999 h 927369"/>
              <a:gd name="connsiteX12" fmla="*/ 1124453 w 1175605"/>
              <a:gd name="connsiteY12" fmla="*/ 818269 h 927369"/>
              <a:gd name="connsiteX13" fmla="*/ 1175605 w 1175605"/>
              <a:gd name="connsiteY13" fmla="*/ 927369 h 927369"/>
              <a:gd name="connsiteX0" fmla="*/ 0 w 1124453"/>
              <a:gd name="connsiteY0" fmla="*/ 0 h 818269"/>
              <a:gd name="connsiteX1" fmla="*/ 120945 w 1124453"/>
              <a:gd name="connsiteY1" fmla="*/ 24787 h 818269"/>
              <a:gd name="connsiteX2" fmla="*/ 238266 w 1124453"/>
              <a:gd name="connsiteY2" fmla="*/ 58796 h 818269"/>
              <a:gd name="connsiteX3" fmla="*/ 351563 w 1124453"/>
              <a:gd name="connsiteY3" fmla="*/ 101628 h 818269"/>
              <a:gd name="connsiteX4" fmla="*/ 460439 w 1124453"/>
              <a:gd name="connsiteY4" fmla="*/ 152884 h 818269"/>
              <a:gd name="connsiteX5" fmla="*/ 564494 w 1124453"/>
              <a:gd name="connsiteY5" fmla="*/ 212166 h 818269"/>
              <a:gd name="connsiteX6" fmla="*/ 663332 w 1124453"/>
              <a:gd name="connsiteY6" fmla="*/ 279070 h 818269"/>
              <a:gd name="connsiteX7" fmla="*/ 756553 w 1124453"/>
              <a:gd name="connsiteY7" fmla="*/ 353203 h 818269"/>
              <a:gd name="connsiteX8" fmla="*/ 843758 w 1124453"/>
              <a:gd name="connsiteY8" fmla="*/ 434160 h 818269"/>
              <a:gd name="connsiteX9" fmla="*/ 924549 w 1124453"/>
              <a:gd name="connsiteY9" fmla="*/ 521546 h 818269"/>
              <a:gd name="connsiteX10" fmla="*/ 998527 w 1124453"/>
              <a:gd name="connsiteY10" fmla="*/ 614958 h 818269"/>
              <a:gd name="connsiteX11" fmla="*/ 1065295 w 1124453"/>
              <a:gd name="connsiteY11" fmla="*/ 713999 h 818269"/>
              <a:gd name="connsiteX12" fmla="*/ 1124453 w 1124453"/>
              <a:gd name="connsiteY12" fmla="*/ 818269 h 81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4453" h="818269">
                <a:moveTo>
                  <a:pt x="0" y="0"/>
                </a:moveTo>
                <a:lnTo>
                  <a:pt x="120945" y="24787"/>
                </a:lnTo>
                <a:lnTo>
                  <a:pt x="238266" y="58796"/>
                </a:lnTo>
                <a:lnTo>
                  <a:pt x="351563" y="101628"/>
                </a:lnTo>
                <a:lnTo>
                  <a:pt x="460439" y="152884"/>
                </a:lnTo>
                <a:lnTo>
                  <a:pt x="564494" y="212166"/>
                </a:lnTo>
                <a:lnTo>
                  <a:pt x="663332" y="279070"/>
                </a:lnTo>
                <a:lnTo>
                  <a:pt x="756553" y="353203"/>
                </a:lnTo>
                <a:lnTo>
                  <a:pt x="843758" y="434160"/>
                </a:lnTo>
                <a:lnTo>
                  <a:pt x="924549" y="521546"/>
                </a:lnTo>
                <a:lnTo>
                  <a:pt x="998527" y="614958"/>
                </a:lnTo>
                <a:lnTo>
                  <a:pt x="1065295" y="713999"/>
                </a:lnTo>
                <a:lnTo>
                  <a:pt x="1124453" y="818269"/>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6" name="Freeform 121">
            <a:extLst>
              <a:ext uri="{FF2B5EF4-FFF2-40B4-BE49-F238E27FC236}">
                <a16:creationId xmlns:a16="http://schemas.microsoft.com/office/drawing/2014/main" id="{5A970EF9-EFE2-9633-2C1B-F6E3D84F6840}"/>
              </a:ext>
            </a:extLst>
          </p:cNvPr>
          <p:cNvSpPr/>
          <p:nvPr/>
        </p:nvSpPr>
        <p:spPr>
          <a:xfrm>
            <a:off x="4674204" y="2827330"/>
            <a:ext cx="372741" cy="1137042"/>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176345"/>
              <a:gd name="connsiteY0" fmla="*/ 0 h 1633801"/>
              <a:gd name="connsiteX1" fmla="*/ 117321 w 1176345"/>
              <a:gd name="connsiteY1" fmla="*/ 34009 h 1633801"/>
              <a:gd name="connsiteX2" fmla="*/ 230618 w 1176345"/>
              <a:gd name="connsiteY2" fmla="*/ 76841 h 1633801"/>
              <a:gd name="connsiteX3" fmla="*/ 339494 w 1176345"/>
              <a:gd name="connsiteY3" fmla="*/ 128097 h 1633801"/>
              <a:gd name="connsiteX4" fmla="*/ 443549 w 1176345"/>
              <a:gd name="connsiteY4" fmla="*/ 187379 h 1633801"/>
              <a:gd name="connsiteX5" fmla="*/ 542387 w 1176345"/>
              <a:gd name="connsiteY5" fmla="*/ 254283 h 1633801"/>
              <a:gd name="connsiteX6" fmla="*/ 635608 w 1176345"/>
              <a:gd name="connsiteY6" fmla="*/ 328416 h 1633801"/>
              <a:gd name="connsiteX7" fmla="*/ 722813 w 1176345"/>
              <a:gd name="connsiteY7" fmla="*/ 409373 h 1633801"/>
              <a:gd name="connsiteX8" fmla="*/ 803604 w 1176345"/>
              <a:gd name="connsiteY8" fmla="*/ 496759 h 1633801"/>
              <a:gd name="connsiteX9" fmla="*/ 877582 w 1176345"/>
              <a:gd name="connsiteY9" fmla="*/ 590171 h 1633801"/>
              <a:gd name="connsiteX10" fmla="*/ 944350 w 1176345"/>
              <a:gd name="connsiteY10" fmla="*/ 689212 h 1633801"/>
              <a:gd name="connsiteX11" fmla="*/ 1003508 w 1176345"/>
              <a:gd name="connsiteY11" fmla="*/ 793482 h 1633801"/>
              <a:gd name="connsiteX12" fmla="*/ 1054660 w 1176345"/>
              <a:gd name="connsiteY12" fmla="*/ 902582 h 1633801"/>
              <a:gd name="connsiteX13" fmla="*/ 1097403 w 1176345"/>
              <a:gd name="connsiteY13" fmla="*/ 1016112 h 1633801"/>
              <a:gd name="connsiteX14" fmla="*/ 1131342 w 1176345"/>
              <a:gd name="connsiteY14" fmla="*/ 1133673 h 1633801"/>
              <a:gd name="connsiteX15" fmla="*/ 1156078 w 1176345"/>
              <a:gd name="connsiteY15" fmla="*/ 1254865 h 1633801"/>
              <a:gd name="connsiteX16" fmla="*/ 1171210 w 1176345"/>
              <a:gd name="connsiteY16" fmla="*/ 1379288 h 1633801"/>
              <a:gd name="connsiteX17" fmla="*/ 1176345 w 1176345"/>
              <a:gd name="connsiteY17" fmla="*/ 1506546 h 1633801"/>
              <a:gd name="connsiteX18" fmla="*/ 1171210 w 1176345"/>
              <a:gd name="connsiteY18" fmla="*/ 1633801 h 1633801"/>
              <a:gd name="connsiteX0" fmla="*/ 0 w 1059024"/>
              <a:gd name="connsiteY0" fmla="*/ 0 h 1599792"/>
              <a:gd name="connsiteX1" fmla="*/ 113297 w 1059024"/>
              <a:gd name="connsiteY1" fmla="*/ 42832 h 1599792"/>
              <a:gd name="connsiteX2" fmla="*/ 222173 w 1059024"/>
              <a:gd name="connsiteY2" fmla="*/ 94088 h 1599792"/>
              <a:gd name="connsiteX3" fmla="*/ 326228 w 1059024"/>
              <a:gd name="connsiteY3" fmla="*/ 153370 h 1599792"/>
              <a:gd name="connsiteX4" fmla="*/ 425066 w 1059024"/>
              <a:gd name="connsiteY4" fmla="*/ 220274 h 1599792"/>
              <a:gd name="connsiteX5" fmla="*/ 518287 w 1059024"/>
              <a:gd name="connsiteY5" fmla="*/ 294407 h 1599792"/>
              <a:gd name="connsiteX6" fmla="*/ 605492 w 1059024"/>
              <a:gd name="connsiteY6" fmla="*/ 375364 h 1599792"/>
              <a:gd name="connsiteX7" fmla="*/ 686283 w 1059024"/>
              <a:gd name="connsiteY7" fmla="*/ 462750 h 1599792"/>
              <a:gd name="connsiteX8" fmla="*/ 760261 w 1059024"/>
              <a:gd name="connsiteY8" fmla="*/ 556162 h 1599792"/>
              <a:gd name="connsiteX9" fmla="*/ 827029 w 1059024"/>
              <a:gd name="connsiteY9" fmla="*/ 655203 h 1599792"/>
              <a:gd name="connsiteX10" fmla="*/ 886187 w 1059024"/>
              <a:gd name="connsiteY10" fmla="*/ 759473 h 1599792"/>
              <a:gd name="connsiteX11" fmla="*/ 937339 w 1059024"/>
              <a:gd name="connsiteY11" fmla="*/ 868573 h 1599792"/>
              <a:gd name="connsiteX12" fmla="*/ 980082 w 1059024"/>
              <a:gd name="connsiteY12" fmla="*/ 982103 h 1599792"/>
              <a:gd name="connsiteX13" fmla="*/ 1014021 w 1059024"/>
              <a:gd name="connsiteY13" fmla="*/ 1099664 h 1599792"/>
              <a:gd name="connsiteX14" fmla="*/ 1038757 w 1059024"/>
              <a:gd name="connsiteY14" fmla="*/ 1220856 h 1599792"/>
              <a:gd name="connsiteX15" fmla="*/ 1053889 w 1059024"/>
              <a:gd name="connsiteY15" fmla="*/ 1345279 h 1599792"/>
              <a:gd name="connsiteX16" fmla="*/ 1059024 w 1059024"/>
              <a:gd name="connsiteY16" fmla="*/ 1472537 h 1599792"/>
              <a:gd name="connsiteX17" fmla="*/ 1053889 w 1059024"/>
              <a:gd name="connsiteY17" fmla="*/ 1599792 h 1599792"/>
              <a:gd name="connsiteX0" fmla="*/ 0 w 945727"/>
              <a:gd name="connsiteY0" fmla="*/ 0 h 1556960"/>
              <a:gd name="connsiteX1" fmla="*/ 108876 w 945727"/>
              <a:gd name="connsiteY1" fmla="*/ 51256 h 1556960"/>
              <a:gd name="connsiteX2" fmla="*/ 212931 w 945727"/>
              <a:gd name="connsiteY2" fmla="*/ 110538 h 1556960"/>
              <a:gd name="connsiteX3" fmla="*/ 311769 w 945727"/>
              <a:gd name="connsiteY3" fmla="*/ 177442 h 1556960"/>
              <a:gd name="connsiteX4" fmla="*/ 404990 w 945727"/>
              <a:gd name="connsiteY4" fmla="*/ 251575 h 1556960"/>
              <a:gd name="connsiteX5" fmla="*/ 492195 w 945727"/>
              <a:gd name="connsiteY5" fmla="*/ 332532 h 1556960"/>
              <a:gd name="connsiteX6" fmla="*/ 572986 w 945727"/>
              <a:gd name="connsiteY6" fmla="*/ 419918 h 1556960"/>
              <a:gd name="connsiteX7" fmla="*/ 646964 w 945727"/>
              <a:gd name="connsiteY7" fmla="*/ 513330 h 1556960"/>
              <a:gd name="connsiteX8" fmla="*/ 713732 w 945727"/>
              <a:gd name="connsiteY8" fmla="*/ 612371 h 1556960"/>
              <a:gd name="connsiteX9" fmla="*/ 772890 w 945727"/>
              <a:gd name="connsiteY9" fmla="*/ 716641 h 1556960"/>
              <a:gd name="connsiteX10" fmla="*/ 824042 w 945727"/>
              <a:gd name="connsiteY10" fmla="*/ 825741 h 1556960"/>
              <a:gd name="connsiteX11" fmla="*/ 866785 w 945727"/>
              <a:gd name="connsiteY11" fmla="*/ 939271 h 1556960"/>
              <a:gd name="connsiteX12" fmla="*/ 900724 w 945727"/>
              <a:gd name="connsiteY12" fmla="*/ 1056832 h 1556960"/>
              <a:gd name="connsiteX13" fmla="*/ 925460 w 945727"/>
              <a:gd name="connsiteY13" fmla="*/ 1178024 h 1556960"/>
              <a:gd name="connsiteX14" fmla="*/ 940592 w 945727"/>
              <a:gd name="connsiteY14" fmla="*/ 1302447 h 1556960"/>
              <a:gd name="connsiteX15" fmla="*/ 945727 w 945727"/>
              <a:gd name="connsiteY15" fmla="*/ 1429705 h 1556960"/>
              <a:gd name="connsiteX16" fmla="*/ 940592 w 945727"/>
              <a:gd name="connsiteY16" fmla="*/ 1556960 h 1556960"/>
              <a:gd name="connsiteX0" fmla="*/ 0 w 836851"/>
              <a:gd name="connsiteY0" fmla="*/ 0 h 1505704"/>
              <a:gd name="connsiteX1" fmla="*/ 104055 w 836851"/>
              <a:gd name="connsiteY1" fmla="*/ 59282 h 1505704"/>
              <a:gd name="connsiteX2" fmla="*/ 202893 w 836851"/>
              <a:gd name="connsiteY2" fmla="*/ 126186 h 1505704"/>
              <a:gd name="connsiteX3" fmla="*/ 296114 w 836851"/>
              <a:gd name="connsiteY3" fmla="*/ 200319 h 1505704"/>
              <a:gd name="connsiteX4" fmla="*/ 383319 w 836851"/>
              <a:gd name="connsiteY4" fmla="*/ 281276 h 1505704"/>
              <a:gd name="connsiteX5" fmla="*/ 464110 w 836851"/>
              <a:gd name="connsiteY5" fmla="*/ 368662 h 1505704"/>
              <a:gd name="connsiteX6" fmla="*/ 538088 w 836851"/>
              <a:gd name="connsiteY6" fmla="*/ 462074 h 1505704"/>
              <a:gd name="connsiteX7" fmla="*/ 604856 w 836851"/>
              <a:gd name="connsiteY7" fmla="*/ 561115 h 1505704"/>
              <a:gd name="connsiteX8" fmla="*/ 664014 w 836851"/>
              <a:gd name="connsiteY8" fmla="*/ 665385 h 1505704"/>
              <a:gd name="connsiteX9" fmla="*/ 715166 w 836851"/>
              <a:gd name="connsiteY9" fmla="*/ 774485 h 1505704"/>
              <a:gd name="connsiteX10" fmla="*/ 757909 w 836851"/>
              <a:gd name="connsiteY10" fmla="*/ 888015 h 1505704"/>
              <a:gd name="connsiteX11" fmla="*/ 791848 w 836851"/>
              <a:gd name="connsiteY11" fmla="*/ 1005576 h 1505704"/>
              <a:gd name="connsiteX12" fmla="*/ 816584 w 836851"/>
              <a:gd name="connsiteY12" fmla="*/ 1126768 h 1505704"/>
              <a:gd name="connsiteX13" fmla="*/ 831716 w 836851"/>
              <a:gd name="connsiteY13" fmla="*/ 1251191 h 1505704"/>
              <a:gd name="connsiteX14" fmla="*/ 836851 w 836851"/>
              <a:gd name="connsiteY14" fmla="*/ 1378449 h 1505704"/>
              <a:gd name="connsiteX15" fmla="*/ 831716 w 836851"/>
              <a:gd name="connsiteY15" fmla="*/ 1505704 h 1505704"/>
              <a:gd name="connsiteX0" fmla="*/ 0 w 732796"/>
              <a:gd name="connsiteY0" fmla="*/ 0 h 1446422"/>
              <a:gd name="connsiteX1" fmla="*/ 98838 w 732796"/>
              <a:gd name="connsiteY1" fmla="*/ 66904 h 1446422"/>
              <a:gd name="connsiteX2" fmla="*/ 192059 w 732796"/>
              <a:gd name="connsiteY2" fmla="*/ 141037 h 1446422"/>
              <a:gd name="connsiteX3" fmla="*/ 279264 w 732796"/>
              <a:gd name="connsiteY3" fmla="*/ 221994 h 1446422"/>
              <a:gd name="connsiteX4" fmla="*/ 360055 w 732796"/>
              <a:gd name="connsiteY4" fmla="*/ 309380 h 1446422"/>
              <a:gd name="connsiteX5" fmla="*/ 434033 w 732796"/>
              <a:gd name="connsiteY5" fmla="*/ 402792 h 1446422"/>
              <a:gd name="connsiteX6" fmla="*/ 500801 w 732796"/>
              <a:gd name="connsiteY6" fmla="*/ 501833 h 1446422"/>
              <a:gd name="connsiteX7" fmla="*/ 559959 w 732796"/>
              <a:gd name="connsiteY7" fmla="*/ 606103 h 1446422"/>
              <a:gd name="connsiteX8" fmla="*/ 611111 w 732796"/>
              <a:gd name="connsiteY8" fmla="*/ 715203 h 1446422"/>
              <a:gd name="connsiteX9" fmla="*/ 653854 w 732796"/>
              <a:gd name="connsiteY9" fmla="*/ 828733 h 1446422"/>
              <a:gd name="connsiteX10" fmla="*/ 687793 w 732796"/>
              <a:gd name="connsiteY10" fmla="*/ 946294 h 1446422"/>
              <a:gd name="connsiteX11" fmla="*/ 712529 w 732796"/>
              <a:gd name="connsiteY11" fmla="*/ 1067486 h 1446422"/>
              <a:gd name="connsiteX12" fmla="*/ 727661 w 732796"/>
              <a:gd name="connsiteY12" fmla="*/ 1191909 h 1446422"/>
              <a:gd name="connsiteX13" fmla="*/ 732796 w 732796"/>
              <a:gd name="connsiteY13" fmla="*/ 1319167 h 1446422"/>
              <a:gd name="connsiteX14" fmla="*/ 727661 w 732796"/>
              <a:gd name="connsiteY14" fmla="*/ 1446422 h 1446422"/>
              <a:gd name="connsiteX0" fmla="*/ 0 w 633958"/>
              <a:gd name="connsiteY0" fmla="*/ 0 h 1379518"/>
              <a:gd name="connsiteX1" fmla="*/ 93221 w 633958"/>
              <a:gd name="connsiteY1" fmla="*/ 74133 h 1379518"/>
              <a:gd name="connsiteX2" fmla="*/ 180426 w 633958"/>
              <a:gd name="connsiteY2" fmla="*/ 155090 h 1379518"/>
              <a:gd name="connsiteX3" fmla="*/ 261217 w 633958"/>
              <a:gd name="connsiteY3" fmla="*/ 242476 h 1379518"/>
              <a:gd name="connsiteX4" fmla="*/ 335195 w 633958"/>
              <a:gd name="connsiteY4" fmla="*/ 335888 h 1379518"/>
              <a:gd name="connsiteX5" fmla="*/ 401963 w 633958"/>
              <a:gd name="connsiteY5" fmla="*/ 434929 h 1379518"/>
              <a:gd name="connsiteX6" fmla="*/ 461121 w 633958"/>
              <a:gd name="connsiteY6" fmla="*/ 539199 h 1379518"/>
              <a:gd name="connsiteX7" fmla="*/ 512273 w 633958"/>
              <a:gd name="connsiteY7" fmla="*/ 648299 h 1379518"/>
              <a:gd name="connsiteX8" fmla="*/ 555016 w 633958"/>
              <a:gd name="connsiteY8" fmla="*/ 761829 h 1379518"/>
              <a:gd name="connsiteX9" fmla="*/ 588955 w 633958"/>
              <a:gd name="connsiteY9" fmla="*/ 879390 h 1379518"/>
              <a:gd name="connsiteX10" fmla="*/ 613691 w 633958"/>
              <a:gd name="connsiteY10" fmla="*/ 1000582 h 1379518"/>
              <a:gd name="connsiteX11" fmla="*/ 628823 w 633958"/>
              <a:gd name="connsiteY11" fmla="*/ 1125005 h 1379518"/>
              <a:gd name="connsiteX12" fmla="*/ 633958 w 633958"/>
              <a:gd name="connsiteY12" fmla="*/ 1252263 h 1379518"/>
              <a:gd name="connsiteX13" fmla="*/ 628823 w 633958"/>
              <a:gd name="connsiteY13" fmla="*/ 1379518 h 1379518"/>
              <a:gd name="connsiteX0" fmla="*/ 0 w 540737"/>
              <a:gd name="connsiteY0" fmla="*/ 0 h 1305385"/>
              <a:gd name="connsiteX1" fmla="*/ 87205 w 540737"/>
              <a:gd name="connsiteY1" fmla="*/ 80957 h 1305385"/>
              <a:gd name="connsiteX2" fmla="*/ 167996 w 540737"/>
              <a:gd name="connsiteY2" fmla="*/ 168343 h 1305385"/>
              <a:gd name="connsiteX3" fmla="*/ 241974 w 540737"/>
              <a:gd name="connsiteY3" fmla="*/ 261755 h 1305385"/>
              <a:gd name="connsiteX4" fmla="*/ 308742 w 540737"/>
              <a:gd name="connsiteY4" fmla="*/ 360796 h 1305385"/>
              <a:gd name="connsiteX5" fmla="*/ 367900 w 540737"/>
              <a:gd name="connsiteY5" fmla="*/ 465066 h 1305385"/>
              <a:gd name="connsiteX6" fmla="*/ 419052 w 540737"/>
              <a:gd name="connsiteY6" fmla="*/ 574166 h 1305385"/>
              <a:gd name="connsiteX7" fmla="*/ 461795 w 540737"/>
              <a:gd name="connsiteY7" fmla="*/ 687696 h 1305385"/>
              <a:gd name="connsiteX8" fmla="*/ 495734 w 540737"/>
              <a:gd name="connsiteY8" fmla="*/ 805257 h 1305385"/>
              <a:gd name="connsiteX9" fmla="*/ 520470 w 540737"/>
              <a:gd name="connsiteY9" fmla="*/ 926449 h 1305385"/>
              <a:gd name="connsiteX10" fmla="*/ 535602 w 540737"/>
              <a:gd name="connsiteY10" fmla="*/ 1050872 h 1305385"/>
              <a:gd name="connsiteX11" fmla="*/ 540737 w 540737"/>
              <a:gd name="connsiteY11" fmla="*/ 1178130 h 1305385"/>
              <a:gd name="connsiteX12" fmla="*/ 535602 w 540737"/>
              <a:gd name="connsiteY12" fmla="*/ 1305385 h 1305385"/>
              <a:gd name="connsiteX0" fmla="*/ 0 w 453532"/>
              <a:gd name="connsiteY0" fmla="*/ 0 h 1224428"/>
              <a:gd name="connsiteX1" fmla="*/ 80791 w 453532"/>
              <a:gd name="connsiteY1" fmla="*/ 87386 h 1224428"/>
              <a:gd name="connsiteX2" fmla="*/ 154769 w 453532"/>
              <a:gd name="connsiteY2" fmla="*/ 180798 h 1224428"/>
              <a:gd name="connsiteX3" fmla="*/ 221537 w 453532"/>
              <a:gd name="connsiteY3" fmla="*/ 279839 h 1224428"/>
              <a:gd name="connsiteX4" fmla="*/ 280695 w 453532"/>
              <a:gd name="connsiteY4" fmla="*/ 384109 h 1224428"/>
              <a:gd name="connsiteX5" fmla="*/ 331847 w 453532"/>
              <a:gd name="connsiteY5" fmla="*/ 493209 h 1224428"/>
              <a:gd name="connsiteX6" fmla="*/ 374590 w 453532"/>
              <a:gd name="connsiteY6" fmla="*/ 606739 h 1224428"/>
              <a:gd name="connsiteX7" fmla="*/ 408529 w 453532"/>
              <a:gd name="connsiteY7" fmla="*/ 724300 h 1224428"/>
              <a:gd name="connsiteX8" fmla="*/ 433265 w 453532"/>
              <a:gd name="connsiteY8" fmla="*/ 845492 h 1224428"/>
              <a:gd name="connsiteX9" fmla="*/ 448397 w 453532"/>
              <a:gd name="connsiteY9" fmla="*/ 969915 h 1224428"/>
              <a:gd name="connsiteX10" fmla="*/ 453532 w 453532"/>
              <a:gd name="connsiteY10" fmla="*/ 1097173 h 1224428"/>
              <a:gd name="connsiteX11" fmla="*/ 448397 w 453532"/>
              <a:gd name="connsiteY11" fmla="*/ 1224428 h 1224428"/>
              <a:gd name="connsiteX0" fmla="*/ 0 w 372741"/>
              <a:gd name="connsiteY0" fmla="*/ 0 h 1137042"/>
              <a:gd name="connsiteX1" fmla="*/ 73978 w 372741"/>
              <a:gd name="connsiteY1" fmla="*/ 93412 h 1137042"/>
              <a:gd name="connsiteX2" fmla="*/ 140746 w 372741"/>
              <a:gd name="connsiteY2" fmla="*/ 192453 h 1137042"/>
              <a:gd name="connsiteX3" fmla="*/ 199904 w 372741"/>
              <a:gd name="connsiteY3" fmla="*/ 296723 h 1137042"/>
              <a:gd name="connsiteX4" fmla="*/ 251056 w 372741"/>
              <a:gd name="connsiteY4" fmla="*/ 405823 h 1137042"/>
              <a:gd name="connsiteX5" fmla="*/ 293799 w 372741"/>
              <a:gd name="connsiteY5" fmla="*/ 519353 h 1137042"/>
              <a:gd name="connsiteX6" fmla="*/ 327738 w 372741"/>
              <a:gd name="connsiteY6" fmla="*/ 636914 h 1137042"/>
              <a:gd name="connsiteX7" fmla="*/ 352474 w 372741"/>
              <a:gd name="connsiteY7" fmla="*/ 758106 h 1137042"/>
              <a:gd name="connsiteX8" fmla="*/ 367606 w 372741"/>
              <a:gd name="connsiteY8" fmla="*/ 882529 h 1137042"/>
              <a:gd name="connsiteX9" fmla="*/ 372741 w 372741"/>
              <a:gd name="connsiteY9" fmla="*/ 1009787 h 1137042"/>
              <a:gd name="connsiteX10" fmla="*/ 367606 w 372741"/>
              <a:gd name="connsiteY10" fmla="*/ 1137042 h 1137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741" h="1137042">
                <a:moveTo>
                  <a:pt x="0" y="0"/>
                </a:moveTo>
                <a:lnTo>
                  <a:pt x="73978" y="93412"/>
                </a:lnTo>
                <a:lnTo>
                  <a:pt x="140746" y="192453"/>
                </a:lnTo>
                <a:lnTo>
                  <a:pt x="199904" y="296723"/>
                </a:lnTo>
                <a:lnTo>
                  <a:pt x="251056" y="405823"/>
                </a:lnTo>
                <a:lnTo>
                  <a:pt x="293799" y="519353"/>
                </a:lnTo>
                <a:lnTo>
                  <a:pt x="327738" y="636914"/>
                </a:lnTo>
                <a:lnTo>
                  <a:pt x="352474" y="758106"/>
                </a:lnTo>
                <a:lnTo>
                  <a:pt x="367606" y="882529"/>
                </a:lnTo>
                <a:lnTo>
                  <a:pt x="372741" y="1009787"/>
                </a:lnTo>
                <a:lnTo>
                  <a:pt x="367606" y="1137042"/>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7" name="Freeform 122">
            <a:extLst>
              <a:ext uri="{FF2B5EF4-FFF2-40B4-BE49-F238E27FC236}">
                <a16:creationId xmlns:a16="http://schemas.microsoft.com/office/drawing/2014/main" id="{2737DD03-0816-81D7-3981-80CA2409615B}"/>
              </a:ext>
            </a:extLst>
          </p:cNvPr>
          <p:cNvSpPr/>
          <p:nvPr/>
        </p:nvSpPr>
        <p:spPr>
          <a:xfrm rot="4500000">
            <a:off x="4214036" y="3933947"/>
            <a:ext cx="1124453" cy="818269"/>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297290"/>
              <a:gd name="connsiteY0" fmla="*/ 0 h 1531333"/>
              <a:gd name="connsiteX1" fmla="*/ 120945 w 1297290"/>
              <a:gd name="connsiteY1" fmla="*/ 24787 h 1531333"/>
              <a:gd name="connsiteX2" fmla="*/ 238266 w 1297290"/>
              <a:gd name="connsiteY2" fmla="*/ 58796 h 1531333"/>
              <a:gd name="connsiteX3" fmla="*/ 351563 w 1297290"/>
              <a:gd name="connsiteY3" fmla="*/ 101628 h 1531333"/>
              <a:gd name="connsiteX4" fmla="*/ 460439 w 1297290"/>
              <a:gd name="connsiteY4" fmla="*/ 152884 h 1531333"/>
              <a:gd name="connsiteX5" fmla="*/ 564494 w 1297290"/>
              <a:gd name="connsiteY5" fmla="*/ 212166 h 1531333"/>
              <a:gd name="connsiteX6" fmla="*/ 663332 w 1297290"/>
              <a:gd name="connsiteY6" fmla="*/ 279070 h 1531333"/>
              <a:gd name="connsiteX7" fmla="*/ 756553 w 1297290"/>
              <a:gd name="connsiteY7" fmla="*/ 353203 h 1531333"/>
              <a:gd name="connsiteX8" fmla="*/ 843758 w 1297290"/>
              <a:gd name="connsiteY8" fmla="*/ 434160 h 1531333"/>
              <a:gd name="connsiteX9" fmla="*/ 924549 w 1297290"/>
              <a:gd name="connsiteY9" fmla="*/ 521546 h 1531333"/>
              <a:gd name="connsiteX10" fmla="*/ 998527 w 1297290"/>
              <a:gd name="connsiteY10" fmla="*/ 614958 h 1531333"/>
              <a:gd name="connsiteX11" fmla="*/ 1065295 w 1297290"/>
              <a:gd name="connsiteY11" fmla="*/ 713999 h 1531333"/>
              <a:gd name="connsiteX12" fmla="*/ 1124453 w 1297290"/>
              <a:gd name="connsiteY12" fmla="*/ 818269 h 1531333"/>
              <a:gd name="connsiteX13" fmla="*/ 1175605 w 1297290"/>
              <a:gd name="connsiteY13" fmla="*/ 927369 h 1531333"/>
              <a:gd name="connsiteX14" fmla="*/ 1218348 w 1297290"/>
              <a:gd name="connsiteY14" fmla="*/ 1040899 h 1531333"/>
              <a:gd name="connsiteX15" fmla="*/ 1252287 w 1297290"/>
              <a:gd name="connsiteY15" fmla="*/ 1158460 h 1531333"/>
              <a:gd name="connsiteX16" fmla="*/ 1277023 w 1297290"/>
              <a:gd name="connsiteY16" fmla="*/ 1279652 h 1531333"/>
              <a:gd name="connsiteX17" fmla="*/ 1292155 w 1297290"/>
              <a:gd name="connsiteY17" fmla="*/ 1404075 h 1531333"/>
              <a:gd name="connsiteX18" fmla="*/ 1297290 w 1297290"/>
              <a:gd name="connsiteY18" fmla="*/ 1531333 h 1531333"/>
              <a:gd name="connsiteX0" fmla="*/ 0 w 1292155"/>
              <a:gd name="connsiteY0" fmla="*/ 0 h 1404075"/>
              <a:gd name="connsiteX1" fmla="*/ 120945 w 1292155"/>
              <a:gd name="connsiteY1" fmla="*/ 24787 h 1404075"/>
              <a:gd name="connsiteX2" fmla="*/ 238266 w 1292155"/>
              <a:gd name="connsiteY2" fmla="*/ 58796 h 1404075"/>
              <a:gd name="connsiteX3" fmla="*/ 351563 w 1292155"/>
              <a:gd name="connsiteY3" fmla="*/ 101628 h 1404075"/>
              <a:gd name="connsiteX4" fmla="*/ 460439 w 1292155"/>
              <a:gd name="connsiteY4" fmla="*/ 152884 h 1404075"/>
              <a:gd name="connsiteX5" fmla="*/ 564494 w 1292155"/>
              <a:gd name="connsiteY5" fmla="*/ 212166 h 1404075"/>
              <a:gd name="connsiteX6" fmla="*/ 663332 w 1292155"/>
              <a:gd name="connsiteY6" fmla="*/ 279070 h 1404075"/>
              <a:gd name="connsiteX7" fmla="*/ 756553 w 1292155"/>
              <a:gd name="connsiteY7" fmla="*/ 353203 h 1404075"/>
              <a:gd name="connsiteX8" fmla="*/ 843758 w 1292155"/>
              <a:gd name="connsiteY8" fmla="*/ 434160 h 1404075"/>
              <a:gd name="connsiteX9" fmla="*/ 924549 w 1292155"/>
              <a:gd name="connsiteY9" fmla="*/ 521546 h 1404075"/>
              <a:gd name="connsiteX10" fmla="*/ 998527 w 1292155"/>
              <a:gd name="connsiteY10" fmla="*/ 614958 h 1404075"/>
              <a:gd name="connsiteX11" fmla="*/ 1065295 w 1292155"/>
              <a:gd name="connsiteY11" fmla="*/ 713999 h 1404075"/>
              <a:gd name="connsiteX12" fmla="*/ 1124453 w 1292155"/>
              <a:gd name="connsiteY12" fmla="*/ 818269 h 1404075"/>
              <a:gd name="connsiteX13" fmla="*/ 1175605 w 1292155"/>
              <a:gd name="connsiteY13" fmla="*/ 927369 h 1404075"/>
              <a:gd name="connsiteX14" fmla="*/ 1218348 w 1292155"/>
              <a:gd name="connsiteY14" fmla="*/ 1040899 h 1404075"/>
              <a:gd name="connsiteX15" fmla="*/ 1252287 w 1292155"/>
              <a:gd name="connsiteY15" fmla="*/ 1158460 h 1404075"/>
              <a:gd name="connsiteX16" fmla="*/ 1277023 w 1292155"/>
              <a:gd name="connsiteY16" fmla="*/ 1279652 h 1404075"/>
              <a:gd name="connsiteX17" fmla="*/ 1292155 w 1292155"/>
              <a:gd name="connsiteY17" fmla="*/ 1404075 h 1404075"/>
              <a:gd name="connsiteX0" fmla="*/ 0 w 1277023"/>
              <a:gd name="connsiteY0" fmla="*/ 0 h 1279652"/>
              <a:gd name="connsiteX1" fmla="*/ 120945 w 1277023"/>
              <a:gd name="connsiteY1" fmla="*/ 24787 h 1279652"/>
              <a:gd name="connsiteX2" fmla="*/ 238266 w 1277023"/>
              <a:gd name="connsiteY2" fmla="*/ 58796 h 1279652"/>
              <a:gd name="connsiteX3" fmla="*/ 351563 w 1277023"/>
              <a:gd name="connsiteY3" fmla="*/ 101628 h 1279652"/>
              <a:gd name="connsiteX4" fmla="*/ 460439 w 1277023"/>
              <a:gd name="connsiteY4" fmla="*/ 152884 h 1279652"/>
              <a:gd name="connsiteX5" fmla="*/ 564494 w 1277023"/>
              <a:gd name="connsiteY5" fmla="*/ 212166 h 1279652"/>
              <a:gd name="connsiteX6" fmla="*/ 663332 w 1277023"/>
              <a:gd name="connsiteY6" fmla="*/ 279070 h 1279652"/>
              <a:gd name="connsiteX7" fmla="*/ 756553 w 1277023"/>
              <a:gd name="connsiteY7" fmla="*/ 353203 h 1279652"/>
              <a:gd name="connsiteX8" fmla="*/ 843758 w 1277023"/>
              <a:gd name="connsiteY8" fmla="*/ 434160 h 1279652"/>
              <a:gd name="connsiteX9" fmla="*/ 924549 w 1277023"/>
              <a:gd name="connsiteY9" fmla="*/ 521546 h 1279652"/>
              <a:gd name="connsiteX10" fmla="*/ 998527 w 1277023"/>
              <a:gd name="connsiteY10" fmla="*/ 614958 h 1279652"/>
              <a:gd name="connsiteX11" fmla="*/ 1065295 w 1277023"/>
              <a:gd name="connsiteY11" fmla="*/ 713999 h 1279652"/>
              <a:gd name="connsiteX12" fmla="*/ 1124453 w 1277023"/>
              <a:gd name="connsiteY12" fmla="*/ 818269 h 1279652"/>
              <a:gd name="connsiteX13" fmla="*/ 1175605 w 1277023"/>
              <a:gd name="connsiteY13" fmla="*/ 927369 h 1279652"/>
              <a:gd name="connsiteX14" fmla="*/ 1218348 w 1277023"/>
              <a:gd name="connsiteY14" fmla="*/ 1040899 h 1279652"/>
              <a:gd name="connsiteX15" fmla="*/ 1252287 w 1277023"/>
              <a:gd name="connsiteY15" fmla="*/ 1158460 h 1279652"/>
              <a:gd name="connsiteX16" fmla="*/ 1277023 w 1277023"/>
              <a:gd name="connsiteY16" fmla="*/ 1279652 h 1279652"/>
              <a:gd name="connsiteX0" fmla="*/ 0 w 1252287"/>
              <a:gd name="connsiteY0" fmla="*/ 0 h 1158460"/>
              <a:gd name="connsiteX1" fmla="*/ 120945 w 1252287"/>
              <a:gd name="connsiteY1" fmla="*/ 24787 h 1158460"/>
              <a:gd name="connsiteX2" fmla="*/ 238266 w 1252287"/>
              <a:gd name="connsiteY2" fmla="*/ 58796 h 1158460"/>
              <a:gd name="connsiteX3" fmla="*/ 351563 w 1252287"/>
              <a:gd name="connsiteY3" fmla="*/ 101628 h 1158460"/>
              <a:gd name="connsiteX4" fmla="*/ 460439 w 1252287"/>
              <a:gd name="connsiteY4" fmla="*/ 152884 h 1158460"/>
              <a:gd name="connsiteX5" fmla="*/ 564494 w 1252287"/>
              <a:gd name="connsiteY5" fmla="*/ 212166 h 1158460"/>
              <a:gd name="connsiteX6" fmla="*/ 663332 w 1252287"/>
              <a:gd name="connsiteY6" fmla="*/ 279070 h 1158460"/>
              <a:gd name="connsiteX7" fmla="*/ 756553 w 1252287"/>
              <a:gd name="connsiteY7" fmla="*/ 353203 h 1158460"/>
              <a:gd name="connsiteX8" fmla="*/ 843758 w 1252287"/>
              <a:gd name="connsiteY8" fmla="*/ 434160 h 1158460"/>
              <a:gd name="connsiteX9" fmla="*/ 924549 w 1252287"/>
              <a:gd name="connsiteY9" fmla="*/ 521546 h 1158460"/>
              <a:gd name="connsiteX10" fmla="*/ 998527 w 1252287"/>
              <a:gd name="connsiteY10" fmla="*/ 614958 h 1158460"/>
              <a:gd name="connsiteX11" fmla="*/ 1065295 w 1252287"/>
              <a:gd name="connsiteY11" fmla="*/ 713999 h 1158460"/>
              <a:gd name="connsiteX12" fmla="*/ 1124453 w 1252287"/>
              <a:gd name="connsiteY12" fmla="*/ 818269 h 1158460"/>
              <a:gd name="connsiteX13" fmla="*/ 1175605 w 1252287"/>
              <a:gd name="connsiteY13" fmla="*/ 927369 h 1158460"/>
              <a:gd name="connsiteX14" fmla="*/ 1218348 w 1252287"/>
              <a:gd name="connsiteY14" fmla="*/ 1040899 h 1158460"/>
              <a:gd name="connsiteX15" fmla="*/ 1252287 w 1252287"/>
              <a:gd name="connsiteY15" fmla="*/ 1158460 h 1158460"/>
              <a:gd name="connsiteX0" fmla="*/ 0 w 1218348"/>
              <a:gd name="connsiteY0" fmla="*/ 0 h 1040899"/>
              <a:gd name="connsiteX1" fmla="*/ 120945 w 1218348"/>
              <a:gd name="connsiteY1" fmla="*/ 24787 h 1040899"/>
              <a:gd name="connsiteX2" fmla="*/ 238266 w 1218348"/>
              <a:gd name="connsiteY2" fmla="*/ 58796 h 1040899"/>
              <a:gd name="connsiteX3" fmla="*/ 351563 w 1218348"/>
              <a:gd name="connsiteY3" fmla="*/ 101628 h 1040899"/>
              <a:gd name="connsiteX4" fmla="*/ 460439 w 1218348"/>
              <a:gd name="connsiteY4" fmla="*/ 152884 h 1040899"/>
              <a:gd name="connsiteX5" fmla="*/ 564494 w 1218348"/>
              <a:gd name="connsiteY5" fmla="*/ 212166 h 1040899"/>
              <a:gd name="connsiteX6" fmla="*/ 663332 w 1218348"/>
              <a:gd name="connsiteY6" fmla="*/ 279070 h 1040899"/>
              <a:gd name="connsiteX7" fmla="*/ 756553 w 1218348"/>
              <a:gd name="connsiteY7" fmla="*/ 353203 h 1040899"/>
              <a:gd name="connsiteX8" fmla="*/ 843758 w 1218348"/>
              <a:gd name="connsiteY8" fmla="*/ 434160 h 1040899"/>
              <a:gd name="connsiteX9" fmla="*/ 924549 w 1218348"/>
              <a:gd name="connsiteY9" fmla="*/ 521546 h 1040899"/>
              <a:gd name="connsiteX10" fmla="*/ 998527 w 1218348"/>
              <a:gd name="connsiteY10" fmla="*/ 614958 h 1040899"/>
              <a:gd name="connsiteX11" fmla="*/ 1065295 w 1218348"/>
              <a:gd name="connsiteY11" fmla="*/ 713999 h 1040899"/>
              <a:gd name="connsiteX12" fmla="*/ 1124453 w 1218348"/>
              <a:gd name="connsiteY12" fmla="*/ 818269 h 1040899"/>
              <a:gd name="connsiteX13" fmla="*/ 1175605 w 1218348"/>
              <a:gd name="connsiteY13" fmla="*/ 927369 h 1040899"/>
              <a:gd name="connsiteX14" fmla="*/ 1218348 w 1218348"/>
              <a:gd name="connsiteY14" fmla="*/ 1040899 h 1040899"/>
              <a:gd name="connsiteX0" fmla="*/ 0 w 1175605"/>
              <a:gd name="connsiteY0" fmla="*/ 0 h 927369"/>
              <a:gd name="connsiteX1" fmla="*/ 120945 w 1175605"/>
              <a:gd name="connsiteY1" fmla="*/ 24787 h 927369"/>
              <a:gd name="connsiteX2" fmla="*/ 238266 w 1175605"/>
              <a:gd name="connsiteY2" fmla="*/ 58796 h 927369"/>
              <a:gd name="connsiteX3" fmla="*/ 351563 w 1175605"/>
              <a:gd name="connsiteY3" fmla="*/ 101628 h 927369"/>
              <a:gd name="connsiteX4" fmla="*/ 460439 w 1175605"/>
              <a:gd name="connsiteY4" fmla="*/ 152884 h 927369"/>
              <a:gd name="connsiteX5" fmla="*/ 564494 w 1175605"/>
              <a:gd name="connsiteY5" fmla="*/ 212166 h 927369"/>
              <a:gd name="connsiteX6" fmla="*/ 663332 w 1175605"/>
              <a:gd name="connsiteY6" fmla="*/ 279070 h 927369"/>
              <a:gd name="connsiteX7" fmla="*/ 756553 w 1175605"/>
              <a:gd name="connsiteY7" fmla="*/ 353203 h 927369"/>
              <a:gd name="connsiteX8" fmla="*/ 843758 w 1175605"/>
              <a:gd name="connsiteY8" fmla="*/ 434160 h 927369"/>
              <a:gd name="connsiteX9" fmla="*/ 924549 w 1175605"/>
              <a:gd name="connsiteY9" fmla="*/ 521546 h 927369"/>
              <a:gd name="connsiteX10" fmla="*/ 998527 w 1175605"/>
              <a:gd name="connsiteY10" fmla="*/ 614958 h 927369"/>
              <a:gd name="connsiteX11" fmla="*/ 1065295 w 1175605"/>
              <a:gd name="connsiteY11" fmla="*/ 713999 h 927369"/>
              <a:gd name="connsiteX12" fmla="*/ 1124453 w 1175605"/>
              <a:gd name="connsiteY12" fmla="*/ 818269 h 927369"/>
              <a:gd name="connsiteX13" fmla="*/ 1175605 w 1175605"/>
              <a:gd name="connsiteY13" fmla="*/ 927369 h 927369"/>
              <a:gd name="connsiteX0" fmla="*/ 0 w 1124453"/>
              <a:gd name="connsiteY0" fmla="*/ 0 h 818269"/>
              <a:gd name="connsiteX1" fmla="*/ 120945 w 1124453"/>
              <a:gd name="connsiteY1" fmla="*/ 24787 h 818269"/>
              <a:gd name="connsiteX2" fmla="*/ 238266 w 1124453"/>
              <a:gd name="connsiteY2" fmla="*/ 58796 h 818269"/>
              <a:gd name="connsiteX3" fmla="*/ 351563 w 1124453"/>
              <a:gd name="connsiteY3" fmla="*/ 101628 h 818269"/>
              <a:gd name="connsiteX4" fmla="*/ 460439 w 1124453"/>
              <a:gd name="connsiteY4" fmla="*/ 152884 h 818269"/>
              <a:gd name="connsiteX5" fmla="*/ 564494 w 1124453"/>
              <a:gd name="connsiteY5" fmla="*/ 212166 h 818269"/>
              <a:gd name="connsiteX6" fmla="*/ 663332 w 1124453"/>
              <a:gd name="connsiteY6" fmla="*/ 279070 h 818269"/>
              <a:gd name="connsiteX7" fmla="*/ 756553 w 1124453"/>
              <a:gd name="connsiteY7" fmla="*/ 353203 h 818269"/>
              <a:gd name="connsiteX8" fmla="*/ 843758 w 1124453"/>
              <a:gd name="connsiteY8" fmla="*/ 434160 h 818269"/>
              <a:gd name="connsiteX9" fmla="*/ 924549 w 1124453"/>
              <a:gd name="connsiteY9" fmla="*/ 521546 h 818269"/>
              <a:gd name="connsiteX10" fmla="*/ 998527 w 1124453"/>
              <a:gd name="connsiteY10" fmla="*/ 614958 h 818269"/>
              <a:gd name="connsiteX11" fmla="*/ 1065295 w 1124453"/>
              <a:gd name="connsiteY11" fmla="*/ 713999 h 818269"/>
              <a:gd name="connsiteX12" fmla="*/ 1124453 w 1124453"/>
              <a:gd name="connsiteY12" fmla="*/ 818269 h 81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4453" h="818269">
                <a:moveTo>
                  <a:pt x="0" y="0"/>
                </a:moveTo>
                <a:lnTo>
                  <a:pt x="120945" y="24787"/>
                </a:lnTo>
                <a:lnTo>
                  <a:pt x="238266" y="58796"/>
                </a:lnTo>
                <a:lnTo>
                  <a:pt x="351563" y="101628"/>
                </a:lnTo>
                <a:lnTo>
                  <a:pt x="460439" y="152884"/>
                </a:lnTo>
                <a:lnTo>
                  <a:pt x="564494" y="212166"/>
                </a:lnTo>
                <a:lnTo>
                  <a:pt x="663332" y="279070"/>
                </a:lnTo>
                <a:lnTo>
                  <a:pt x="756553" y="353203"/>
                </a:lnTo>
                <a:lnTo>
                  <a:pt x="843758" y="434160"/>
                </a:lnTo>
                <a:lnTo>
                  <a:pt x="924549" y="521546"/>
                </a:lnTo>
                <a:lnTo>
                  <a:pt x="998527" y="614958"/>
                </a:lnTo>
                <a:lnTo>
                  <a:pt x="1065295" y="713999"/>
                </a:lnTo>
                <a:lnTo>
                  <a:pt x="1124453" y="818269"/>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8" name="Freeform 123">
            <a:extLst>
              <a:ext uri="{FF2B5EF4-FFF2-40B4-BE49-F238E27FC236}">
                <a16:creationId xmlns:a16="http://schemas.microsoft.com/office/drawing/2014/main" id="{F7BDED34-6AA5-A407-942B-A0285665B7A9}"/>
              </a:ext>
            </a:extLst>
          </p:cNvPr>
          <p:cNvSpPr/>
          <p:nvPr/>
        </p:nvSpPr>
        <p:spPr>
          <a:xfrm rot="9900000">
            <a:off x="2500548" y="4815661"/>
            <a:ext cx="1065295" cy="713999"/>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297290"/>
              <a:gd name="connsiteY0" fmla="*/ 0 h 1531333"/>
              <a:gd name="connsiteX1" fmla="*/ 120945 w 1297290"/>
              <a:gd name="connsiteY1" fmla="*/ 24787 h 1531333"/>
              <a:gd name="connsiteX2" fmla="*/ 238266 w 1297290"/>
              <a:gd name="connsiteY2" fmla="*/ 58796 h 1531333"/>
              <a:gd name="connsiteX3" fmla="*/ 351563 w 1297290"/>
              <a:gd name="connsiteY3" fmla="*/ 101628 h 1531333"/>
              <a:gd name="connsiteX4" fmla="*/ 460439 w 1297290"/>
              <a:gd name="connsiteY4" fmla="*/ 152884 h 1531333"/>
              <a:gd name="connsiteX5" fmla="*/ 564494 w 1297290"/>
              <a:gd name="connsiteY5" fmla="*/ 212166 h 1531333"/>
              <a:gd name="connsiteX6" fmla="*/ 663332 w 1297290"/>
              <a:gd name="connsiteY6" fmla="*/ 279070 h 1531333"/>
              <a:gd name="connsiteX7" fmla="*/ 756553 w 1297290"/>
              <a:gd name="connsiteY7" fmla="*/ 353203 h 1531333"/>
              <a:gd name="connsiteX8" fmla="*/ 843758 w 1297290"/>
              <a:gd name="connsiteY8" fmla="*/ 434160 h 1531333"/>
              <a:gd name="connsiteX9" fmla="*/ 924549 w 1297290"/>
              <a:gd name="connsiteY9" fmla="*/ 521546 h 1531333"/>
              <a:gd name="connsiteX10" fmla="*/ 998527 w 1297290"/>
              <a:gd name="connsiteY10" fmla="*/ 614958 h 1531333"/>
              <a:gd name="connsiteX11" fmla="*/ 1065295 w 1297290"/>
              <a:gd name="connsiteY11" fmla="*/ 713999 h 1531333"/>
              <a:gd name="connsiteX12" fmla="*/ 1124453 w 1297290"/>
              <a:gd name="connsiteY12" fmla="*/ 818269 h 1531333"/>
              <a:gd name="connsiteX13" fmla="*/ 1175605 w 1297290"/>
              <a:gd name="connsiteY13" fmla="*/ 927369 h 1531333"/>
              <a:gd name="connsiteX14" fmla="*/ 1218348 w 1297290"/>
              <a:gd name="connsiteY14" fmla="*/ 1040899 h 1531333"/>
              <a:gd name="connsiteX15" fmla="*/ 1252287 w 1297290"/>
              <a:gd name="connsiteY15" fmla="*/ 1158460 h 1531333"/>
              <a:gd name="connsiteX16" fmla="*/ 1277023 w 1297290"/>
              <a:gd name="connsiteY16" fmla="*/ 1279652 h 1531333"/>
              <a:gd name="connsiteX17" fmla="*/ 1292155 w 1297290"/>
              <a:gd name="connsiteY17" fmla="*/ 1404075 h 1531333"/>
              <a:gd name="connsiteX18" fmla="*/ 1297290 w 1297290"/>
              <a:gd name="connsiteY18" fmla="*/ 1531333 h 1531333"/>
              <a:gd name="connsiteX0" fmla="*/ 0 w 1292155"/>
              <a:gd name="connsiteY0" fmla="*/ 0 h 1404075"/>
              <a:gd name="connsiteX1" fmla="*/ 120945 w 1292155"/>
              <a:gd name="connsiteY1" fmla="*/ 24787 h 1404075"/>
              <a:gd name="connsiteX2" fmla="*/ 238266 w 1292155"/>
              <a:gd name="connsiteY2" fmla="*/ 58796 h 1404075"/>
              <a:gd name="connsiteX3" fmla="*/ 351563 w 1292155"/>
              <a:gd name="connsiteY3" fmla="*/ 101628 h 1404075"/>
              <a:gd name="connsiteX4" fmla="*/ 460439 w 1292155"/>
              <a:gd name="connsiteY4" fmla="*/ 152884 h 1404075"/>
              <a:gd name="connsiteX5" fmla="*/ 564494 w 1292155"/>
              <a:gd name="connsiteY5" fmla="*/ 212166 h 1404075"/>
              <a:gd name="connsiteX6" fmla="*/ 663332 w 1292155"/>
              <a:gd name="connsiteY6" fmla="*/ 279070 h 1404075"/>
              <a:gd name="connsiteX7" fmla="*/ 756553 w 1292155"/>
              <a:gd name="connsiteY7" fmla="*/ 353203 h 1404075"/>
              <a:gd name="connsiteX8" fmla="*/ 843758 w 1292155"/>
              <a:gd name="connsiteY8" fmla="*/ 434160 h 1404075"/>
              <a:gd name="connsiteX9" fmla="*/ 924549 w 1292155"/>
              <a:gd name="connsiteY9" fmla="*/ 521546 h 1404075"/>
              <a:gd name="connsiteX10" fmla="*/ 998527 w 1292155"/>
              <a:gd name="connsiteY10" fmla="*/ 614958 h 1404075"/>
              <a:gd name="connsiteX11" fmla="*/ 1065295 w 1292155"/>
              <a:gd name="connsiteY11" fmla="*/ 713999 h 1404075"/>
              <a:gd name="connsiteX12" fmla="*/ 1124453 w 1292155"/>
              <a:gd name="connsiteY12" fmla="*/ 818269 h 1404075"/>
              <a:gd name="connsiteX13" fmla="*/ 1175605 w 1292155"/>
              <a:gd name="connsiteY13" fmla="*/ 927369 h 1404075"/>
              <a:gd name="connsiteX14" fmla="*/ 1218348 w 1292155"/>
              <a:gd name="connsiteY14" fmla="*/ 1040899 h 1404075"/>
              <a:gd name="connsiteX15" fmla="*/ 1252287 w 1292155"/>
              <a:gd name="connsiteY15" fmla="*/ 1158460 h 1404075"/>
              <a:gd name="connsiteX16" fmla="*/ 1277023 w 1292155"/>
              <a:gd name="connsiteY16" fmla="*/ 1279652 h 1404075"/>
              <a:gd name="connsiteX17" fmla="*/ 1292155 w 1292155"/>
              <a:gd name="connsiteY17" fmla="*/ 1404075 h 1404075"/>
              <a:gd name="connsiteX0" fmla="*/ 0 w 1277023"/>
              <a:gd name="connsiteY0" fmla="*/ 0 h 1279652"/>
              <a:gd name="connsiteX1" fmla="*/ 120945 w 1277023"/>
              <a:gd name="connsiteY1" fmla="*/ 24787 h 1279652"/>
              <a:gd name="connsiteX2" fmla="*/ 238266 w 1277023"/>
              <a:gd name="connsiteY2" fmla="*/ 58796 h 1279652"/>
              <a:gd name="connsiteX3" fmla="*/ 351563 w 1277023"/>
              <a:gd name="connsiteY3" fmla="*/ 101628 h 1279652"/>
              <a:gd name="connsiteX4" fmla="*/ 460439 w 1277023"/>
              <a:gd name="connsiteY4" fmla="*/ 152884 h 1279652"/>
              <a:gd name="connsiteX5" fmla="*/ 564494 w 1277023"/>
              <a:gd name="connsiteY5" fmla="*/ 212166 h 1279652"/>
              <a:gd name="connsiteX6" fmla="*/ 663332 w 1277023"/>
              <a:gd name="connsiteY6" fmla="*/ 279070 h 1279652"/>
              <a:gd name="connsiteX7" fmla="*/ 756553 w 1277023"/>
              <a:gd name="connsiteY7" fmla="*/ 353203 h 1279652"/>
              <a:gd name="connsiteX8" fmla="*/ 843758 w 1277023"/>
              <a:gd name="connsiteY8" fmla="*/ 434160 h 1279652"/>
              <a:gd name="connsiteX9" fmla="*/ 924549 w 1277023"/>
              <a:gd name="connsiteY9" fmla="*/ 521546 h 1279652"/>
              <a:gd name="connsiteX10" fmla="*/ 998527 w 1277023"/>
              <a:gd name="connsiteY10" fmla="*/ 614958 h 1279652"/>
              <a:gd name="connsiteX11" fmla="*/ 1065295 w 1277023"/>
              <a:gd name="connsiteY11" fmla="*/ 713999 h 1279652"/>
              <a:gd name="connsiteX12" fmla="*/ 1124453 w 1277023"/>
              <a:gd name="connsiteY12" fmla="*/ 818269 h 1279652"/>
              <a:gd name="connsiteX13" fmla="*/ 1175605 w 1277023"/>
              <a:gd name="connsiteY13" fmla="*/ 927369 h 1279652"/>
              <a:gd name="connsiteX14" fmla="*/ 1218348 w 1277023"/>
              <a:gd name="connsiteY14" fmla="*/ 1040899 h 1279652"/>
              <a:gd name="connsiteX15" fmla="*/ 1252287 w 1277023"/>
              <a:gd name="connsiteY15" fmla="*/ 1158460 h 1279652"/>
              <a:gd name="connsiteX16" fmla="*/ 1277023 w 1277023"/>
              <a:gd name="connsiteY16" fmla="*/ 1279652 h 1279652"/>
              <a:gd name="connsiteX0" fmla="*/ 0 w 1252287"/>
              <a:gd name="connsiteY0" fmla="*/ 0 h 1158460"/>
              <a:gd name="connsiteX1" fmla="*/ 120945 w 1252287"/>
              <a:gd name="connsiteY1" fmla="*/ 24787 h 1158460"/>
              <a:gd name="connsiteX2" fmla="*/ 238266 w 1252287"/>
              <a:gd name="connsiteY2" fmla="*/ 58796 h 1158460"/>
              <a:gd name="connsiteX3" fmla="*/ 351563 w 1252287"/>
              <a:gd name="connsiteY3" fmla="*/ 101628 h 1158460"/>
              <a:gd name="connsiteX4" fmla="*/ 460439 w 1252287"/>
              <a:gd name="connsiteY4" fmla="*/ 152884 h 1158460"/>
              <a:gd name="connsiteX5" fmla="*/ 564494 w 1252287"/>
              <a:gd name="connsiteY5" fmla="*/ 212166 h 1158460"/>
              <a:gd name="connsiteX6" fmla="*/ 663332 w 1252287"/>
              <a:gd name="connsiteY6" fmla="*/ 279070 h 1158460"/>
              <a:gd name="connsiteX7" fmla="*/ 756553 w 1252287"/>
              <a:gd name="connsiteY7" fmla="*/ 353203 h 1158460"/>
              <a:gd name="connsiteX8" fmla="*/ 843758 w 1252287"/>
              <a:gd name="connsiteY8" fmla="*/ 434160 h 1158460"/>
              <a:gd name="connsiteX9" fmla="*/ 924549 w 1252287"/>
              <a:gd name="connsiteY9" fmla="*/ 521546 h 1158460"/>
              <a:gd name="connsiteX10" fmla="*/ 998527 w 1252287"/>
              <a:gd name="connsiteY10" fmla="*/ 614958 h 1158460"/>
              <a:gd name="connsiteX11" fmla="*/ 1065295 w 1252287"/>
              <a:gd name="connsiteY11" fmla="*/ 713999 h 1158460"/>
              <a:gd name="connsiteX12" fmla="*/ 1124453 w 1252287"/>
              <a:gd name="connsiteY12" fmla="*/ 818269 h 1158460"/>
              <a:gd name="connsiteX13" fmla="*/ 1175605 w 1252287"/>
              <a:gd name="connsiteY13" fmla="*/ 927369 h 1158460"/>
              <a:gd name="connsiteX14" fmla="*/ 1218348 w 1252287"/>
              <a:gd name="connsiteY14" fmla="*/ 1040899 h 1158460"/>
              <a:gd name="connsiteX15" fmla="*/ 1252287 w 1252287"/>
              <a:gd name="connsiteY15" fmla="*/ 1158460 h 1158460"/>
              <a:gd name="connsiteX0" fmla="*/ 0 w 1218348"/>
              <a:gd name="connsiteY0" fmla="*/ 0 h 1040899"/>
              <a:gd name="connsiteX1" fmla="*/ 120945 w 1218348"/>
              <a:gd name="connsiteY1" fmla="*/ 24787 h 1040899"/>
              <a:gd name="connsiteX2" fmla="*/ 238266 w 1218348"/>
              <a:gd name="connsiteY2" fmla="*/ 58796 h 1040899"/>
              <a:gd name="connsiteX3" fmla="*/ 351563 w 1218348"/>
              <a:gd name="connsiteY3" fmla="*/ 101628 h 1040899"/>
              <a:gd name="connsiteX4" fmla="*/ 460439 w 1218348"/>
              <a:gd name="connsiteY4" fmla="*/ 152884 h 1040899"/>
              <a:gd name="connsiteX5" fmla="*/ 564494 w 1218348"/>
              <a:gd name="connsiteY5" fmla="*/ 212166 h 1040899"/>
              <a:gd name="connsiteX6" fmla="*/ 663332 w 1218348"/>
              <a:gd name="connsiteY6" fmla="*/ 279070 h 1040899"/>
              <a:gd name="connsiteX7" fmla="*/ 756553 w 1218348"/>
              <a:gd name="connsiteY7" fmla="*/ 353203 h 1040899"/>
              <a:gd name="connsiteX8" fmla="*/ 843758 w 1218348"/>
              <a:gd name="connsiteY8" fmla="*/ 434160 h 1040899"/>
              <a:gd name="connsiteX9" fmla="*/ 924549 w 1218348"/>
              <a:gd name="connsiteY9" fmla="*/ 521546 h 1040899"/>
              <a:gd name="connsiteX10" fmla="*/ 998527 w 1218348"/>
              <a:gd name="connsiteY10" fmla="*/ 614958 h 1040899"/>
              <a:gd name="connsiteX11" fmla="*/ 1065295 w 1218348"/>
              <a:gd name="connsiteY11" fmla="*/ 713999 h 1040899"/>
              <a:gd name="connsiteX12" fmla="*/ 1124453 w 1218348"/>
              <a:gd name="connsiteY12" fmla="*/ 818269 h 1040899"/>
              <a:gd name="connsiteX13" fmla="*/ 1175605 w 1218348"/>
              <a:gd name="connsiteY13" fmla="*/ 927369 h 1040899"/>
              <a:gd name="connsiteX14" fmla="*/ 1218348 w 1218348"/>
              <a:gd name="connsiteY14" fmla="*/ 1040899 h 1040899"/>
              <a:gd name="connsiteX0" fmla="*/ 0 w 1175605"/>
              <a:gd name="connsiteY0" fmla="*/ 0 h 927369"/>
              <a:gd name="connsiteX1" fmla="*/ 120945 w 1175605"/>
              <a:gd name="connsiteY1" fmla="*/ 24787 h 927369"/>
              <a:gd name="connsiteX2" fmla="*/ 238266 w 1175605"/>
              <a:gd name="connsiteY2" fmla="*/ 58796 h 927369"/>
              <a:gd name="connsiteX3" fmla="*/ 351563 w 1175605"/>
              <a:gd name="connsiteY3" fmla="*/ 101628 h 927369"/>
              <a:gd name="connsiteX4" fmla="*/ 460439 w 1175605"/>
              <a:gd name="connsiteY4" fmla="*/ 152884 h 927369"/>
              <a:gd name="connsiteX5" fmla="*/ 564494 w 1175605"/>
              <a:gd name="connsiteY5" fmla="*/ 212166 h 927369"/>
              <a:gd name="connsiteX6" fmla="*/ 663332 w 1175605"/>
              <a:gd name="connsiteY6" fmla="*/ 279070 h 927369"/>
              <a:gd name="connsiteX7" fmla="*/ 756553 w 1175605"/>
              <a:gd name="connsiteY7" fmla="*/ 353203 h 927369"/>
              <a:gd name="connsiteX8" fmla="*/ 843758 w 1175605"/>
              <a:gd name="connsiteY8" fmla="*/ 434160 h 927369"/>
              <a:gd name="connsiteX9" fmla="*/ 924549 w 1175605"/>
              <a:gd name="connsiteY9" fmla="*/ 521546 h 927369"/>
              <a:gd name="connsiteX10" fmla="*/ 998527 w 1175605"/>
              <a:gd name="connsiteY10" fmla="*/ 614958 h 927369"/>
              <a:gd name="connsiteX11" fmla="*/ 1065295 w 1175605"/>
              <a:gd name="connsiteY11" fmla="*/ 713999 h 927369"/>
              <a:gd name="connsiteX12" fmla="*/ 1124453 w 1175605"/>
              <a:gd name="connsiteY12" fmla="*/ 818269 h 927369"/>
              <a:gd name="connsiteX13" fmla="*/ 1175605 w 1175605"/>
              <a:gd name="connsiteY13" fmla="*/ 927369 h 927369"/>
              <a:gd name="connsiteX0" fmla="*/ 0 w 1124453"/>
              <a:gd name="connsiteY0" fmla="*/ 0 h 818269"/>
              <a:gd name="connsiteX1" fmla="*/ 120945 w 1124453"/>
              <a:gd name="connsiteY1" fmla="*/ 24787 h 818269"/>
              <a:gd name="connsiteX2" fmla="*/ 238266 w 1124453"/>
              <a:gd name="connsiteY2" fmla="*/ 58796 h 818269"/>
              <a:gd name="connsiteX3" fmla="*/ 351563 w 1124453"/>
              <a:gd name="connsiteY3" fmla="*/ 101628 h 818269"/>
              <a:gd name="connsiteX4" fmla="*/ 460439 w 1124453"/>
              <a:gd name="connsiteY4" fmla="*/ 152884 h 818269"/>
              <a:gd name="connsiteX5" fmla="*/ 564494 w 1124453"/>
              <a:gd name="connsiteY5" fmla="*/ 212166 h 818269"/>
              <a:gd name="connsiteX6" fmla="*/ 663332 w 1124453"/>
              <a:gd name="connsiteY6" fmla="*/ 279070 h 818269"/>
              <a:gd name="connsiteX7" fmla="*/ 756553 w 1124453"/>
              <a:gd name="connsiteY7" fmla="*/ 353203 h 818269"/>
              <a:gd name="connsiteX8" fmla="*/ 843758 w 1124453"/>
              <a:gd name="connsiteY8" fmla="*/ 434160 h 818269"/>
              <a:gd name="connsiteX9" fmla="*/ 924549 w 1124453"/>
              <a:gd name="connsiteY9" fmla="*/ 521546 h 818269"/>
              <a:gd name="connsiteX10" fmla="*/ 998527 w 1124453"/>
              <a:gd name="connsiteY10" fmla="*/ 614958 h 818269"/>
              <a:gd name="connsiteX11" fmla="*/ 1065295 w 1124453"/>
              <a:gd name="connsiteY11" fmla="*/ 713999 h 818269"/>
              <a:gd name="connsiteX12" fmla="*/ 1124453 w 1124453"/>
              <a:gd name="connsiteY12" fmla="*/ 818269 h 818269"/>
              <a:gd name="connsiteX0" fmla="*/ 0 w 1065295"/>
              <a:gd name="connsiteY0" fmla="*/ 0 h 713999"/>
              <a:gd name="connsiteX1" fmla="*/ 120945 w 1065295"/>
              <a:gd name="connsiteY1" fmla="*/ 24787 h 713999"/>
              <a:gd name="connsiteX2" fmla="*/ 238266 w 1065295"/>
              <a:gd name="connsiteY2" fmla="*/ 58796 h 713999"/>
              <a:gd name="connsiteX3" fmla="*/ 351563 w 1065295"/>
              <a:gd name="connsiteY3" fmla="*/ 101628 h 713999"/>
              <a:gd name="connsiteX4" fmla="*/ 460439 w 1065295"/>
              <a:gd name="connsiteY4" fmla="*/ 152884 h 713999"/>
              <a:gd name="connsiteX5" fmla="*/ 564494 w 1065295"/>
              <a:gd name="connsiteY5" fmla="*/ 212166 h 713999"/>
              <a:gd name="connsiteX6" fmla="*/ 663332 w 1065295"/>
              <a:gd name="connsiteY6" fmla="*/ 279070 h 713999"/>
              <a:gd name="connsiteX7" fmla="*/ 756553 w 1065295"/>
              <a:gd name="connsiteY7" fmla="*/ 353203 h 713999"/>
              <a:gd name="connsiteX8" fmla="*/ 843758 w 1065295"/>
              <a:gd name="connsiteY8" fmla="*/ 434160 h 713999"/>
              <a:gd name="connsiteX9" fmla="*/ 924549 w 1065295"/>
              <a:gd name="connsiteY9" fmla="*/ 521546 h 713999"/>
              <a:gd name="connsiteX10" fmla="*/ 998527 w 1065295"/>
              <a:gd name="connsiteY10" fmla="*/ 614958 h 713999"/>
              <a:gd name="connsiteX11" fmla="*/ 1065295 w 1065295"/>
              <a:gd name="connsiteY11" fmla="*/ 713999 h 7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5295" h="713999">
                <a:moveTo>
                  <a:pt x="0" y="0"/>
                </a:moveTo>
                <a:lnTo>
                  <a:pt x="120945" y="24787"/>
                </a:lnTo>
                <a:lnTo>
                  <a:pt x="238266" y="58796"/>
                </a:lnTo>
                <a:lnTo>
                  <a:pt x="351563" y="101628"/>
                </a:lnTo>
                <a:lnTo>
                  <a:pt x="460439" y="152884"/>
                </a:lnTo>
                <a:lnTo>
                  <a:pt x="564494" y="212166"/>
                </a:lnTo>
                <a:lnTo>
                  <a:pt x="663332" y="279070"/>
                </a:lnTo>
                <a:lnTo>
                  <a:pt x="756553" y="353203"/>
                </a:lnTo>
                <a:lnTo>
                  <a:pt x="843758" y="434160"/>
                </a:lnTo>
                <a:lnTo>
                  <a:pt x="924549" y="521546"/>
                </a:lnTo>
                <a:lnTo>
                  <a:pt x="998527" y="614958"/>
                </a:lnTo>
                <a:lnTo>
                  <a:pt x="1065295" y="713999"/>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9" name="L-Shape 8">
            <a:extLst>
              <a:ext uri="{FF2B5EF4-FFF2-40B4-BE49-F238E27FC236}">
                <a16:creationId xmlns:a16="http://schemas.microsoft.com/office/drawing/2014/main" id="{F6AD9F1E-A1D2-292B-4BD2-F9F2E2A68BA1}"/>
              </a:ext>
            </a:extLst>
          </p:cNvPr>
          <p:cNvSpPr/>
          <p:nvPr/>
        </p:nvSpPr>
        <p:spPr bwMode="auto">
          <a:xfrm rot="16041236">
            <a:off x="4482283" y="2646160"/>
            <a:ext cx="231798" cy="231798"/>
          </a:xfrm>
          <a:prstGeom prst="corner">
            <a:avLst>
              <a:gd name="adj1" fmla="val 21250"/>
              <a:gd name="adj2" fmla="val 21250"/>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Historic" panose="020B0502040204020203" pitchFamily="34" charset="0"/>
              <a:ea typeface="+mn-ea"/>
              <a:cs typeface="+mn-cs"/>
            </a:endParaRPr>
          </a:p>
        </p:txBody>
      </p:sp>
      <p:sp>
        <p:nvSpPr>
          <p:cNvPr id="10" name="L-Shape 9">
            <a:extLst>
              <a:ext uri="{FF2B5EF4-FFF2-40B4-BE49-F238E27FC236}">
                <a16:creationId xmlns:a16="http://schemas.microsoft.com/office/drawing/2014/main" id="{F02398E0-0A2D-297F-F67A-A39F15A5E30F}"/>
              </a:ext>
            </a:extLst>
          </p:cNvPr>
          <p:cNvSpPr/>
          <p:nvPr/>
        </p:nvSpPr>
        <p:spPr bwMode="auto">
          <a:xfrm rot="10779142" flipH="1">
            <a:off x="2345841" y="4897252"/>
            <a:ext cx="231798" cy="231798"/>
          </a:xfrm>
          <a:prstGeom prst="corner">
            <a:avLst>
              <a:gd name="adj1" fmla="val 21250"/>
              <a:gd name="adj2" fmla="val 21250"/>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Historic" panose="020B0502040204020203" pitchFamily="34" charset="0"/>
              <a:ea typeface="+mn-ea"/>
              <a:cs typeface="+mn-cs"/>
            </a:endParaRPr>
          </a:p>
        </p:txBody>
      </p:sp>
      <p:sp>
        <p:nvSpPr>
          <p:cNvPr id="11" name="L-Shape 10">
            <a:extLst>
              <a:ext uri="{FF2B5EF4-FFF2-40B4-BE49-F238E27FC236}">
                <a16:creationId xmlns:a16="http://schemas.microsoft.com/office/drawing/2014/main" id="{B9B6E5F6-7F99-B78D-C918-EC39B72D000E}"/>
              </a:ext>
            </a:extLst>
          </p:cNvPr>
          <p:cNvSpPr/>
          <p:nvPr/>
        </p:nvSpPr>
        <p:spPr bwMode="auto">
          <a:xfrm rot="21441236">
            <a:off x="4486521" y="4789569"/>
            <a:ext cx="231798" cy="231798"/>
          </a:xfrm>
          <a:prstGeom prst="corner">
            <a:avLst>
              <a:gd name="adj1" fmla="val 21250"/>
              <a:gd name="adj2" fmla="val 21250"/>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Historic" panose="020B0502040204020203" pitchFamily="34" charset="0"/>
              <a:ea typeface="+mn-ea"/>
              <a:cs typeface="+mn-cs"/>
            </a:endParaRPr>
          </a:p>
        </p:txBody>
      </p:sp>
      <p:sp>
        <p:nvSpPr>
          <p:cNvPr id="12" name="L-Shape 11">
            <a:extLst>
              <a:ext uri="{FF2B5EF4-FFF2-40B4-BE49-F238E27FC236}">
                <a16:creationId xmlns:a16="http://schemas.microsoft.com/office/drawing/2014/main" id="{94D95D4A-BE1A-21D4-187B-DA5CA196D5D1}"/>
              </a:ext>
            </a:extLst>
          </p:cNvPr>
          <p:cNvSpPr/>
          <p:nvPr/>
        </p:nvSpPr>
        <p:spPr bwMode="auto">
          <a:xfrm rot="16179142" flipH="1">
            <a:off x="2235429" y="2653128"/>
            <a:ext cx="231798" cy="231798"/>
          </a:xfrm>
          <a:prstGeom prst="corner">
            <a:avLst>
              <a:gd name="adj1" fmla="val 21250"/>
              <a:gd name="adj2" fmla="val 21250"/>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Historic" panose="020B0502040204020203" pitchFamily="34" charset="0"/>
              <a:ea typeface="+mn-ea"/>
              <a:cs typeface="+mn-cs"/>
            </a:endParaRPr>
          </a:p>
        </p:txBody>
      </p:sp>
      <p:grpSp>
        <p:nvGrpSpPr>
          <p:cNvPr id="13" name="Identity">
            <a:extLst>
              <a:ext uri="{FF2B5EF4-FFF2-40B4-BE49-F238E27FC236}">
                <a16:creationId xmlns:a16="http://schemas.microsoft.com/office/drawing/2014/main" id="{BBC9CFCC-71E9-C6A7-EB26-A1C36001C3B0}"/>
              </a:ext>
            </a:extLst>
          </p:cNvPr>
          <p:cNvGrpSpPr/>
          <p:nvPr/>
        </p:nvGrpSpPr>
        <p:grpSpPr>
          <a:xfrm>
            <a:off x="2967738" y="3279499"/>
            <a:ext cx="1043876" cy="968405"/>
            <a:chOff x="2523796" y="3103875"/>
            <a:chExt cx="1043876" cy="968405"/>
          </a:xfrm>
        </p:grpSpPr>
        <p:sp>
          <p:nvSpPr>
            <p:cNvPr id="14" name="Rectangle 13">
              <a:extLst>
                <a:ext uri="{FF2B5EF4-FFF2-40B4-BE49-F238E27FC236}">
                  <a16:creationId xmlns:a16="http://schemas.microsoft.com/office/drawing/2014/main" id="{F84871E7-CD1D-FE14-7840-CC41F43C6BFD}"/>
                </a:ext>
              </a:extLst>
            </p:cNvPr>
            <p:cNvSpPr/>
            <p:nvPr/>
          </p:nvSpPr>
          <p:spPr>
            <a:xfrm>
              <a:off x="2523796" y="3672171"/>
              <a:ext cx="1043876" cy="400109"/>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Historic" panose="020B0502040204020203" pitchFamily="34" charset="0"/>
                  <a:ea typeface="+mn-ea"/>
                  <a:cs typeface="+mn-cs"/>
                </a:rPr>
                <a:t>Identity</a:t>
              </a:r>
            </a:p>
          </p:txBody>
        </p:sp>
        <p:pic>
          <p:nvPicPr>
            <p:cNvPr id="15" name="Picture 14">
              <a:extLst>
                <a:ext uri="{FF2B5EF4-FFF2-40B4-BE49-F238E27FC236}">
                  <a16:creationId xmlns:a16="http://schemas.microsoft.com/office/drawing/2014/main" id="{05A7ADA2-6F5F-F33E-25BB-86DF5B4DAC4A}"/>
                </a:ext>
              </a:extLst>
            </p:cNvPr>
            <p:cNvPicPr>
              <a:picLocks noChangeAspect="1"/>
            </p:cNvPicPr>
            <p:nvPr/>
          </p:nvPicPr>
          <p:blipFill rotWithShape="1">
            <a:blip r:embed="rId3"/>
            <a:srcRect l="9581" t="9325" r="13850" b="10737"/>
            <a:stretch/>
          </p:blipFill>
          <p:spPr>
            <a:xfrm>
              <a:off x="2706312" y="3103875"/>
              <a:ext cx="621907" cy="649278"/>
            </a:xfrm>
            <a:prstGeom prst="rect">
              <a:avLst/>
            </a:prstGeom>
          </p:spPr>
        </p:pic>
      </p:grpSp>
      <p:sp>
        <p:nvSpPr>
          <p:cNvPr id="44" name="Freeform 126">
            <a:extLst>
              <a:ext uri="{FF2B5EF4-FFF2-40B4-BE49-F238E27FC236}">
                <a16:creationId xmlns:a16="http://schemas.microsoft.com/office/drawing/2014/main" id="{0F88CA56-EE3E-F059-BB1C-6B58E5626F41}"/>
              </a:ext>
            </a:extLst>
          </p:cNvPr>
          <p:cNvSpPr/>
          <p:nvPr/>
        </p:nvSpPr>
        <p:spPr>
          <a:xfrm rot="4500000">
            <a:off x="4062196" y="4764102"/>
            <a:ext cx="172837" cy="840319"/>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176345"/>
              <a:gd name="connsiteY0" fmla="*/ 0 h 1633801"/>
              <a:gd name="connsiteX1" fmla="*/ 117321 w 1176345"/>
              <a:gd name="connsiteY1" fmla="*/ 34009 h 1633801"/>
              <a:gd name="connsiteX2" fmla="*/ 230618 w 1176345"/>
              <a:gd name="connsiteY2" fmla="*/ 76841 h 1633801"/>
              <a:gd name="connsiteX3" fmla="*/ 339494 w 1176345"/>
              <a:gd name="connsiteY3" fmla="*/ 128097 h 1633801"/>
              <a:gd name="connsiteX4" fmla="*/ 443549 w 1176345"/>
              <a:gd name="connsiteY4" fmla="*/ 187379 h 1633801"/>
              <a:gd name="connsiteX5" fmla="*/ 542387 w 1176345"/>
              <a:gd name="connsiteY5" fmla="*/ 254283 h 1633801"/>
              <a:gd name="connsiteX6" fmla="*/ 635608 w 1176345"/>
              <a:gd name="connsiteY6" fmla="*/ 328416 h 1633801"/>
              <a:gd name="connsiteX7" fmla="*/ 722813 w 1176345"/>
              <a:gd name="connsiteY7" fmla="*/ 409373 h 1633801"/>
              <a:gd name="connsiteX8" fmla="*/ 803604 w 1176345"/>
              <a:gd name="connsiteY8" fmla="*/ 496759 h 1633801"/>
              <a:gd name="connsiteX9" fmla="*/ 877582 w 1176345"/>
              <a:gd name="connsiteY9" fmla="*/ 590171 h 1633801"/>
              <a:gd name="connsiteX10" fmla="*/ 944350 w 1176345"/>
              <a:gd name="connsiteY10" fmla="*/ 689212 h 1633801"/>
              <a:gd name="connsiteX11" fmla="*/ 1003508 w 1176345"/>
              <a:gd name="connsiteY11" fmla="*/ 793482 h 1633801"/>
              <a:gd name="connsiteX12" fmla="*/ 1054660 w 1176345"/>
              <a:gd name="connsiteY12" fmla="*/ 902582 h 1633801"/>
              <a:gd name="connsiteX13" fmla="*/ 1097403 w 1176345"/>
              <a:gd name="connsiteY13" fmla="*/ 1016112 h 1633801"/>
              <a:gd name="connsiteX14" fmla="*/ 1131342 w 1176345"/>
              <a:gd name="connsiteY14" fmla="*/ 1133673 h 1633801"/>
              <a:gd name="connsiteX15" fmla="*/ 1156078 w 1176345"/>
              <a:gd name="connsiteY15" fmla="*/ 1254865 h 1633801"/>
              <a:gd name="connsiteX16" fmla="*/ 1171210 w 1176345"/>
              <a:gd name="connsiteY16" fmla="*/ 1379288 h 1633801"/>
              <a:gd name="connsiteX17" fmla="*/ 1176345 w 1176345"/>
              <a:gd name="connsiteY17" fmla="*/ 1506546 h 1633801"/>
              <a:gd name="connsiteX18" fmla="*/ 1171210 w 1176345"/>
              <a:gd name="connsiteY18" fmla="*/ 1633801 h 1633801"/>
              <a:gd name="connsiteX0" fmla="*/ 0 w 1059024"/>
              <a:gd name="connsiteY0" fmla="*/ 0 h 1599792"/>
              <a:gd name="connsiteX1" fmla="*/ 113297 w 1059024"/>
              <a:gd name="connsiteY1" fmla="*/ 42832 h 1599792"/>
              <a:gd name="connsiteX2" fmla="*/ 222173 w 1059024"/>
              <a:gd name="connsiteY2" fmla="*/ 94088 h 1599792"/>
              <a:gd name="connsiteX3" fmla="*/ 326228 w 1059024"/>
              <a:gd name="connsiteY3" fmla="*/ 153370 h 1599792"/>
              <a:gd name="connsiteX4" fmla="*/ 425066 w 1059024"/>
              <a:gd name="connsiteY4" fmla="*/ 220274 h 1599792"/>
              <a:gd name="connsiteX5" fmla="*/ 518287 w 1059024"/>
              <a:gd name="connsiteY5" fmla="*/ 294407 h 1599792"/>
              <a:gd name="connsiteX6" fmla="*/ 605492 w 1059024"/>
              <a:gd name="connsiteY6" fmla="*/ 375364 h 1599792"/>
              <a:gd name="connsiteX7" fmla="*/ 686283 w 1059024"/>
              <a:gd name="connsiteY7" fmla="*/ 462750 h 1599792"/>
              <a:gd name="connsiteX8" fmla="*/ 760261 w 1059024"/>
              <a:gd name="connsiteY8" fmla="*/ 556162 h 1599792"/>
              <a:gd name="connsiteX9" fmla="*/ 827029 w 1059024"/>
              <a:gd name="connsiteY9" fmla="*/ 655203 h 1599792"/>
              <a:gd name="connsiteX10" fmla="*/ 886187 w 1059024"/>
              <a:gd name="connsiteY10" fmla="*/ 759473 h 1599792"/>
              <a:gd name="connsiteX11" fmla="*/ 937339 w 1059024"/>
              <a:gd name="connsiteY11" fmla="*/ 868573 h 1599792"/>
              <a:gd name="connsiteX12" fmla="*/ 980082 w 1059024"/>
              <a:gd name="connsiteY12" fmla="*/ 982103 h 1599792"/>
              <a:gd name="connsiteX13" fmla="*/ 1014021 w 1059024"/>
              <a:gd name="connsiteY13" fmla="*/ 1099664 h 1599792"/>
              <a:gd name="connsiteX14" fmla="*/ 1038757 w 1059024"/>
              <a:gd name="connsiteY14" fmla="*/ 1220856 h 1599792"/>
              <a:gd name="connsiteX15" fmla="*/ 1053889 w 1059024"/>
              <a:gd name="connsiteY15" fmla="*/ 1345279 h 1599792"/>
              <a:gd name="connsiteX16" fmla="*/ 1059024 w 1059024"/>
              <a:gd name="connsiteY16" fmla="*/ 1472537 h 1599792"/>
              <a:gd name="connsiteX17" fmla="*/ 1053889 w 1059024"/>
              <a:gd name="connsiteY17" fmla="*/ 1599792 h 1599792"/>
              <a:gd name="connsiteX0" fmla="*/ 0 w 945727"/>
              <a:gd name="connsiteY0" fmla="*/ 0 h 1556960"/>
              <a:gd name="connsiteX1" fmla="*/ 108876 w 945727"/>
              <a:gd name="connsiteY1" fmla="*/ 51256 h 1556960"/>
              <a:gd name="connsiteX2" fmla="*/ 212931 w 945727"/>
              <a:gd name="connsiteY2" fmla="*/ 110538 h 1556960"/>
              <a:gd name="connsiteX3" fmla="*/ 311769 w 945727"/>
              <a:gd name="connsiteY3" fmla="*/ 177442 h 1556960"/>
              <a:gd name="connsiteX4" fmla="*/ 404990 w 945727"/>
              <a:gd name="connsiteY4" fmla="*/ 251575 h 1556960"/>
              <a:gd name="connsiteX5" fmla="*/ 492195 w 945727"/>
              <a:gd name="connsiteY5" fmla="*/ 332532 h 1556960"/>
              <a:gd name="connsiteX6" fmla="*/ 572986 w 945727"/>
              <a:gd name="connsiteY6" fmla="*/ 419918 h 1556960"/>
              <a:gd name="connsiteX7" fmla="*/ 646964 w 945727"/>
              <a:gd name="connsiteY7" fmla="*/ 513330 h 1556960"/>
              <a:gd name="connsiteX8" fmla="*/ 713732 w 945727"/>
              <a:gd name="connsiteY8" fmla="*/ 612371 h 1556960"/>
              <a:gd name="connsiteX9" fmla="*/ 772890 w 945727"/>
              <a:gd name="connsiteY9" fmla="*/ 716641 h 1556960"/>
              <a:gd name="connsiteX10" fmla="*/ 824042 w 945727"/>
              <a:gd name="connsiteY10" fmla="*/ 825741 h 1556960"/>
              <a:gd name="connsiteX11" fmla="*/ 866785 w 945727"/>
              <a:gd name="connsiteY11" fmla="*/ 939271 h 1556960"/>
              <a:gd name="connsiteX12" fmla="*/ 900724 w 945727"/>
              <a:gd name="connsiteY12" fmla="*/ 1056832 h 1556960"/>
              <a:gd name="connsiteX13" fmla="*/ 925460 w 945727"/>
              <a:gd name="connsiteY13" fmla="*/ 1178024 h 1556960"/>
              <a:gd name="connsiteX14" fmla="*/ 940592 w 945727"/>
              <a:gd name="connsiteY14" fmla="*/ 1302447 h 1556960"/>
              <a:gd name="connsiteX15" fmla="*/ 945727 w 945727"/>
              <a:gd name="connsiteY15" fmla="*/ 1429705 h 1556960"/>
              <a:gd name="connsiteX16" fmla="*/ 940592 w 945727"/>
              <a:gd name="connsiteY16" fmla="*/ 1556960 h 1556960"/>
              <a:gd name="connsiteX0" fmla="*/ 0 w 836851"/>
              <a:gd name="connsiteY0" fmla="*/ 0 h 1505704"/>
              <a:gd name="connsiteX1" fmla="*/ 104055 w 836851"/>
              <a:gd name="connsiteY1" fmla="*/ 59282 h 1505704"/>
              <a:gd name="connsiteX2" fmla="*/ 202893 w 836851"/>
              <a:gd name="connsiteY2" fmla="*/ 126186 h 1505704"/>
              <a:gd name="connsiteX3" fmla="*/ 296114 w 836851"/>
              <a:gd name="connsiteY3" fmla="*/ 200319 h 1505704"/>
              <a:gd name="connsiteX4" fmla="*/ 383319 w 836851"/>
              <a:gd name="connsiteY4" fmla="*/ 281276 h 1505704"/>
              <a:gd name="connsiteX5" fmla="*/ 464110 w 836851"/>
              <a:gd name="connsiteY5" fmla="*/ 368662 h 1505704"/>
              <a:gd name="connsiteX6" fmla="*/ 538088 w 836851"/>
              <a:gd name="connsiteY6" fmla="*/ 462074 h 1505704"/>
              <a:gd name="connsiteX7" fmla="*/ 604856 w 836851"/>
              <a:gd name="connsiteY7" fmla="*/ 561115 h 1505704"/>
              <a:gd name="connsiteX8" fmla="*/ 664014 w 836851"/>
              <a:gd name="connsiteY8" fmla="*/ 665385 h 1505704"/>
              <a:gd name="connsiteX9" fmla="*/ 715166 w 836851"/>
              <a:gd name="connsiteY9" fmla="*/ 774485 h 1505704"/>
              <a:gd name="connsiteX10" fmla="*/ 757909 w 836851"/>
              <a:gd name="connsiteY10" fmla="*/ 888015 h 1505704"/>
              <a:gd name="connsiteX11" fmla="*/ 791848 w 836851"/>
              <a:gd name="connsiteY11" fmla="*/ 1005576 h 1505704"/>
              <a:gd name="connsiteX12" fmla="*/ 816584 w 836851"/>
              <a:gd name="connsiteY12" fmla="*/ 1126768 h 1505704"/>
              <a:gd name="connsiteX13" fmla="*/ 831716 w 836851"/>
              <a:gd name="connsiteY13" fmla="*/ 1251191 h 1505704"/>
              <a:gd name="connsiteX14" fmla="*/ 836851 w 836851"/>
              <a:gd name="connsiteY14" fmla="*/ 1378449 h 1505704"/>
              <a:gd name="connsiteX15" fmla="*/ 831716 w 836851"/>
              <a:gd name="connsiteY15" fmla="*/ 1505704 h 1505704"/>
              <a:gd name="connsiteX0" fmla="*/ 0 w 732796"/>
              <a:gd name="connsiteY0" fmla="*/ 0 h 1446422"/>
              <a:gd name="connsiteX1" fmla="*/ 98838 w 732796"/>
              <a:gd name="connsiteY1" fmla="*/ 66904 h 1446422"/>
              <a:gd name="connsiteX2" fmla="*/ 192059 w 732796"/>
              <a:gd name="connsiteY2" fmla="*/ 141037 h 1446422"/>
              <a:gd name="connsiteX3" fmla="*/ 279264 w 732796"/>
              <a:gd name="connsiteY3" fmla="*/ 221994 h 1446422"/>
              <a:gd name="connsiteX4" fmla="*/ 360055 w 732796"/>
              <a:gd name="connsiteY4" fmla="*/ 309380 h 1446422"/>
              <a:gd name="connsiteX5" fmla="*/ 434033 w 732796"/>
              <a:gd name="connsiteY5" fmla="*/ 402792 h 1446422"/>
              <a:gd name="connsiteX6" fmla="*/ 500801 w 732796"/>
              <a:gd name="connsiteY6" fmla="*/ 501833 h 1446422"/>
              <a:gd name="connsiteX7" fmla="*/ 559959 w 732796"/>
              <a:gd name="connsiteY7" fmla="*/ 606103 h 1446422"/>
              <a:gd name="connsiteX8" fmla="*/ 611111 w 732796"/>
              <a:gd name="connsiteY8" fmla="*/ 715203 h 1446422"/>
              <a:gd name="connsiteX9" fmla="*/ 653854 w 732796"/>
              <a:gd name="connsiteY9" fmla="*/ 828733 h 1446422"/>
              <a:gd name="connsiteX10" fmla="*/ 687793 w 732796"/>
              <a:gd name="connsiteY10" fmla="*/ 946294 h 1446422"/>
              <a:gd name="connsiteX11" fmla="*/ 712529 w 732796"/>
              <a:gd name="connsiteY11" fmla="*/ 1067486 h 1446422"/>
              <a:gd name="connsiteX12" fmla="*/ 727661 w 732796"/>
              <a:gd name="connsiteY12" fmla="*/ 1191909 h 1446422"/>
              <a:gd name="connsiteX13" fmla="*/ 732796 w 732796"/>
              <a:gd name="connsiteY13" fmla="*/ 1319167 h 1446422"/>
              <a:gd name="connsiteX14" fmla="*/ 727661 w 732796"/>
              <a:gd name="connsiteY14" fmla="*/ 1446422 h 1446422"/>
              <a:gd name="connsiteX0" fmla="*/ 0 w 633958"/>
              <a:gd name="connsiteY0" fmla="*/ 0 h 1379518"/>
              <a:gd name="connsiteX1" fmla="*/ 93221 w 633958"/>
              <a:gd name="connsiteY1" fmla="*/ 74133 h 1379518"/>
              <a:gd name="connsiteX2" fmla="*/ 180426 w 633958"/>
              <a:gd name="connsiteY2" fmla="*/ 155090 h 1379518"/>
              <a:gd name="connsiteX3" fmla="*/ 261217 w 633958"/>
              <a:gd name="connsiteY3" fmla="*/ 242476 h 1379518"/>
              <a:gd name="connsiteX4" fmla="*/ 335195 w 633958"/>
              <a:gd name="connsiteY4" fmla="*/ 335888 h 1379518"/>
              <a:gd name="connsiteX5" fmla="*/ 401963 w 633958"/>
              <a:gd name="connsiteY5" fmla="*/ 434929 h 1379518"/>
              <a:gd name="connsiteX6" fmla="*/ 461121 w 633958"/>
              <a:gd name="connsiteY6" fmla="*/ 539199 h 1379518"/>
              <a:gd name="connsiteX7" fmla="*/ 512273 w 633958"/>
              <a:gd name="connsiteY7" fmla="*/ 648299 h 1379518"/>
              <a:gd name="connsiteX8" fmla="*/ 555016 w 633958"/>
              <a:gd name="connsiteY8" fmla="*/ 761829 h 1379518"/>
              <a:gd name="connsiteX9" fmla="*/ 588955 w 633958"/>
              <a:gd name="connsiteY9" fmla="*/ 879390 h 1379518"/>
              <a:gd name="connsiteX10" fmla="*/ 613691 w 633958"/>
              <a:gd name="connsiteY10" fmla="*/ 1000582 h 1379518"/>
              <a:gd name="connsiteX11" fmla="*/ 628823 w 633958"/>
              <a:gd name="connsiteY11" fmla="*/ 1125005 h 1379518"/>
              <a:gd name="connsiteX12" fmla="*/ 633958 w 633958"/>
              <a:gd name="connsiteY12" fmla="*/ 1252263 h 1379518"/>
              <a:gd name="connsiteX13" fmla="*/ 628823 w 633958"/>
              <a:gd name="connsiteY13" fmla="*/ 1379518 h 1379518"/>
              <a:gd name="connsiteX0" fmla="*/ 0 w 540737"/>
              <a:gd name="connsiteY0" fmla="*/ 0 h 1305385"/>
              <a:gd name="connsiteX1" fmla="*/ 87205 w 540737"/>
              <a:gd name="connsiteY1" fmla="*/ 80957 h 1305385"/>
              <a:gd name="connsiteX2" fmla="*/ 167996 w 540737"/>
              <a:gd name="connsiteY2" fmla="*/ 168343 h 1305385"/>
              <a:gd name="connsiteX3" fmla="*/ 241974 w 540737"/>
              <a:gd name="connsiteY3" fmla="*/ 261755 h 1305385"/>
              <a:gd name="connsiteX4" fmla="*/ 308742 w 540737"/>
              <a:gd name="connsiteY4" fmla="*/ 360796 h 1305385"/>
              <a:gd name="connsiteX5" fmla="*/ 367900 w 540737"/>
              <a:gd name="connsiteY5" fmla="*/ 465066 h 1305385"/>
              <a:gd name="connsiteX6" fmla="*/ 419052 w 540737"/>
              <a:gd name="connsiteY6" fmla="*/ 574166 h 1305385"/>
              <a:gd name="connsiteX7" fmla="*/ 461795 w 540737"/>
              <a:gd name="connsiteY7" fmla="*/ 687696 h 1305385"/>
              <a:gd name="connsiteX8" fmla="*/ 495734 w 540737"/>
              <a:gd name="connsiteY8" fmla="*/ 805257 h 1305385"/>
              <a:gd name="connsiteX9" fmla="*/ 520470 w 540737"/>
              <a:gd name="connsiteY9" fmla="*/ 926449 h 1305385"/>
              <a:gd name="connsiteX10" fmla="*/ 535602 w 540737"/>
              <a:gd name="connsiteY10" fmla="*/ 1050872 h 1305385"/>
              <a:gd name="connsiteX11" fmla="*/ 540737 w 540737"/>
              <a:gd name="connsiteY11" fmla="*/ 1178130 h 1305385"/>
              <a:gd name="connsiteX12" fmla="*/ 535602 w 540737"/>
              <a:gd name="connsiteY12" fmla="*/ 1305385 h 1305385"/>
              <a:gd name="connsiteX0" fmla="*/ 0 w 453532"/>
              <a:gd name="connsiteY0" fmla="*/ 0 h 1224428"/>
              <a:gd name="connsiteX1" fmla="*/ 80791 w 453532"/>
              <a:gd name="connsiteY1" fmla="*/ 87386 h 1224428"/>
              <a:gd name="connsiteX2" fmla="*/ 154769 w 453532"/>
              <a:gd name="connsiteY2" fmla="*/ 180798 h 1224428"/>
              <a:gd name="connsiteX3" fmla="*/ 221537 w 453532"/>
              <a:gd name="connsiteY3" fmla="*/ 279839 h 1224428"/>
              <a:gd name="connsiteX4" fmla="*/ 280695 w 453532"/>
              <a:gd name="connsiteY4" fmla="*/ 384109 h 1224428"/>
              <a:gd name="connsiteX5" fmla="*/ 331847 w 453532"/>
              <a:gd name="connsiteY5" fmla="*/ 493209 h 1224428"/>
              <a:gd name="connsiteX6" fmla="*/ 374590 w 453532"/>
              <a:gd name="connsiteY6" fmla="*/ 606739 h 1224428"/>
              <a:gd name="connsiteX7" fmla="*/ 408529 w 453532"/>
              <a:gd name="connsiteY7" fmla="*/ 724300 h 1224428"/>
              <a:gd name="connsiteX8" fmla="*/ 433265 w 453532"/>
              <a:gd name="connsiteY8" fmla="*/ 845492 h 1224428"/>
              <a:gd name="connsiteX9" fmla="*/ 448397 w 453532"/>
              <a:gd name="connsiteY9" fmla="*/ 969915 h 1224428"/>
              <a:gd name="connsiteX10" fmla="*/ 453532 w 453532"/>
              <a:gd name="connsiteY10" fmla="*/ 1097173 h 1224428"/>
              <a:gd name="connsiteX11" fmla="*/ 448397 w 453532"/>
              <a:gd name="connsiteY11" fmla="*/ 1224428 h 1224428"/>
              <a:gd name="connsiteX0" fmla="*/ 0 w 372741"/>
              <a:gd name="connsiteY0" fmla="*/ 0 h 1137042"/>
              <a:gd name="connsiteX1" fmla="*/ 73978 w 372741"/>
              <a:gd name="connsiteY1" fmla="*/ 93412 h 1137042"/>
              <a:gd name="connsiteX2" fmla="*/ 140746 w 372741"/>
              <a:gd name="connsiteY2" fmla="*/ 192453 h 1137042"/>
              <a:gd name="connsiteX3" fmla="*/ 199904 w 372741"/>
              <a:gd name="connsiteY3" fmla="*/ 296723 h 1137042"/>
              <a:gd name="connsiteX4" fmla="*/ 251056 w 372741"/>
              <a:gd name="connsiteY4" fmla="*/ 405823 h 1137042"/>
              <a:gd name="connsiteX5" fmla="*/ 293799 w 372741"/>
              <a:gd name="connsiteY5" fmla="*/ 519353 h 1137042"/>
              <a:gd name="connsiteX6" fmla="*/ 327738 w 372741"/>
              <a:gd name="connsiteY6" fmla="*/ 636914 h 1137042"/>
              <a:gd name="connsiteX7" fmla="*/ 352474 w 372741"/>
              <a:gd name="connsiteY7" fmla="*/ 758106 h 1137042"/>
              <a:gd name="connsiteX8" fmla="*/ 367606 w 372741"/>
              <a:gd name="connsiteY8" fmla="*/ 882529 h 1137042"/>
              <a:gd name="connsiteX9" fmla="*/ 372741 w 372741"/>
              <a:gd name="connsiteY9" fmla="*/ 1009787 h 1137042"/>
              <a:gd name="connsiteX10" fmla="*/ 367606 w 372741"/>
              <a:gd name="connsiteY10" fmla="*/ 1137042 h 1137042"/>
              <a:gd name="connsiteX0" fmla="*/ 0 w 298763"/>
              <a:gd name="connsiteY0" fmla="*/ 0 h 1043630"/>
              <a:gd name="connsiteX1" fmla="*/ 66768 w 298763"/>
              <a:gd name="connsiteY1" fmla="*/ 99041 h 1043630"/>
              <a:gd name="connsiteX2" fmla="*/ 125926 w 298763"/>
              <a:gd name="connsiteY2" fmla="*/ 203311 h 1043630"/>
              <a:gd name="connsiteX3" fmla="*/ 177078 w 298763"/>
              <a:gd name="connsiteY3" fmla="*/ 312411 h 1043630"/>
              <a:gd name="connsiteX4" fmla="*/ 219821 w 298763"/>
              <a:gd name="connsiteY4" fmla="*/ 425941 h 1043630"/>
              <a:gd name="connsiteX5" fmla="*/ 253760 w 298763"/>
              <a:gd name="connsiteY5" fmla="*/ 543502 h 1043630"/>
              <a:gd name="connsiteX6" fmla="*/ 278496 w 298763"/>
              <a:gd name="connsiteY6" fmla="*/ 664694 h 1043630"/>
              <a:gd name="connsiteX7" fmla="*/ 293628 w 298763"/>
              <a:gd name="connsiteY7" fmla="*/ 789117 h 1043630"/>
              <a:gd name="connsiteX8" fmla="*/ 298763 w 298763"/>
              <a:gd name="connsiteY8" fmla="*/ 916375 h 1043630"/>
              <a:gd name="connsiteX9" fmla="*/ 293628 w 298763"/>
              <a:gd name="connsiteY9" fmla="*/ 1043630 h 1043630"/>
              <a:gd name="connsiteX0" fmla="*/ 0 w 231995"/>
              <a:gd name="connsiteY0" fmla="*/ 0 h 944589"/>
              <a:gd name="connsiteX1" fmla="*/ 59158 w 231995"/>
              <a:gd name="connsiteY1" fmla="*/ 104270 h 944589"/>
              <a:gd name="connsiteX2" fmla="*/ 110310 w 231995"/>
              <a:gd name="connsiteY2" fmla="*/ 213370 h 944589"/>
              <a:gd name="connsiteX3" fmla="*/ 153053 w 231995"/>
              <a:gd name="connsiteY3" fmla="*/ 326900 h 944589"/>
              <a:gd name="connsiteX4" fmla="*/ 186992 w 231995"/>
              <a:gd name="connsiteY4" fmla="*/ 444461 h 944589"/>
              <a:gd name="connsiteX5" fmla="*/ 211728 w 231995"/>
              <a:gd name="connsiteY5" fmla="*/ 565653 h 944589"/>
              <a:gd name="connsiteX6" fmla="*/ 226860 w 231995"/>
              <a:gd name="connsiteY6" fmla="*/ 690076 h 944589"/>
              <a:gd name="connsiteX7" fmla="*/ 231995 w 231995"/>
              <a:gd name="connsiteY7" fmla="*/ 817334 h 944589"/>
              <a:gd name="connsiteX8" fmla="*/ 226860 w 231995"/>
              <a:gd name="connsiteY8" fmla="*/ 944589 h 944589"/>
              <a:gd name="connsiteX0" fmla="*/ 0 w 172837"/>
              <a:gd name="connsiteY0" fmla="*/ 0 h 840319"/>
              <a:gd name="connsiteX1" fmla="*/ 51152 w 172837"/>
              <a:gd name="connsiteY1" fmla="*/ 109100 h 840319"/>
              <a:gd name="connsiteX2" fmla="*/ 93895 w 172837"/>
              <a:gd name="connsiteY2" fmla="*/ 222630 h 840319"/>
              <a:gd name="connsiteX3" fmla="*/ 127834 w 172837"/>
              <a:gd name="connsiteY3" fmla="*/ 340191 h 840319"/>
              <a:gd name="connsiteX4" fmla="*/ 152570 w 172837"/>
              <a:gd name="connsiteY4" fmla="*/ 461383 h 840319"/>
              <a:gd name="connsiteX5" fmla="*/ 167702 w 172837"/>
              <a:gd name="connsiteY5" fmla="*/ 585806 h 840319"/>
              <a:gd name="connsiteX6" fmla="*/ 172837 w 172837"/>
              <a:gd name="connsiteY6" fmla="*/ 713064 h 840319"/>
              <a:gd name="connsiteX7" fmla="*/ 167702 w 172837"/>
              <a:gd name="connsiteY7" fmla="*/ 840319 h 840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837" h="840319">
                <a:moveTo>
                  <a:pt x="0" y="0"/>
                </a:moveTo>
                <a:lnTo>
                  <a:pt x="51152" y="109100"/>
                </a:lnTo>
                <a:lnTo>
                  <a:pt x="93895" y="222630"/>
                </a:lnTo>
                <a:lnTo>
                  <a:pt x="127834" y="340191"/>
                </a:lnTo>
                <a:lnTo>
                  <a:pt x="152570" y="461383"/>
                </a:lnTo>
                <a:lnTo>
                  <a:pt x="167702" y="585806"/>
                </a:lnTo>
                <a:lnTo>
                  <a:pt x="172837" y="713064"/>
                </a:lnTo>
                <a:lnTo>
                  <a:pt x="167702" y="840319"/>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45" name="Freeform 128">
            <a:extLst>
              <a:ext uri="{FF2B5EF4-FFF2-40B4-BE49-F238E27FC236}">
                <a16:creationId xmlns:a16="http://schemas.microsoft.com/office/drawing/2014/main" id="{81E4AAAF-E9FC-2AF7-A764-148DBC011A3D}"/>
              </a:ext>
            </a:extLst>
          </p:cNvPr>
          <p:cNvSpPr/>
          <p:nvPr/>
        </p:nvSpPr>
        <p:spPr>
          <a:xfrm rot="15123016">
            <a:off x="2741167" y="2132544"/>
            <a:ext cx="121685" cy="731219"/>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176345"/>
              <a:gd name="connsiteY0" fmla="*/ 0 h 1633801"/>
              <a:gd name="connsiteX1" fmla="*/ 117321 w 1176345"/>
              <a:gd name="connsiteY1" fmla="*/ 34009 h 1633801"/>
              <a:gd name="connsiteX2" fmla="*/ 230618 w 1176345"/>
              <a:gd name="connsiteY2" fmla="*/ 76841 h 1633801"/>
              <a:gd name="connsiteX3" fmla="*/ 339494 w 1176345"/>
              <a:gd name="connsiteY3" fmla="*/ 128097 h 1633801"/>
              <a:gd name="connsiteX4" fmla="*/ 443549 w 1176345"/>
              <a:gd name="connsiteY4" fmla="*/ 187379 h 1633801"/>
              <a:gd name="connsiteX5" fmla="*/ 542387 w 1176345"/>
              <a:gd name="connsiteY5" fmla="*/ 254283 h 1633801"/>
              <a:gd name="connsiteX6" fmla="*/ 635608 w 1176345"/>
              <a:gd name="connsiteY6" fmla="*/ 328416 h 1633801"/>
              <a:gd name="connsiteX7" fmla="*/ 722813 w 1176345"/>
              <a:gd name="connsiteY7" fmla="*/ 409373 h 1633801"/>
              <a:gd name="connsiteX8" fmla="*/ 803604 w 1176345"/>
              <a:gd name="connsiteY8" fmla="*/ 496759 h 1633801"/>
              <a:gd name="connsiteX9" fmla="*/ 877582 w 1176345"/>
              <a:gd name="connsiteY9" fmla="*/ 590171 h 1633801"/>
              <a:gd name="connsiteX10" fmla="*/ 944350 w 1176345"/>
              <a:gd name="connsiteY10" fmla="*/ 689212 h 1633801"/>
              <a:gd name="connsiteX11" fmla="*/ 1003508 w 1176345"/>
              <a:gd name="connsiteY11" fmla="*/ 793482 h 1633801"/>
              <a:gd name="connsiteX12" fmla="*/ 1054660 w 1176345"/>
              <a:gd name="connsiteY12" fmla="*/ 902582 h 1633801"/>
              <a:gd name="connsiteX13" fmla="*/ 1097403 w 1176345"/>
              <a:gd name="connsiteY13" fmla="*/ 1016112 h 1633801"/>
              <a:gd name="connsiteX14" fmla="*/ 1131342 w 1176345"/>
              <a:gd name="connsiteY14" fmla="*/ 1133673 h 1633801"/>
              <a:gd name="connsiteX15" fmla="*/ 1156078 w 1176345"/>
              <a:gd name="connsiteY15" fmla="*/ 1254865 h 1633801"/>
              <a:gd name="connsiteX16" fmla="*/ 1171210 w 1176345"/>
              <a:gd name="connsiteY16" fmla="*/ 1379288 h 1633801"/>
              <a:gd name="connsiteX17" fmla="*/ 1176345 w 1176345"/>
              <a:gd name="connsiteY17" fmla="*/ 1506546 h 1633801"/>
              <a:gd name="connsiteX18" fmla="*/ 1171210 w 1176345"/>
              <a:gd name="connsiteY18" fmla="*/ 1633801 h 1633801"/>
              <a:gd name="connsiteX0" fmla="*/ 0 w 1059024"/>
              <a:gd name="connsiteY0" fmla="*/ 0 h 1599792"/>
              <a:gd name="connsiteX1" fmla="*/ 113297 w 1059024"/>
              <a:gd name="connsiteY1" fmla="*/ 42832 h 1599792"/>
              <a:gd name="connsiteX2" fmla="*/ 222173 w 1059024"/>
              <a:gd name="connsiteY2" fmla="*/ 94088 h 1599792"/>
              <a:gd name="connsiteX3" fmla="*/ 326228 w 1059024"/>
              <a:gd name="connsiteY3" fmla="*/ 153370 h 1599792"/>
              <a:gd name="connsiteX4" fmla="*/ 425066 w 1059024"/>
              <a:gd name="connsiteY4" fmla="*/ 220274 h 1599792"/>
              <a:gd name="connsiteX5" fmla="*/ 518287 w 1059024"/>
              <a:gd name="connsiteY5" fmla="*/ 294407 h 1599792"/>
              <a:gd name="connsiteX6" fmla="*/ 605492 w 1059024"/>
              <a:gd name="connsiteY6" fmla="*/ 375364 h 1599792"/>
              <a:gd name="connsiteX7" fmla="*/ 686283 w 1059024"/>
              <a:gd name="connsiteY7" fmla="*/ 462750 h 1599792"/>
              <a:gd name="connsiteX8" fmla="*/ 760261 w 1059024"/>
              <a:gd name="connsiteY8" fmla="*/ 556162 h 1599792"/>
              <a:gd name="connsiteX9" fmla="*/ 827029 w 1059024"/>
              <a:gd name="connsiteY9" fmla="*/ 655203 h 1599792"/>
              <a:gd name="connsiteX10" fmla="*/ 886187 w 1059024"/>
              <a:gd name="connsiteY10" fmla="*/ 759473 h 1599792"/>
              <a:gd name="connsiteX11" fmla="*/ 937339 w 1059024"/>
              <a:gd name="connsiteY11" fmla="*/ 868573 h 1599792"/>
              <a:gd name="connsiteX12" fmla="*/ 980082 w 1059024"/>
              <a:gd name="connsiteY12" fmla="*/ 982103 h 1599792"/>
              <a:gd name="connsiteX13" fmla="*/ 1014021 w 1059024"/>
              <a:gd name="connsiteY13" fmla="*/ 1099664 h 1599792"/>
              <a:gd name="connsiteX14" fmla="*/ 1038757 w 1059024"/>
              <a:gd name="connsiteY14" fmla="*/ 1220856 h 1599792"/>
              <a:gd name="connsiteX15" fmla="*/ 1053889 w 1059024"/>
              <a:gd name="connsiteY15" fmla="*/ 1345279 h 1599792"/>
              <a:gd name="connsiteX16" fmla="*/ 1059024 w 1059024"/>
              <a:gd name="connsiteY16" fmla="*/ 1472537 h 1599792"/>
              <a:gd name="connsiteX17" fmla="*/ 1053889 w 1059024"/>
              <a:gd name="connsiteY17" fmla="*/ 1599792 h 1599792"/>
              <a:gd name="connsiteX0" fmla="*/ 0 w 945727"/>
              <a:gd name="connsiteY0" fmla="*/ 0 h 1556960"/>
              <a:gd name="connsiteX1" fmla="*/ 108876 w 945727"/>
              <a:gd name="connsiteY1" fmla="*/ 51256 h 1556960"/>
              <a:gd name="connsiteX2" fmla="*/ 212931 w 945727"/>
              <a:gd name="connsiteY2" fmla="*/ 110538 h 1556960"/>
              <a:gd name="connsiteX3" fmla="*/ 311769 w 945727"/>
              <a:gd name="connsiteY3" fmla="*/ 177442 h 1556960"/>
              <a:gd name="connsiteX4" fmla="*/ 404990 w 945727"/>
              <a:gd name="connsiteY4" fmla="*/ 251575 h 1556960"/>
              <a:gd name="connsiteX5" fmla="*/ 492195 w 945727"/>
              <a:gd name="connsiteY5" fmla="*/ 332532 h 1556960"/>
              <a:gd name="connsiteX6" fmla="*/ 572986 w 945727"/>
              <a:gd name="connsiteY6" fmla="*/ 419918 h 1556960"/>
              <a:gd name="connsiteX7" fmla="*/ 646964 w 945727"/>
              <a:gd name="connsiteY7" fmla="*/ 513330 h 1556960"/>
              <a:gd name="connsiteX8" fmla="*/ 713732 w 945727"/>
              <a:gd name="connsiteY8" fmla="*/ 612371 h 1556960"/>
              <a:gd name="connsiteX9" fmla="*/ 772890 w 945727"/>
              <a:gd name="connsiteY9" fmla="*/ 716641 h 1556960"/>
              <a:gd name="connsiteX10" fmla="*/ 824042 w 945727"/>
              <a:gd name="connsiteY10" fmla="*/ 825741 h 1556960"/>
              <a:gd name="connsiteX11" fmla="*/ 866785 w 945727"/>
              <a:gd name="connsiteY11" fmla="*/ 939271 h 1556960"/>
              <a:gd name="connsiteX12" fmla="*/ 900724 w 945727"/>
              <a:gd name="connsiteY12" fmla="*/ 1056832 h 1556960"/>
              <a:gd name="connsiteX13" fmla="*/ 925460 w 945727"/>
              <a:gd name="connsiteY13" fmla="*/ 1178024 h 1556960"/>
              <a:gd name="connsiteX14" fmla="*/ 940592 w 945727"/>
              <a:gd name="connsiteY14" fmla="*/ 1302447 h 1556960"/>
              <a:gd name="connsiteX15" fmla="*/ 945727 w 945727"/>
              <a:gd name="connsiteY15" fmla="*/ 1429705 h 1556960"/>
              <a:gd name="connsiteX16" fmla="*/ 940592 w 945727"/>
              <a:gd name="connsiteY16" fmla="*/ 1556960 h 1556960"/>
              <a:gd name="connsiteX0" fmla="*/ 0 w 836851"/>
              <a:gd name="connsiteY0" fmla="*/ 0 h 1505704"/>
              <a:gd name="connsiteX1" fmla="*/ 104055 w 836851"/>
              <a:gd name="connsiteY1" fmla="*/ 59282 h 1505704"/>
              <a:gd name="connsiteX2" fmla="*/ 202893 w 836851"/>
              <a:gd name="connsiteY2" fmla="*/ 126186 h 1505704"/>
              <a:gd name="connsiteX3" fmla="*/ 296114 w 836851"/>
              <a:gd name="connsiteY3" fmla="*/ 200319 h 1505704"/>
              <a:gd name="connsiteX4" fmla="*/ 383319 w 836851"/>
              <a:gd name="connsiteY4" fmla="*/ 281276 h 1505704"/>
              <a:gd name="connsiteX5" fmla="*/ 464110 w 836851"/>
              <a:gd name="connsiteY5" fmla="*/ 368662 h 1505704"/>
              <a:gd name="connsiteX6" fmla="*/ 538088 w 836851"/>
              <a:gd name="connsiteY6" fmla="*/ 462074 h 1505704"/>
              <a:gd name="connsiteX7" fmla="*/ 604856 w 836851"/>
              <a:gd name="connsiteY7" fmla="*/ 561115 h 1505704"/>
              <a:gd name="connsiteX8" fmla="*/ 664014 w 836851"/>
              <a:gd name="connsiteY8" fmla="*/ 665385 h 1505704"/>
              <a:gd name="connsiteX9" fmla="*/ 715166 w 836851"/>
              <a:gd name="connsiteY9" fmla="*/ 774485 h 1505704"/>
              <a:gd name="connsiteX10" fmla="*/ 757909 w 836851"/>
              <a:gd name="connsiteY10" fmla="*/ 888015 h 1505704"/>
              <a:gd name="connsiteX11" fmla="*/ 791848 w 836851"/>
              <a:gd name="connsiteY11" fmla="*/ 1005576 h 1505704"/>
              <a:gd name="connsiteX12" fmla="*/ 816584 w 836851"/>
              <a:gd name="connsiteY12" fmla="*/ 1126768 h 1505704"/>
              <a:gd name="connsiteX13" fmla="*/ 831716 w 836851"/>
              <a:gd name="connsiteY13" fmla="*/ 1251191 h 1505704"/>
              <a:gd name="connsiteX14" fmla="*/ 836851 w 836851"/>
              <a:gd name="connsiteY14" fmla="*/ 1378449 h 1505704"/>
              <a:gd name="connsiteX15" fmla="*/ 831716 w 836851"/>
              <a:gd name="connsiteY15" fmla="*/ 1505704 h 1505704"/>
              <a:gd name="connsiteX0" fmla="*/ 0 w 732796"/>
              <a:gd name="connsiteY0" fmla="*/ 0 h 1446422"/>
              <a:gd name="connsiteX1" fmla="*/ 98838 w 732796"/>
              <a:gd name="connsiteY1" fmla="*/ 66904 h 1446422"/>
              <a:gd name="connsiteX2" fmla="*/ 192059 w 732796"/>
              <a:gd name="connsiteY2" fmla="*/ 141037 h 1446422"/>
              <a:gd name="connsiteX3" fmla="*/ 279264 w 732796"/>
              <a:gd name="connsiteY3" fmla="*/ 221994 h 1446422"/>
              <a:gd name="connsiteX4" fmla="*/ 360055 w 732796"/>
              <a:gd name="connsiteY4" fmla="*/ 309380 h 1446422"/>
              <a:gd name="connsiteX5" fmla="*/ 434033 w 732796"/>
              <a:gd name="connsiteY5" fmla="*/ 402792 h 1446422"/>
              <a:gd name="connsiteX6" fmla="*/ 500801 w 732796"/>
              <a:gd name="connsiteY6" fmla="*/ 501833 h 1446422"/>
              <a:gd name="connsiteX7" fmla="*/ 559959 w 732796"/>
              <a:gd name="connsiteY7" fmla="*/ 606103 h 1446422"/>
              <a:gd name="connsiteX8" fmla="*/ 611111 w 732796"/>
              <a:gd name="connsiteY8" fmla="*/ 715203 h 1446422"/>
              <a:gd name="connsiteX9" fmla="*/ 653854 w 732796"/>
              <a:gd name="connsiteY9" fmla="*/ 828733 h 1446422"/>
              <a:gd name="connsiteX10" fmla="*/ 687793 w 732796"/>
              <a:gd name="connsiteY10" fmla="*/ 946294 h 1446422"/>
              <a:gd name="connsiteX11" fmla="*/ 712529 w 732796"/>
              <a:gd name="connsiteY11" fmla="*/ 1067486 h 1446422"/>
              <a:gd name="connsiteX12" fmla="*/ 727661 w 732796"/>
              <a:gd name="connsiteY12" fmla="*/ 1191909 h 1446422"/>
              <a:gd name="connsiteX13" fmla="*/ 732796 w 732796"/>
              <a:gd name="connsiteY13" fmla="*/ 1319167 h 1446422"/>
              <a:gd name="connsiteX14" fmla="*/ 727661 w 732796"/>
              <a:gd name="connsiteY14" fmla="*/ 1446422 h 1446422"/>
              <a:gd name="connsiteX0" fmla="*/ 0 w 633958"/>
              <a:gd name="connsiteY0" fmla="*/ 0 h 1379518"/>
              <a:gd name="connsiteX1" fmla="*/ 93221 w 633958"/>
              <a:gd name="connsiteY1" fmla="*/ 74133 h 1379518"/>
              <a:gd name="connsiteX2" fmla="*/ 180426 w 633958"/>
              <a:gd name="connsiteY2" fmla="*/ 155090 h 1379518"/>
              <a:gd name="connsiteX3" fmla="*/ 261217 w 633958"/>
              <a:gd name="connsiteY3" fmla="*/ 242476 h 1379518"/>
              <a:gd name="connsiteX4" fmla="*/ 335195 w 633958"/>
              <a:gd name="connsiteY4" fmla="*/ 335888 h 1379518"/>
              <a:gd name="connsiteX5" fmla="*/ 401963 w 633958"/>
              <a:gd name="connsiteY5" fmla="*/ 434929 h 1379518"/>
              <a:gd name="connsiteX6" fmla="*/ 461121 w 633958"/>
              <a:gd name="connsiteY6" fmla="*/ 539199 h 1379518"/>
              <a:gd name="connsiteX7" fmla="*/ 512273 w 633958"/>
              <a:gd name="connsiteY7" fmla="*/ 648299 h 1379518"/>
              <a:gd name="connsiteX8" fmla="*/ 555016 w 633958"/>
              <a:gd name="connsiteY8" fmla="*/ 761829 h 1379518"/>
              <a:gd name="connsiteX9" fmla="*/ 588955 w 633958"/>
              <a:gd name="connsiteY9" fmla="*/ 879390 h 1379518"/>
              <a:gd name="connsiteX10" fmla="*/ 613691 w 633958"/>
              <a:gd name="connsiteY10" fmla="*/ 1000582 h 1379518"/>
              <a:gd name="connsiteX11" fmla="*/ 628823 w 633958"/>
              <a:gd name="connsiteY11" fmla="*/ 1125005 h 1379518"/>
              <a:gd name="connsiteX12" fmla="*/ 633958 w 633958"/>
              <a:gd name="connsiteY12" fmla="*/ 1252263 h 1379518"/>
              <a:gd name="connsiteX13" fmla="*/ 628823 w 633958"/>
              <a:gd name="connsiteY13" fmla="*/ 1379518 h 1379518"/>
              <a:gd name="connsiteX0" fmla="*/ 0 w 540737"/>
              <a:gd name="connsiteY0" fmla="*/ 0 h 1305385"/>
              <a:gd name="connsiteX1" fmla="*/ 87205 w 540737"/>
              <a:gd name="connsiteY1" fmla="*/ 80957 h 1305385"/>
              <a:gd name="connsiteX2" fmla="*/ 167996 w 540737"/>
              <a:gd name="connsiteY2" fmla="*/ 168343 h 1305385"/>
              <a:gd name="connsiteX3" fmla="*/ 241974 w 540737"/>
              <a:gd name="connsiteY3" fmla="*/ 261755 h 1305385"/>
              <a:gd name="connsiteX4" fmla="*/ 308742 w 540737"/>
              <a:gd name="connsiteY4" fmla="*/ 360796 h 1305385"/>
              <a:gd name="connsiteX5" fmla="*/ 367900 w 540737"/>
              <a:gd name="connsiteY5" fmla="*/ 465066 h 1305385"/>
              <a:gd name="connsiteX6" fmla="*/ 419052 w 540737"/>
              <a:gd name="connsiteY6" fmla="*/ 574166 h 1305385"/>
              <a:gd name="connsiteX7" fmla="*/ 461795 w 540737"/>
              <a:gd name="connsiteY7" fmla="*/ 687696 h 1305385"/>
              <a:gd name="connsiteX8" fmla="*/ 495734 w 540737"/>
              <a:gd name="connsiteY8" fmla="*/ 805257 h 1305385"/>
              <a:gd name="connsiteX9" fmla="*/ 520470 w 540737"/>
              <a:gd name="connsiteY9" fmla="*/ 926449 h 1305385"/>
              <a:gd name="connsiteX10" fmla="*/ 535602 w 540737"/>
              <a:gd name="connsiteY10" fmla="*/ 1050872 h 1305385"/>
              <a:gd name="connsiteX11" fmla="*/ 540737 w 540737"/>
              <a:gd name="connsiteY11" fmla="*/ 1178130 h 1305385"/>
              <a:gd name="connsiteX12" fmla="*/ 535602 w 540737"/>
              <a:gd name="connsiteY12" fmla="*/ 1305385 h 1305385"/>
              <a:gd name="connsiteX0" fmla="*/ 0 w 453532"/>
              <a:gd name="connsiteY0" fmla="*/ 0 h 1224428"/>
              <a:gd name="connsiteX1" fmla="*/ 80791 w 453532"/>
              <a:gd name="connsiteY1" fmla="*/ 87386 h 1224428"/>
              <a:gd name="connsiteX2" fmla="*/ 154769 w 453532"/>
              <a:gd name="connsiteY2" fmla="*/ 180798 h 1224428"/>
              <a:gd name="connsiteX3" fmla="*/ 221537 w 453532"/>
              <a:gd name="connsiteY3" fmla="*/ 279839 h 1224428"/>
              <a:gd name="connsiteX4" fmla="*/ 280695 w 453532"/>
              <a:gd name="connsiteY4" fmla="*/ 384109 h 1224428"/>
              <a:gd name="connsiteX5" fmla="*/ 331847 w 453532"/>
              <a:gd name="connsiteY5" fmla="*/ 493209 h 1224428"/>
              <a:gd name="connsiteX6" fmla="*/ 374590 w 453532"/>
              <a:gd name="connsiteY6" fmla="*/ 606739 h 1224428"/>
              <a:gd name="connsiteX7" fmla="*/ 408529 w 453532"/>
              <a:gd name="connsiteY7" fmla="*/ 724300 h 1224428"/>
              <a:gd name="connsiteX8" fmla="*/ 433265 w 453532"/>
              <a:gd name="connsiteY8" fmla="*/ 845492 h 1224428"/>
              <a:gd name="connsiteX9" fmla="*/ 448397 w 453532"/>
              <a:gd name="connsiteY9" fmla="*/ 969915 h 1224428"/>
              <a:gd name="connsiteX10" fmla="*/ 453532 w 453532"/>
              <a:gd name="connsiteY10" fmla="*/ 1097173 h 1224428"/>
              <a:gd name="connsiteX11" fmla="*/ 448397 w 453532"/>
              <a:gd name="connsiteY11" fmla="*/ 1224428 h 1224428"/>
              <a:gd name="connsiteX0" fmla="*/ 0 w 372741"/>
              <a:gd name="connsiteY0" fmla="*/ 0 h 1137042"/>
              <a:gd name="connsiteX1" fmla="*/ 73978 w 372741"/>
              <a:gd name="connsiteY1" fmla="*/ 93412 h 1137042"/>
              <a:gd name="connsiteX2" fmla="*/ 140746 w 372741"/>
              <a:gd name="connsiteY2" fmla="*/ 192453 h 1137042"/>
              <a:gd name="connsiteX3" fmla="*/ 199904 w 372741"/>
              <a:gd name="connsiteY3" fmla="*/ 296723 h 1137042"/>
              <a:gd name="connsiteX4" fmla="*/ 251056 w 372741"/>
              <a:gd name="connsiteY4" fmla="*/ 405823 h 1137042"/>
              <a:gd name="connsiteX5" fmla="*/ 293799 w 372741"/>
              <a:gd name="connsiteY5" fmla="*/ 519353 h 1137042"/>
              <a:gd name="connsiteX6" fmla="*/ 327738 w 372741"/>
              <a:gd name="connsiteY6" fmla="*/ 636914 h 1137042"/>
              <a:gd name="connsiteX7" fmla="*/ 352474 w 372741"/>
              <a:gd name="connsiteY7" fmla="*/ 758106 h 1137042"/>
              <a:gd name="connsiteX8" fmla="*/ 367606 w 372741"/>
              <a:gd name="connsiteY8" fmla="*/ 882529 h 1137042"/>
              <a:gd name="connsiteX9" fmla="*/ 372741 w 372741"/>
              <a:gd name="connsiteY9" fmla="*/ 1009787 h 1137042"/>
              <a:gd name="connsiteX10" fmla="*/ 367606 w 372741"/>
              <a:gd name="connsiteY10" fmla="*/ 1137042 h 1137042"/>
              <a:gd name="connsiteX0" fmla="*/ 0 w 298763"/>
              <a:gd name="connsiteY0" fmla="*/ 0 h 1043630"/>
              <a:gd name="connsiteX1" fmla="*/ 66768 w 298763"/>
              <a:gd name="connsiteY1" fmla="*/ 99041 h 1043630"/>
              <a:gd name="connsiteX2" fmla="*/ 125926 w 298763"/>
              <a:gd name="connsiteY2" fmla="*/ 203311 h 1043630"/>
              <a:gd name="connsiteX3" fmla="*/ 177078 w 298763"/>
              <a:gd name="connsiteY3" fmla="*/ 312411 h 1043630"/>
              <a:gd name="connsiteX4" fmla="*/ 219821 w 298763"/>
              <a:gd name="connsiteY4" fmla="*/ 425941 h 1043630"/>
              <a:gd name="connsiteX5" fmla="*/ 253760 w 298763"/>
              <a:gd name="connsiteY5" fmla="*/ 543502 h 1043630"/>
              <a:gd name="connsiteX6" fmla="*/ 278496 w 298763"/>
              <a:gd name="connsiteY6" fmla="*/ 664694 h 1043630"/>
              <a:gd name="connsiteX7" fmla="*/ 293628 w 298763"/>
              <a:gd name="connsiteY7" fmla="*/ 789117 h 1043630"/>
              <a:gd name="connsiteX8" fmla="*/ 298763 w 298763"/>
              <a:gd name="connsiteY8" fmla="*/ 916375 h 1043630"/>
              <a:gd name="connsiteX9" fmla="*/ 293628 w 298763"/>
              <a:gd name="connsiteY9" fmla="*/ 1043630 h 1043630"/>
              <a:gd name="connsiteX0" fmla="*/ 0 w 231995"/>
              <a:gd name="connsiteY0" fmla="*/ 0 h 944589"/>
              <a:gd name="connsiteX1" fmla="*/ 59158 w 231995"/>
              <a:gd name="connsiteY1" fmla="*/ 104270 h 944589"/>
              <a:gd name="connsiteX2" fmla="*/ 110310 w 231995"/>
              <a:gd name="connsiteY2" fmla="*/ 213370 h 944589"/>
              <a:gd name="connsiteX3" fmla="*/ 153053 w 231995"/>
              <a:gd name="connsiteY3" fmla="*/ 326900 h 944589"/>
              <a:gd name="connsiteX4" fmla="*/ 186992 w 231995"/>
              <a:gd name="connsiteY4" fmla="*/ 444461 h 944589"/>
              <a:gd name="connsiteX5" fmla="*/ 211728 w 231995"/>
              <a:gd name="connsiteY5" fmla="*/ 565653 h 944589"/>
              <a:gd name="connsiteX6" fmla="*/ 226860 w 231995"/>
              <a:gd name="connsiteY6" fmla="*/ 690076 h 944589"/>
              <a:gd name="connsiteX7" fmla="*/ 231995 w 231995"/>
              <a:gd name="connsiteY7" fmla="*/ 817334 h 944589"/>
              <a:gd name="connsiteX8" fmla="*/ 226860 w 231995"/>
              <a:gd name="connsiteY8" fmla="*/ 944589 h 944589"/>
              <a:gd name="connsiteX0" fmla="*/ 0 w 172837"/>
              <a:gd name="connsiteY0" fmla="*/ 0 h 840319"/>
              <a:gd name="connsiteX1" fmla="*/ 51152 w 172837"/>
              <a:gd name="connsiteY1" fmla="*/ 109100 h 840319"/>
              <a:gd name="connsiteX2" fmla="*/ 93895 w 172837"/>
              <a:gd name="connsiteY2" fmla="*/ 222630 h 840319"/>
              <a:gd name="connsiteX3" fmla="*/ 127834 w 172837"/>
              <a:gd name="connsiteY3" fmla="*/ 340191 h 840319"/>
              <a:gd name="connsiteX4" fmla="*/ 152570 w 172837"/>
              <a:gd name="connsiteY4" fmla="*/ 461383 h 840319"/>
              <a:gd name="connsiteX5" fmla="*/ 167702 w 172837"/>
              <a:gd name="connsiteY5" fmla="*/ 585806 h 840319"/>
              <a:gd name="connsiteX6" fmla="*/ 172837 w 172837"/>
              <a:gd name="connsiteY6" fmla="*/ 713064 h 840319"/>
              <a:gd name="connsiteX7" fmla="*/ 167702 w 172837"/>
              <a:gd name="connsiteY7" fmla="*/ 840319 h 840319"/>
              <a:gd name="connsiteX0" fmla="*/ 0 w 121685"/>
              <a:gd name="connsiteY0" fmla="*/ 0 h 731219"/>
              <a:gd name="connsiteX1" fmla="*/ 42743 w 121685"/>
              <a:gd name="connsiteY1" fmla="*/ 113530 h 731219"/>
              <a:gd name="connsiteX2" fmla="*/ 76682 w 121685"/>
              <a:gd name="connsiteY2" fmla="*/ 231091 h 731219"/>
              <a:gd name="connsiteX3" fmla="*/ 101418 w 121685"/>
              <a:gd name="connsiteY3" fmla="*/ 352283 h 731219"/>
              <a:gd name="connsiteX4" fmla="*/ 116550 w 121685"/>
              <a:gd name="connsiteY4" fmla="*/ 476706 h 731219"/>
              <a:gd name="connsiteX5" fmla="*/ 121685 w 121685"/>
              <a:gd name="connsiteY5" fmla="*/ 603964 h 731219"/>
              <a:gd name="connsiteX6" fmla="*/ 116550 w 121685"/>
              <a:gd name="connsiteY6" fmla="*/ 731219 h 731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685" h="731219">
                <a:moveTo>
                  <a:pt x="0" y="0"/>
                </a:moveTo>
                <a:lnTo>
                  <a:pt x="42743" y="113530"/>
                </a:lnTo>
                <a:lnTo>
                  <a:pt x="76682" y="231091"/>
                </a:lnTo>
                <a:lnTo>
                  <a:pt x="101418" y="352283"/>
                </a:lnTo>
                <a:lnTo>
                  <a:pt x="116550" y="476706"/>
                </a:lnTo>
                <a:lnTo>
                  <a:pt x="121685" y="603964"/>
                </a:lnTo>
                <a:lnTo>
                  <a:pt x="116550" y="731219"/>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grpSp>
        <p:nvGrpSpPr>
          <p:cNvPr id="46" name="AR">
            <a:extLst>
              <a:ext uri="{FF2B5EF4-FFF2-40B4-BE49-F238E27FC236}">
                <a16:creationId xmlns:a16="http://schemas.microsoft.com/office/drawing/2014/main" id="{BD4F199F-96CF-07AF-EC29-C6414BEF7412}"/>
              </a:ext>
            </a:extLst>
          </p:cNvPr>
          <p:cNvGrpSpPr/>
          <p:nvPr/>
        </p:nvGrpSpPr>
        <p:grpSpPr>
          <a:xfrm>
            <a:off x="100275" y="3457830"/>
            <a:ext cx="2236556" cy="736483"/>
            <a:chOff x="100275" y="3457830"/>
            <a:chExt cx="2236556" cy="736483"/>
          </a:xfrm>
        </p:grpSpPr>
        <p:sp>
          <p:nvSpPr>
            <p:cNvPr id="47" name="AR Text">
              <a:extLst>
                <a:ext uri="{FF2B5EF4-FFF2-40B4-BE49-F238E27FC236}">
                  <a16:creationId xmlns:a16="http://schemas.microsoft.com/office/drawing/2014/main" id="{AA942230-567A-F38D-CC58-3264BEFE2082}"/>
                </a:ext>
              </a:extLst>
            </p:cNvPr>
            <p:cNvSpPr/>
            <p:nvPr/>
          </p:nvSpPr>
          <p:spPr>
            <a:xfrm>
              <a:off x="100275" y="3666809"/>
              <a:ext cx="1440490" cy="492443"/>
            </a:xfrm>
            <a:prstGeom prst="rect">
              <a:avLst/>
            </a:prstGeom>
            <a:noFill/>
            <a:ln>
              <a:noFill/>
            </a:ln>
          </p:spPr>
          <p:txBody>
            <a:bodyPr wrap="square" lIns="0" tIns="0" rIns="0" bIns="0" anchor="ctr" anchorCtr="0">
              <a:spAutoFit/>
            </a:bodyPr>
            <a:lstStyle/>
            <a:p>
              <a:pPr marL="0" marR="0" lvl="0" indent="0" algn="r" defTabSz="878441" rtl="0" eaLnBrk="1" fontAlgn="base" latinLnBrk="0" hangingPunct="1">
                <a:lnSpc>
                  <a:spcPct val="100000"/>
                </a:lnSpc>
                <a:spcBef>
                  <a:spcPts val="1200"/>
                </a:spcBef>
                <a:spcAft>
                  <a:spcPct val="0"/>
                </a:spcAft>
                <a:buClrTx/>
                <a:buSzTx/>
                <a:buFontTx/>
                <a:buNone/>
                <a:tabLst/>
                <a:defRPr/>
              </a:pPr>
              <a:r>
                <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Access Recertification</a:t>
              </a:r>
              <a:endPar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grpSp>
          <p:nvGrpSpPr>
            <p:cNvPr id="48" name="AR Icon">
              <a:extLst>
                <a:ext uri="{FF2B5EF4-FFF2-40B4-BE49-F238E27FC236}">
                  <a16:creationId xmlns:a16="http://schemas.microsoft.com/office/drawing/2014/main" id="{E53603AD-29FA-4BC8-0351-F3B1D51A9D12}"/>
                </a:ext>
              </a:extLst>
            </p:cNvPr>
            <p:cNvGrpSpPr/>
            <p:nvPr/>
          </p:nvGrpSpPr>
          <p:grpSpPr>
            <a:xfrm>
              <a:off x="1600348" y="3457830"/>
              <a:ext cx="736483" cy="736483"/>
              <a:chOff x="1576858" y="3441745"/>
              <a:chExt cx="736483" cy="736483"/>
            </a:xfrm>
          </p:grpSpPr>
          <p:grpSp>
            <p:nvGrpSpPr>
              <p:cNvPr id="49" name="Group 48">
                <a:extLst>
                  <a:ext uri="{FF2B5EF4-FFF2-40B4-BE49-F238E27FC236}">
                    <a16:creationId xmlns:a16="http://schemas.microsoft.com/office/drawing/2014/main" id="{CE111DFB-8550-A11C-0D25-214FB0664F17}"/>
                  </a:ext>
                </a:extLst>
              </p:cNvPr>
              <p:cNvGrpSpPr/>
              <p:nvPr/>
            </p:nvGrpSpPr>
            <p:grpSpPr>
              <a:xfrm>
                <a:off x="1576858" y="3441745"/>
                <a:ext cx="736483" cy="736483"/>
                <a:chOff x="8531052" y="1407263"/>
                <a:chExt cx="905081" cy="905081"/>
              </a:xfrm>
            </p:grpSpPr>
            <p:sp useBgFill="1">
              <p:nvSpPr>
                <p:cNvPr id="54" name="Oval 53">
                  <a:extLst>
                    <a:ext uri="{FF2B5EF4-FFF2-40B4-BE49-F238E27FC236}">
                      <a16:creationId xmlns:a16="http://schemas.microsoft.com/office/drawing/2014/main" id="{BE1DE371-E774-6A50-6D26-BF3199782ECA}"/>
                    </a:ext>
                  </a:extLst>
                </p:cNvPr>
                <p:cNvSpPr/>
                <p:nvPr/>
              </p:nvSpPr>
              <p:spPr bwMode="auto">
                <a:xfrm>
                  <a:off x="8531052" y="1407263"/>
                  <a:ext cx="905081" cy="905081"/>
                </a:xfrm>
                <a:prstGeom prst="ellipse">
                  <a:avLst/>
                </a:prstGeom>
                <a:ln>
                  <a:noFill/>
                  <a:prstDash val="dash"/>
                </a:ln>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sp>
              <p:nvSpPr>
                <p:cNvPr id="55" name="Oval 54">
                  <a:extLst>
                    <a:ext uri="{FF2B5EF4-FFF2-40B4-BE49-F238E27FC236}">
                      <a16:creationId xmlns:a16="http://schemas.microsoft.com/office/drawing/2014/main" id="{9F81FA3C-15C0-6319-74DB-47A6C5FC2A19}"/>
                    </a:ext>
                  </a:extLst>
                </p:cNvPr>
                <p:cNvSpPr/>
                <p:nvPr/>
              </p:nvSpPr>
              <p:spPr bwMode="auto">
                <a:xfrm>
                  <a:off x="8587588" y="1463799"/>
                  <a:ext cx="792008" cy="792008"/>
                </a:xfrm>
                <a:prstGeom prst="ellipse">
                  <a:avLst/>
                </a:prstGeom>
                <a:solidFill>
                  <a:schemeClr val="bg1">
                    <a:lumMod val="95000"/>
                  </a:schemeClr>
                </a:solidFill>
                <a:ln>
                  <a:noFill/>
                </a:ln>
                <a:effectLst>
                  <a:outerShdw blurRad="50800" dist="38100" dir="2700000" algn="tl" rotWithShape="0">
                    <a:prstClr val="black">
                      <a:alpha val="40000"/>
                    </a:prstClr>
                  </a:outerShdw>
                </a:effectLst>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50" name="Group 49">
                <a:extLst>
                  <a:ext uri="{FF2B5EF4-FFF2-40B4-BE49-F238E27FC236}">
                    <a16:creationId xmlns:a16="http://schemas.microsoft.com/office/drawing/2014/main" id="{4900894A-3224-1046-0003-1236E7562311}"/>
                  </a:ext>
                </a:extLst>
              </p:cNvPr>
              <p:cNvGrpSpPr/>
              <p:nvPr/>
            </p:nvGrpSpPr>
            <p:grpSpPr>
              <a:xfrm>
                <a:off x="1693672" y="3540770"/>
                <a:ext cx="502853" cy="538431"/>
                <a:chOff x="2603241" y="3415004"/>
                <a:chExt cx="925200" cy="980798"/>
              </a:xfrm>
            </p:grpSpPr>
            <p:pic>
              <p:nvPicPr>
                <p:cNvPr id="51" name="Graphic 50" descr="Paper with solid fill">
                  <a:extLst>
                    <a:ext uri="{FF2B5EF4-FFF2-40B4-BE49-F238E27FC236}">
                      <a16:creationId xmlns:a16="http://schemas.microsoft.com/office/drawing/2014/main" id="{872E5BF1-1AFD-CFBE-5AD6-44547626A6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03241" y="3415004"/>
                  <a:ext cx="914400" cy="914400"/>
                </a:xfrm>
                <a:prstGeom prst="rect">
                  <a:avLst/>
                </a:prstGeom>
              </p:spPr>
            </p:pic>
            <p:sp>
              <p:nvSpPr>
                <p:cNvPr id="52" name="Oval 51">
                  <a:extLst>
                    <a:ext uri="{FF2B5EF4-FFF2-40B4-BE49-F238E27FC236}">
                      <a16:creationId xmlns:a16="http://schemas.microsoft.com/office/drawing/2014/main" id="{295D29C6-2937-57C8-A057-12347F3F0330}"/>
                    </a:ext>
                  </a:extLst>
                </p:cNvPr>
                <p:cNvSpPr/>
                <p:nvPr/>
              </p:nvSpPr>
              <p:spPr bwMode="auto">
                <a:xfrm>
                  <a:off x="3060441" y="3927802"/>
                  <a:ext cx="468000" cy="4680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53" name="Graphic 52" descr="Clock with solid fill">
                  <a:extLst>
                    <a:ext uri="{FF2B5EF4-FFF2-40B4-BE49-F238E27FC236}">
                      <a16:creationId xmlns:a16="http://schemas.microsoft.com/office/drawing/2014/main" id="{E66AF11F-4445-017A-D760-50CECD876FD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71789" y="3939150"/>
                  <a:ext cx="443204" cy="443204"/>
                </a:xfrm>
                <a:prstGeom prst="rect">
                  <a:avLst/>
                </a:prstGeom>
              </p:spPr>
            </p:pic>
          </p:grpSp>
        </p:grpSp>
      </p:grpSp>
      <p:grpSp>
        <p:nvGrpSpPr>
          <p:cNvPr id="56" name="PIM">
            <a:extLst>
              <a:ext uri="{FF2B5EF4-FFF2-40B4-BE49-F238E27FC236}">
                <a16:creationId xmlns:a16="http://schemas.microsoft.com/office/drawing/2014/main" id="{5E6BE0C7-7AE8-25F7-A06A-DC271565AA25}"/>
              </a:ext>
            </a:extLst>
          </p:cNvPr>
          <p:cNvGrpSpPr/>
          <p:nvPr/>
        </p:nvGrpSpPr>
        <p:grpSpPr>
          <a:xfrm>
            <a:off x="2700582" y="5026595"/>
            <a:ext cx="1557680" cy="1417085"/>
            <a:chOff x="2700582" y="5026595"/>
            <a:chExt cx="1557680" cy="1417085"/>
          </a:xfrm>
        </p:grpSpPr>
        <p:sp>
          <p:nvSpPr>
            <p:cNvPr id="57" name="PIM Text">
              <a:extLst>
                <a:ext uri="{FF2B5EF4-FFF2-40B4-BE49-F238E27FC236}">
                  <a16:creationId xmlns:a16="http://schemas.microsoft.com/office/drawing/2014/main" id="{CF6E3717-E4C2-0D68-D278-B5793B0D7AE9}"/>
                </a:ext>
              </a:extLst>
            </p:cNvPr>
            <p:cNvSpPr/>
            <p:nvPr/>
          </p:nvSpPr>
          <p:spPr>
            <a:xfrm>
              <a:off x="2700582" y="5705016"/>
              <a:ext cx="1557680" cy="738664"/>
            </a:xfrm>
            <a:prstGeom prst="rect">
              <a:avLst/>
            </a:prstGeom>
            <a:noFill/>
            <a:ln>
              <a:noFill/>
            </a:ln>
          </p:spPr>
          <p:txBody>
            <a:bodyPr wrap="square" lIns="0" tIns="0" rIns="0" bIns="0" anchor="ctr" anchorCtr="0">
              <a:spAutoFit/>
            </a:bodyPr>
            <a:lstStyle/>
            <a:p>
              <a:pPr marL="0" marR="0" lvl="0" indent="0" algn="ctr" defTabSz="878441" rtl="0" eaLnBrk="1" fontAlgn="base" latinLnBrk="0" hangingPunct="1">
                <a:lnSpc>
                  <a:spcPct val="100000"/>
                </a:lnSpc>
                <a:spcBef>
                  <a:spcPts val="1200"/>
                </a:spcBef>
                <a:spcAft>
                  <a:spcPct val="0"/>
                </a:spcAft>
                <a:buClrTx/>
                <a:buSzTx/>
                <a:buFontTx/>
                <a:buNone/>
                <a:tabLst/>
                <a:defRPr/>
              </a:pPr>
              <a:r>
                <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Secure privileged access for administration</a:t>
              </a:r>
              <a:endPar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grpSp>
          <p:nvGrpSpPr>
            <p:cNvPr id="58" name="PIM Icon">
              <a:extLst>
                <a:ext uri="{FF2B5EF4-FFF2-40B4-BE49-F238E27FC236}">
                  <a16:creationId xmlns:a16="http://schemas.microsoft.com/office/drawing/2014/main" id="{95740BAD-F2B9-2A1B-9508-6AAF67768C1A}"/>
                </a:ext>
              </a:extLst>
            </p:cNvPr>
            <p:cNvGrpSpPr/>
            <p:nvPr/>
          </p:nvGrpSpPr>
          <p:grpSpPr>
            <a:xfrm>
              <a:off x="3080252" y="5026595"/>
              <a:ext cx="736483" cy="736483"/>
              <a:chOff x="2636310" y="5026595"/>
              <a:chExt cx="736483" cy="736483"/>
            </a:xfrm>
          </p:grpSpPr>
          <p:grpSp>
            <p:nvGrpSpPr>
              <p:cNvPr id="59" name="Group 58">
                <a:extLst>
                  <a:ext uri="{FF2B5EF4-FFF2-40B4-BE49-F238E27FC236}">
                    <a16:creationId xmlns:a16="http://schemas.microsoft.com/office/drawing/2014/main" id="{AFF6F669-F527-60FE-BAB1-00A3581E9BB5}"/>
                  </a:ext>
                </a:extLst>
              </p:cNvPr>
              <p:cNvGrpSpPr/>
              <p:nvPr/>
            </p:nvGrpSpPr>
            <p:grpSpPr>
              <a:xfrm>
                <a:off x="2636310" y="5026595"/>
                <a:ext cx="736483" cy="736483"/>
                <a:chOff x="10230114" y="3121151"/>
                <a:chExt cx="905081" cy="905081"/>
              </a:xfrm>
            </p:grpSpPr>
            <p:sp useBgFill="1">
              <p:nvSpPr>
                <p:cNvPr id="67" name="Oval 66">
                  <a:extLst>
                    <a:ext uri="{FF2B5EF4-FFF2-40B4-BE49-F238E27FC236}">
                      <a16:creationId xmlns:a16="http://schemas.microsoft.com/office/drawing/2014/main" id="{EE1AE3EB-A597-DA7A-3862-1C129785B6B4}"/>
                    </a:ext>
                  </a:extLst>
                </p:cNvPr>
                <p:cNvSpPr/>
                <p:nvPr/>
              </p:nvSpPr>
              <p:spPr bwMode="auto">
                <a:xfrm>
                  <a:off x="10230114" y="3121151"/>
                  <a:ext cx="905081" cy="905081"/>
                </a:xfrm>
                <a:prstGeom prst="ellipse">
                  <a:avLst/>
                </a:prstGeom>
                <a:ln>
                  <a:noFill/>
                  <a:prstDash val="dash"/>
                </a:ln>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sp>
              <p:nvSpPr>
                <p:cNvPr id="68" name="Oval 67">
                  <a:extLst>
                    <a:ext uri="{FF2B5EF4-FFF2-40B4-BE49-F238E27FC236}">
                      <a16:creationId xmlns:a16="http://schemas.microsoft.com/office/drawing/2014/main" id="{80A1903D-C6E1-F61F-D039-E03523F112D7}"/>
                    </a:ext>
                  </a:extLst>
                </p:cNvPr>
                <p:cNvSpPr/>
                <p:nvPr/>
              </p:nvSpPr>
              <p:spPr bwMode="auto">
                <a:xfrm>
                  <a:off x="10284890" y="3175927"/>
                  <a:ext cx="795528" cy="795528"/>
                </a:xfrm>
                <a:prstGeom prst="ellipse">
                  <a:avLst/>
                </a:prstGeom>
                <a:solidFill>
                  <a:schemeClr val="bg1">
                    <a:lumMod val="95000"/>
                  </a:schemeClr>
                </a:solidFill>
                <a:ln>
                  <a:noFill/>
                </a:ln>
                <a:effectLst>
                  <a:outerShdw blurRad="50800" dist="38100" dir="2700000" algn="tl" rotWithShape="0">
                    <a:prstClr val="black">
                      <a:alpha val="40000"/>
                    </a:prstClr>
                  </a:outerShdw>
                </a:effectLst>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60" name="Group 59">
                <a:extLst>
                  <a:ext uri="{FF2B5EF4-FFF2-40B4-BE49-F238E27FC236}">
                    <a16:creationId xmlns:a16="http://schemas.microsoft.com/office/drawing/2014/main" id="{6214A98A-5630-6F7F-0C8A-F19FAD283ED9}"/>
                  </a:ext>
                </a:extLst>
              </p:cNvPr>
              <p:cNvGrpSpPr/>
              <p:nvPr/>
            </p:nvGrpSpPr>
            <p:grpSpPr>
              <a:xfrm>
                <a:off x="2800503" y="5148856"/>
                <a:ext cx="343244" cy="480339"/>
                <a:chOff x="7197488" y="4202671"/>
                <a:chExt cx="343244" cy="480339"/>
              </a:xfrm>
            </p:grpSpPr>
            <p:sp>
              <p:nvSpPr>
                <p:cNvPr id="61" name="Rectangle: Rounded Corners 60">
                  <a:extLst>
                    <a:ext uri="{FF2B5EF4-FFF2-40B4-BE49-F238E27FC236}">
                      <a16:creationId xmlns:a16="http://schemas.microsoft.com/office/drawing/2014/main" id="{735E1641-3187-1D67-2F32-87DD4BD23D6A}"/>
                    </a:ext>
                  </a:extLst>
                </p:cNvPr>
                <p:cNvSpPr/>
                <p:nvPr/>
              </p:nvSpPr>
              <p:spPr>
                <a:xfrm>
                  <a:off x="7294598" y="4269151"/>
                  <a:ext cx="246134" cy="413859"/>
                </a:xfrm>
                <a:prstGeom prst="roundRect">
                  <a:avLst>
                    <a:gd name="adj" fmla="val 5335"/>
                  </a:avLst>
                </a:prstGeom>
                <a:solidFill>
                  <a:srgbClr val="0078D4"/>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pic>
              <p:nvPicPr>
                <p:cNvPr id="62" name="Graphic 197">
                  <a:extLst>
                    <a:ext uri="{FF2B5EF4-FFF2-40B4-BE49-F238E27FC236}">
                      <a16:creationId xmlns:a16="http://schemas.microsoft.com/office/drawing/2014/main" id="{707F765E-2738-8EF6-8759-65B323BB0787}"/>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346890" y="4409077"/>
                  <a:ext cx="141552" cy="103995"/>
                </a:xfrm>
                <a:prstGeom prst="rect">
                  <a:avLst/>
                </a:prstGeom>
              </p:spPr>
            </p:pic>
            <p:sp>
              <p:nvSpPr>
                <p:cNvPr id="63" name="Rectangle: Rounded Corners 62">
                  <a:extLst>
                    <a:ext uri="{FF2B5EF4-FFF2-40B4-BE49-F238E27FC236}">
                      <a16:creationId xmlns:a16="http://schemas.microsoft.com/office/drawing/2014/main" id="{8BD00A06-595F-77B3-F11B-BAB95704E7EA}"/>
                    </a:ext>
                  </a:extLst>
                </p:cNvPr>
                <p:cNvSpPr/>
                <p:nvPr/>
              </p:nvSpPr>
              <p:spPr>
                <a:xfrm>
                  <a:off x="7197488" y="4202671"/>
                  <a:ext cx="204279" cy="204279"/>
                </a:xfrm>
                <a:prstGeom prst="roundRect">
                  <a:avLst>
                    <a:gd name="adj" fmla="val 50000"/>
                  </a:avLst>
                </a:prstGeom>
                <a:solidFill>
                  <a:srgbClr val="FFFFFF"/>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4" name="Rectangle: Rounded Corners 63">
                  <a:extLst>
                    <a:ext uri="{FF2B5EF4-FFF2-40B4-BE49-F238E27FC236}">
                      <a16:creationId xmlns:a16="http://schemas.microsoft.com/office/drawing/2014/main" id="{AE830B8B-E6D4-7BE2-5193-5AE044B67AAE}"/>
                    </a:ext>
                  </a:extLst>
                </p:cNvPr>
                <p:cNvSpPr/>
                <p:nvPr/>
              </p:nvSpPr>
              <p:spPr>
                <a:xfrm>
                  <a:off x="7205084" y="4210432"/>
                  <a:ext cx="175522" cy="175522"/>
                </a:xfrm>
                <a:prstGeom prst="roundRect">
                  <a:avLst>
                    <a:gd name="adj" fmla="val 50000"/>
                  </a:avLst>
                </a:prstGeom>
                <a:solidFill>
                  <a:srgbClr val="666666"/>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432E14B0-D01B-11E6-EC5C-2ACAAADD2CCE}"/>
                    </a:ext>
                  </a:extLst>
                </p:cNvPr>
                <p:cNvSpPr/>
                <p:nvPr/>
              </p:nvSpPr>
              <p:spPr bwMode="auto">
                <a:xfrm>
                  <a:off x="7381807" y="4623956"/>
                  <a:ext cx="71714" cy="26893"/>
                </a:xfrm>
                <a:prstGeom prst="rect">
                  <a:avLst/>
                </a:prstGeom>
                <a:solidFill>
                  <a:srgbClr val="FFFFFF"/>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 name="Freeform 125">
                  <a:extLst>
                    <a:ext uri="{FF2B5EF4-FFF2-40B4-BE49-F238E27FC236}">
                      <a16:creationId xmlns:a16="http://schemas.microsoft.com/office/drawing/2014/main" id="{FA2F3F0D-E1B3-A388-34DE-AF0BBB408009}"/>
                    </a:ext>
                  </a:extLst>
                </p:cNvPr>
                <p:cNvSpPr>
                  <a:spLocks/>
                </p:cNvSpPr>
                <p:nvPr/>
              </p:nvSpPr>
              <p:spPr bwMode="auto">
                <a:xfrm>
                  <a:off x="7288528" y="4248354"/>
                  <a:ext cx="44820" cy="66227"/>
                </a:xfrm>
                <a:custGeom>
                  <a:avLst/>
                  <a:gdLst>
                    <a:gd name="T0" fmla="*/ 107 w 107"/>
                    <a:gd name="T1" fmla="*/ 133 h 160"/>
                    <a:gd name="T2" fmla="*/ 107 w 107"/>
                    <a:gd name="T3" fmla="*/ 133 h 160"/>
                    <a:gd name="T4" fmla="*/ 27 w 107"/>
                    <a:gd name="T5" fmla="*/ 133 h 160"/>
                    <a:gd name="T6" fmla="*/ 27 w 107"/>
                    <a:gd name="T7" fmla="*/ 0 h 160"/>
                    <a:gd name="T8" fmla="*/ 0 w 107"/>
                    <a:gd name="T9" fmla="*/ 0 h 160"/>
                    <a:gd name="T10" fmla="*/ 0 w 107"/>
                    <a:gd name="T11" fmla="*/ 160 h 160"/>
                    <a:gd name="T12" fmla="*/ 107 w 107"/>
                    <a:gd name="T13" fmla="*/ 160 h 160"/>
                    <a:gd name="T14" fmla="*/ 107 w 107"/>
                    <a:gd name="T15" fmla="*/ 133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160">
                      <a:moveTo>
                        <a:pt x="107" y="133"/>
                      </a:moveTo>
                      <a:lnTo>
                        <a:pt x="107" y="133"/>
                      </a:lnTo>
                      <a:lnTo>
                        <a:pt x="27" y="133"/>
                      </a:lnTo>
                      <a:lnTo>
                        <a:pt x="27" y="0"/>
                      </a:lnTo>
                      <a:lnTo>
                        <a:pt x="0" y="0"/>
                      </a:lnTo>
                      <a:lnTo>
                        <a:pt x="0" y="160"/>
                      </a:lnTo>
                      <a:lnTo>
                        <a:pt x="107" y="160"/>
                      </a:lnTo>
                      <a:lnTo>
                        <a:pt x="107" y="133"/>
                      </a:lnTo>
                      <a:close/>
                    </a:path>
                  </a:pathLst>
                </a:custGeom>
                <a:solidFill>
                  <a:schemeClr val="bg1"/>
                </a:solidFill>
                <a:ln w="0">
                  <a:solidFill>
                    <a:schemeClr val="bg1"/>
                  </a:solidFill>
                  <a:prstDash val="solid"/>
                  <a:round/>
                  <a:headEnd/>
                  <a:tailEnd/>
                </a:ln>
              </p:spPr>
              <p:txBody>
                <a:bodyPr vert="horz" wrap="square" lIns="89643" tIns="44821" rIns="89643"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grpSp>
      </p:grpSp>
      <p:grpSp>
        <p:nvGrpSpPr>
          <p:cNvPr id="69" name="ELM">
            <a:extLst>
              <a:ext uri="{FF2B5EF4-FFF2-40B4-BE49-F238E27FC236}">
                <a16:creationId xmlns:a16="http://schemas.microsoft.com/office/drawing/2014/main" id="{EF1AD13D-BA22-DEB9-1365-20FFE3A48A9D}"/>
              </a:ext>
            </a:extLst>
          </p:cNvPr>
          <p:cNvGrpSpPr/>
          <p:nvPr/>
        </p:nvGrpSpPr>
        <p:grpSpPr>
          <a:xfrm>
            <a:off x="4647634" y="3437011"/>
            <a:ext cx="2218995" cy="738664"/>
            <a:chOff x="4647634" y="3437011"/>
            <a:chExt cx="2218995" cy="738664"/>
          </a:xfrm>
        </p:grpSpPr>
        <p:sp>
          <p:nvSpPr>
            <p:cNvPr id="70" name="ELM Text">
              <a:extLst>
                <a:ext uri="{FF2B5EF4-FFF2-40B4-BE49-F238E27FC236}">
                  <a16:creationId xmlns:a16="http://schemas.microsoft.com/office/drawing/2014/main" id="{646B05A5-A791-1E93-1FAD-875D0CEA1FB8}"/>
                </a:ext>
              </a:extLst>
            </p:cNvPr>
            <p:cNvSpPr/>
            <p:nvPr/>
          </p:nvSpPr>
          <p:spPr>
            <a:xfrm>
              <a:off x="5548149" y="3437011"/>
              <a:ext cx="1318480" cy="738664"/>
            </a:xfrm>
            <a:prstGeom prst="rect">
              <a:avLst/>
            </a:prstGeom>
            <a:noFill/>
            <a:ln>
              <a:noFill/>
            </a:ln>
          </p:spPr>
          <p:txBody>
            <a:bodyPr wrap="square" lIns="0" tIns="0" rIns="0" bIns="0" anchor="ctr" anchorCtr="0">
              <a:spAutoFit/>
            </a:bodyPr>
            <a:lstStyle/>
            <a:p>
              <a:pPr marL="0" marR="0" lvl="0" indent="0" algn="l" defTabSz="878441" rtl="0" eaLnBrk="1" fontAlgn="base" latinLnBrk="0" hangingPunct="1">
                <a:lnSpc>
                  <a:spcPct val="100000"/>
                </a:lnSpc>
                <a:spcBef>
                  <a:spcPts val="1200"/>
                </a:spcBef>
                <a:spcAft>
                  <a:spcPct val="0"/>
                </a:spcAft>
                <a:buClrTx/>
                <a:buSzTx/>
                <a:buFontTx/>
                <a:buNone/>
                <a:tabLst/>
                <a:defRPr/>
              </a:pPr>
              <a:r>
                <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Access Lifecycle Management</a:t>
              </a:r>
              <a:endPar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grpSp>
          <p:nvGrpSpPr>
            <p:cNvPr id="71" name="ELM Icon">
              <a:extLst>
                <a:ext uri="{FF2B5EF4-FFF2-40B4-BE49-F238E27FC236}">
                  <a16:creationId xmlns:a16="http://schemas.microsoft.com/office/drawing/2014/main" id="{F766F51D-64DC-EEE6-3D07-A657D82BDFEC}"/>
                </a:ext>
              </a:extLst>
            </p:cNvPr>
            <p:cNvGrpSpPr/>
            <p:nvPr/>
          </p:nvGrpSpPr>
          <p:grpSpPr>
            <a:xfrm>
              <a:off x="4647634" y="3438101"/>
              <a:ext cx="736483" cy="736483"/>
              <a:chOff x="4203692" y="3438101"/>
              <a:chExt cx="736483" cy="736483"/>
            </a:xfrm>
          </p:grpSpPr>
          <p:grpSp>
            <p:nvGrpSpPr>
              <p:cNvPr id="72" name="Group 71">
                <a:extLst>
                  <a:ext uri="{FF2B5EF4-FFF2-40B4-BE49-F238E27FC236}">
                    <a16:creationId xmlns:a16="http://schemas.microsoft.com/office/drawing/2014/main" id="{67FEC614-CE33-FB79-89A2-1DB88D78555F}"/>
                  </a:ext>
                </a:extLst>
              </p:cNvPr>
              <p:cNvGrpSpPr/>
              <p:nvPr/>
            </p:nvGrpSpPr>
            <p:grpSpPr>
              <a:xfrm>
                <a:off x="4203692" y="3438101"/>
                <a:ext cx="736483" cy="736483"/>
                <a:chOff x="8591710" y="4778499"/>
                <a:chExt cx="905081" cy="905081"/>
              </a:xfrm>
            </p:grpSpPr>
            <p:sp useBgFill="1">
              <p:nvSpPr>
                <p:cNvPr id="76" name="Oval 75">
                  <a:extLst>
                    <a:ext uri="{FF2B5EF4-FFF2-40B4-BE49-F238E27FC236}">
                      <a16:creationId xmlns:a16="http://schemas.microsoft.com/office/drawing/2014/main" id="{B10FD65C-F842-86A7-C05D-E1C3B7951CC1}"/>
                    </a:ext>
                  </a:extLst>
                </p:cNvPr>
                <p:cNvSpPr/>
                <p:nvPr/>
              </p:nvSpPr>
              <p:spPr bwMode="auto">
                <a:xfrm>
                  <a:off x="8591710" y="4778499"/>
                  <a:ext cx="905081" cy="905081"/>
                </a:xfrm>
                <a:prstGeom prst="ellipse">
                  <a:avLst/>
                </a:prstGeom>
                <a:ln>
                  <a:noFill/>
                  <a:prstDash val="dash"/>
                </a:ln>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sp>
              <p:nvSpPr>
                <p:cNvPr id="77" name="Oval 76">
                  <a:extLst>
                    <a:ext uri="{FF2B5EF4-FFF2-40B4-BE49-F238E27FC236}">
                      <a16:creationId xmlns:a16="http://schemas.microsoft.com/office/drawing/2014/main" id="{EF202C63-8D5D-0A28-42D2-82DCDCA1C08A}"/>
                    </a:ext>
                  </a:extLst>
                </p:cNvPr>
                <p:cNvSpPr/>
                <p:nvPr/>
              </p:nvSpPr>
              <p:spPr bwMode="auto">
                <a:xfrm>
                  <a:off x="8646490" y="4833277"/>
                  <a:ext cx="795527" cy="795527"/>
                </a:xfrm>
                <a:prstGeom prst="ellipse">
                  <a:avLst/>
                </a:prstGeom>
                <a:solidFill>
                  <a:schemeClr val="bg1">
                    <a:lumMod val="95000"/>
                  </a:schemeClr>
                </a:solidFill>
                <a:ln>
                  <a:noFill/>
                </a:ln>
                <a:effectLst>
                  <a:outerShdw blurRad="50800" dist="38100" dir="2700000" algn="tl" rotWithShape="0">
                    <a:prstClr val="black">
                      <a:alpha val="40000"/>
                    </a:prstClr>
                  </a:outerShdw>
                </a:effectLst>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73" name="Group 72">
                <a:extLst>
                  <a:ext uri="{FF2B5EF4-FFF2-40B4-BE49-F238E27FC236}">
                    <a16:creationId xmlns:a16="http://schemas.microsoft.com/office/drawing/2014/main" id="{DE06BBC7-BF8C-4B29-367B-2553459C04A8}"/>
                  </a:ext>
                </a:extLst>
              </p:cNvPr>
              <p:cNvGrpSpPr/>
              <p:nvPr/>
            </p:nvGrpSpPr>
            <p:grpSpPr>
              <a:xfrm>
                <a:off x="4345294" y="3579517"/>
                <a:ext cx="468000" cy="469942"/>
                <a:chOff x="4870206" y="5690635"/>
                <a:chExt cx="468000" cy="469942"/>
              </a:xfrm>
            </p:grpSpPr>
            <p:sp>
              <p:nvSpPr>
                <p:cNvPr id="74" name="Freeform 324">
                  <a:extLst>
                    <a:ext uri="{FF2B5EF4-FFF2-40B4-BE49-F238E27FC236}">
                      <a16:creationId xmlns:a16="http://schemas.microsoft.com/office/drawing/2014/main" id="{4F00F25D-597F-4949-1252-C1B42EC731E6}"/>
                    </a:ext>
                  </a:extLst>
                </p:cNvPr>
                <p:cNvSpPr>
                  <a:spLocks noChangeAspect="1"/>
                </p:cNvSpPr>
                <p:nvPr/>
              </p:nvSpPr>
              <p:spPr bwMode="auto">
                <a:xfrm rot="10293316" flipH="1">
                  <a:off x="4870206" y="5690635"/>
                  <a:ext cx="468000" cy="469942"/>
                </a:xfrm>
                <a:custGeom>
                  <a:avLst/>
                  <a:gdLst>
                    <a:gd name="T0" fmla="*/ 389 w 389"/>
                    <a:gd name="T1" fmla="*/ 195 h 390"/>
                    <a:gd name="T2" fmla="*/ 389 w 389"/>
                    <a:gd name="T3" fmla="*/ 195 h 390"/>
                    <a:gd name="T4" fmla="*/ 195 w 389"/>
                    <a:gd name="T5" fmla="*/ 390 h 390"/>
                    <a:gd name="T6" fmla="*/ 40 w 389"/>
                    <a:gd name="T7" fmla="*/ 313 h 390"/>
                    <a:gd name="T8" fmla="*/ 32 w 389"/>
                    <a:gd name="T9" fmla="*/ 345 h 390"/>
                    <a:gd name="T10" fmla="*/ 17 w 389"/>
                    <a:gd name="T11" fmla="*/ 357 h 390"/>
                    <a:gd name="T12" fmla="*/ 14 w 389"/>
                    <a:gd name="T13" fmla="*/ 357 h 390"/>
                    <a:gd name="T14" fmla="*/ 2 w 389"/>
                    <a:gd name="T15" fmla="*/ 338 h 390"/>
                    <a:gd name="T16" fmla="*/ 22 w 389"/>
                    <a:gd name="T17" fmla="*/ 254 h 390"/>
                    <a:gd name="T18" fmla="*/ 107 w 389"/>
                    <a:gd name="T19" fmla="*/ 273 h 390"/>
                    <a:gd name="T20" fmla="*/ 119 w 389"/>
                    <a:gd name="T21" fmla="*/ 292 h 390"/>
                    <a:gd name="T22" fmla="*/ 100 w 389"/>
                    <a:gd name="T23" fmla="*/ 303 h 390"/>
                    <a:gd name="T24" fmla="*/ 64 w 389"/>
                    <a:gd name="T25" fmla="*/ 295 h 390"/>
                    <a:gd name="T26" fmla="*/ 195 w 389"/>
                    <a:gd name="T27" fmla="*/ 359 h 390"/>
                    <a:gd name="T28" fmla="*/ 359 w 389"/>
                    <a:gd name="T29" fmla="*/ 195 h 390"/>
                    <a:gd name="T30" fmla="*/ 342 w 389"/>
                    <a:gd name="T31" fmla="*/ 122 h 390"/>
                    <a:gd name="T32" fmla="*/ 279 w 389"/>
                    <a:gd name="T33" fmla="*/ 55 h 390"/>
                    <a:gd name="T34" fmla="*/ 195 w 389"/>
                    <a:gd name="T35" fmla="*/ 31 h 390"/>
                    <a:gd name="T36" fmla="*/ 30 w 389"/>
                    <a:gd name="T37" fmla="*/ 195 h 390"/>
                    <a:gd name="T38" fmla="*/ 15 w 389"/>
                    <a:gd name="T39" fmla="*/ 211 h 390"/>
                    <a:gd name="T40" fmla="*/ 0 w 389"/>
                    <a:gd name="T41" fmla="*/ 195 h 390"/>
                    <a:gd name="T42" fmla="*/ 195 w 389"/>
                    <a:gd name="T43" fmla="*/ 0 h 390"/>
                    <a:gd name="T44" fmla="*/ 389 w 389"/>
                    <a:gd name="T45" fmla="*/ 195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9" h="390">
                      <a:moveTo>
                        <a:pt x="389" y="195"/>
                      </a:moveTo>
                      <a:lnTo>
                        <a:pt x="389" y="195"/>
                      </a:lnTo>
                      <a:cubicBezTo>
                        <a:pt x="389" y="303"/>
                        <a:pt x="302" y="390"/>
                        <a:pt x="195" y="390"/>
                      </a:cubicBezTo>
                      <a:cubicBezTo>
                        <a:pt x="133" y="390"/>
                        <a:pt x="76" y="362"/>
                        <a:pt x="40" y="313"/>
                      </a:cubicBezTo>
                      <a:lnTo>
                        <a:pt x="32" y="345"/>
                      </a:lnTo>
                      <a:cubicBezTo>
                        <a:pt x="31" y="352"/>
                        <a:pt x="24" y="357"/>
                        <a:pt x="17" y="357"/>
                      </a:cubicBezTo>
                      <a:cubicBezTo>
                        <a:pt x="16" y="357"/>
                        <a:pt x="15" y="357"/>
                        <a:pt x="14" y="357"/>
                      </a:cubicBezTo>
                      <a:cubicBezTo>
                        <a:pt x="6" y="355"/>
                        <a:pt x="1" y="347"/>
                        <a:pt x="2" y="338"/>
                      </a:cubicBezTo>
                      <a:lnTo>
                        <a:pt x="22" y="254"/>
                      </a:lnTo>
                      <a:lnTo>
                        <a:pt x="107" y="273"/>
                      </a:lnTo>
                      <a:cubicBezTo>
                        <a:pt x="115" y="275"/>
                        <a:pt x="120" y="283"/>
                        <a:pt x="119" y="292"/>
                      </a:cubicBezTo>
                      <a:cubicBezTo>
                        <a:pt x="117" y="300"/>
                        <a:pt x="108" y="305"/>
                        <a:pt x="100" y="303"/>
                      </a:cubicBezTo>
                      <a:lnTo>
                        <a:pt x="64" y="295"/>
                      </a:lnTo>
                      <a:cubicBezTo>
                        <a:pt x="95" y="336"/>
                        <a:pt x="143" y="359"/>
                        <a:pt x="195" y="359"/>
                      </a:cubicBezTo>
                      <a:cubicBezTo>
                        <a:pt x="285" y="359"/>
                        <a:pt x="359" y="286"/>
                        <a:pt x="359" y="195"/>
                      </a:cubicBezTo>
                      <a:cubicBezTo>
                        <a:pt x="359" y="169"/>
                        <a:pt x="353" y="144"/>
                        <a:pt x="342" y="122"/>
                      </a:cubicBezTo>
                      <a:cubicBezTo>
                        <a:pt x="328" y="94"/>
                        <a:pt x="306" y="71"/>
                        <a:pt x="279" y="55"/>
                      </a:cubicBezTo>
                      <a:cubicBezTo>
                        <a:pt x="254" y="40"/>
                        <a:pt x="225" y="31"/>
                        <a:pt x="195" y="31"/>
                      </a:cubicBezTo>
                      <a:cubicBezTo>
                        <a:pt x="104" y="31"/>
                        <a:pt x="30" y="105"/>
                        <a:pt x="30" y="195"/>
                      </a:cubicBezTo>
                      <a:cubicBezTo>
                        <a:pt x="30" y="204"/>
                        <a:pt x="23" y="211"/>
                        <a:pt x="15" y="211"/>
                      </a:cubicBezTo>
                      <a:cubicBezTo>
                        <a:pt x="7" y="211"/>
                        <a:pt x="0" y="204"/>
                        <a:pt x="0" y="195"/>
                      </a:cubicBezTo>
                      <a:cubicBezTo>
                        <a:pt x="0" y="88"/>
                        <a:pt x="87" y="0"/>
                        <a:pt x="195" y="0"/>
                      </a:cubicBezTo>
                      <a:cubicBezTo>
                        <a:pt x="302" y="0"/>
                        <a:pt x="389" y="88"/>
                        <a:pt x="389" y="195"/>
                      </a:cubicBezTo>
                      <a:close/>
                    </a:path>
                  </a:pathLst>
                </a:custGeom>
                <a:solidFill>
                  <a:srgbClr val="0078D4"/>
                </a:solidFill>
                <a:ln w="9525">
                  <a:solidFill>
                    <a:schemeClr val="bg1"/>
                  </a:solidFill>
                  <a:prstDash val="solid"/>
                  <a:round/>
                  <a:headEnd/>
                  <a:tailEnd/>
                </a:ln>
              </p:spPr>
              <p:txBody>
                <a:bodyPr vert="horz" wrap="square" lIns="89643" tIns="44821" rIns="89643"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pic>
              <p:nvPicPr>
                <p:cNvPr id="75" name="Picture 74">
                  <a:extLst>
                    <a:ext uri="{FF2B5EF4-FFF2-40B4-BE49-F238E27FC236}">
                      <a16:creationId xmlns:a16="http://schemas.microsoft.com/office/drawing/2014/main" id="{7A4E4862-79F3-E2E7-415E-C4AF8E6AF1D2}"/>
                    </a:ext>
                  </a:extLst>
                </p:cNvPr>
                <p:cNvPicPr>
                  <a:picLocks noChangeAspect="1"/>
                </p:cNvPicPr>
                <p:nvPr/>
              </p:nvPicPr>
              <p:blipFill>
                <a:blip r:embed="rId10"/>
                <a:stretch>
                  <a:fillRect/>
                </a:stretch>
              </p:blipFill>
              <p:spPr>
                <a:xfrm>
                  <a:off x="4994686" y="5810904"/>
                  <a:ext cx="229403" cy="229403"/>
                </a:xfrm>
                <a:prstGeom prst="rect">
                  <a:avLst/>
                </a:prstGeom>
              </p:spPr>
            </p:pic>
          </p:grpSp>
        </p:grpSp>
      </p:grpSp>
      <p:grpSp>
        <p:nvGrpSpPr>
          <p:cNvPr id="78" name="Prov">
            <a:extLst>
              <a:ext uri="{FF2B5EF4-FFF2-40B4-BE49-F238E27FC236}">
                <a16:creationId xmlns:a16="http://schemas.microsoft.com/office/drawing/2014/main" id="{28BA3118-59EF-236B-AFC0-34E022E81B26}"/>
              </a:ext>
            </a:extLst>
          </p:cNvPr>
          <p:cNvGrpSpPr/>
          <p:nvPr/>
        </p:nvGrpSpPr>
        <p:grpSpPr>
          <a:xfrm>
            <a:off x="2710834" y="1412699"/>
            <a:ext cx="1557680" cy="1293974"/>
            <a:chOff x="2710834" y="1412699"/>
            <a:chExt cx="1557680" cy="1293974"/>
          </a:xfrm>
        </p:grpSpPr>
        <p:sp>
          <p:nvSpPr>
            <p:cNvPr id="79" name="Prov Text">
              <a:extLst>
                <a:ext uri="{FF2B5EF4-FFF2-40B4-BE49-F238E27FC236}">
                  <a16:creationId xmlns:a16="http://schemas.microsoft.com/office/drawing/2014/main" id="{71E9B8A4-C62F-795C-E84D-A5AAAD3C7F6E}"/>
                </a:ext>
              </a:extLst>
            </p:cNvPr>
            <p:cNvSpPr/>
            <p:nvPr/>
          </p:nvSpPr>
          <p:spPr>
            <a:xfrm>
              <a:off x="2710834" y="1412699"/>
              <a:ext cx="1557680" cy="492443"/>
            </a:xfrm>
            <a:prstGeom prst="rect">
              <a:avLst/>
            </a:prstGeom>
            <a:noFill/>
            <a:ln>
              <a:noFill/>
            </a:ln>
          </p:spPr>
          <p:txBody>
            <a:bodyPr wrap="square" lIns="0" tIns="0" rIns="0" bIns="0" anchor="ctr" anchorCtr="0">
              <a:spAutoFit/>
            </a:bodyPr>
            <a:lstStyle/>
            <a:p>
              <a:pPr marL="0" marR="0" lvl="0" indent="0" algn="ctr" defTabSz="878441" rtl="0" eaLnBrk="1" fontAlgn="base" latinLnBrk="0" hangingPunct="1">
                <a:lnSpc>
                  <a:spcPct val="100000"/>
                </a:lnSpc>
                <a:spcBef>
                  <a:spcPts val="1200"/>
                </a:spcBef>
                <a:spcAft>
                  <a:spcPct val="0"/>
                </a:spcAft>
                <a:buClrTx/>
                <a:buSzTx/>
                <a:buFontTx/>
                <a:buNone/>
                <a:tabLst/>
                <a:defRPr/>
              </a:pPr>
              <a:r>
                <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Joiner / Mover / Leaver</a:t>
              </a:r>
              <a:endPar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grpSp>
          <p:nvGrpSpPr>
            <p:cNvPr id="80" name="Prov Icon">
              <a:extLst>
                <a:ext uri="{FF2B5EF4-FFF2-40B4-BE49-F238E27FC236}">
                  <a16:creationId xmlns:a16="http://schemas.microsoft.com/office/drawing/2014/main" id="{B1F4F7A6-DD01-DC32-12BC-1306D645F401}"/>
                </a:ext>
              </a:extLst>
            </p:cNvPr>
            <p:cNvGrpSpPr/>
            <p:nvPr/>
          </p:nvGrpSpPr>
          <p:grpSpPr>
            <a:xfrm>
              <a:off x="3104250" y="1970190"/>
              <a:ext cx="736483" cy="736483"/>
              <a:chOff x="2675104" y="2386114"/>
              <a:chExt cx="736483" cy="736483"/>
            </a:xfrm>
          </p:grpSpPr>
          <p:grpSp>
            <p:nvGrpSpPr>
              <p:cNvPr id="81" name="Group 80">
                <a:extLst>
                  <a:ext uri="{FF2B5EF4-FFF2-40B4-BE49-F238E27FC236}">
                    <a16:creationId xmlns:a16="http://schemas.microsoft.com/office/drawing/2014/main" id="{6A4CD280-8E4F-475C-996B-9B10F6A1AA39}"/>
                  </a:ext>
                </a:extLst>
              </p:cNvPr>
              <p:cNvGrpSpPr/>
              <p:nvPr/>
            </p:nvGrpSpPr>
            <p:grpSpPr>
              <a:xfrm>
                <a:off x="2675104" y="2386114"/>
                <a:ext cx="736483" cy="736483"/>
                <a:chOff x="8531052" y="1407263"/>
                <a:chExt cx="905081" cy="905081"/>
              </a:xfrm>
            </p:grpSpPr>
            <p:sp useBgFill="1">
              <p:nvSpPr>
                <p:cNvPr id="83" name="Oval 82" hidden="1">
                  <a:extLst>
                    <a:ext uri="{FF2B5EF4-FFF2-40B4-BE49-F238E27FC236}">
                      <a16:creationId xmlns:a16="http://schemas.microsoft.com/office/drawing/2014/main" id="{A3F5FE32-F42B-B4F8-A3A7-1D0ABF738EF0}"/>
                    </a:ext>
                  </a:extLst>
                </p:cNvPr>
                <p:cNvSpPr/>
                <p:nvPr/>
              </p:nvSpPr>
              <p:spPr bwMode="auto">
                <a:xfrm>
                  <a:off x="8531052" y="1407263"/>
                  <a:ext cx="905081" cy="905081"/>
                </a:xfrm>
                <a:prstGeom prst="ellipse">
                  <a:avLst/>
                </a:prstGeom>
                <a:ln>
                  <a:noFill/>
                  <a:prstDash val="dash"/>
                </a:ln>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sp>
              <p:nvSpPr>
                <p:cNvPr id="84" name="Oval 83">
                  <a:extLst>
                    <a:ext uri="{FF2B5EF4-FFF2-40B4-BE49-F238E27FC236}">
                      <a16:creationId xmlns:a16="http://schemas.microsoft.com/office/drawing/2014/main" id="{67ED5F30-69DB-8BC5-3BE6-3AEBF3E2D276}"/>
                    </a:ext>
                  </a:extLst>
                </p:cNvPr>
                <p:cNvSpPr/>
                <p:nvPr/>
              </p:nvSpPr>
              <p:spPr bwMode="auto">
                <a:xfrm>
                  <a:off x="8587588" y="1463799"/>
                  <a:ext cx="792008" cy="792008"/>
                </a:xfrm>
                <a:prstGeom prst="ellipse">
                  <a:avLst/>
                </a:prstGeom>
                <a:solidFill>
                  <a:schemeClr val="bg1">
                    <a:lumMod val="95000"/>
                  </a:schemeClr>
                </a:solidFill>
                <a:ln>
                  <a:noFill/>
                </a:ln>
                <a:effectLst>
                  <a:outerShdw blurRad="50800" dist="38100" dir="2700000" algn="tl" rotWithShape="0">
                    <a:prstClr val="black">
                      <a:alpha val="40000"/>
                    </a:prstClr>
                  </a:outerShdw>
                </a:effectLst>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pic>
            <p:nvPicPr>
              <p:cNvPr id="82" name="Picture 81">
                <a:extLst>
                  <a:ext uri="{FF2B5EF4-FFF2-40B4-BE49-F238E27FC236}">
                    <a16:creationId xmlns:a16="http://schemas.microsoft.com/office/drawing/2014/main" id="{E8D6C91B-B967-C5A6-87B6-0DB8A678B7B1}"/>
                  </a:ext>
                </a:extLst>
              </p:cNvPr>
              <p:cNvPicPr>
                <a:picLocks noChangeAspect="1"/>
              </p:cNvPicPr>
              <p:nvPr/>
            </p:nvPicPr>
            <p:blipFill>
              <a:blip r:embed="rId3"/>
              <a:stretch>
                <a:fillRect/>
              </a:stretch>
            </p:blipFill>
            <p:spPr>
              <a:xfrm>
                <a:off x="2882342" y="2596551"/>
                <a:ext cx="335868" cy="335868"/>
              </a:xfrm>
              <a:prstGeom prst="rect">
                <a:avLst/>
              </a:prstGeom>
            </p:spPr>
          </p:pic>
        </p:grpSp>
      </p:grpSp>
      <p:sp>
        <p:nvSpPr>
          <p:cNvPr id="85" name="Rectangle: Rounded Corners 84">
            <a:extLst>
              <a:ext uri="{FF2B5EF4-FFF2-40B4-BE49-F238E27FC236}">
                <a16:creationId xmlns:a16="http://schemas.microsoft.com/office/drawing/2014/main" id="{B969B872-2A0F-3BDA-57E2-062669D5FFFE}"/>
              </a:ext>
            </a:extLst>
          </p:cNvPr>
          <p:cNvSpPr/>
          <p:nvPr/>
        </p:nvSpPr>
        <p:spPr bwMode="auto">
          <a:xfrm>
            <a:off x="211294" y="3243938"/>
            <a:ext cx="2255239" cy="1241289"/>
          </a:xfrm>
          <a:prstGeom prst="roundRect">
            <a:avLst/>
          </a:prstGeom>
          <a:noFill/>
          <a:ln w="76200" cap="flat" cmpd="sng" algn="ctr">
            <a:solidFill>
              <a:srgbClr val="107C1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E"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6" name="TextBox 85">
            <a:extLst>
              <a:ext uri="{FF2B5EF4-FFF2-40B4-BE49-F238E27FC236}">
                <a16:creationId xmlns:a16="http://schemas.microsoft.com/office/drawing/2014/main" id="{E782FA5D-EF42-4777-E536-085A5A37020D}"/>
              </a:ext>
            </a:extLst>
          </p:cNvPr>
          <p:cNvSpPr txBox="1"/>
          <p:nvPr/>
        </p:nvSpPr>
        <p:spPr>
          <a:xfrm>
            <a:off x="7324448" y="2016195"/>
            <a:ext cx="4432495" cy="384720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a:ln>
                  <a:noFill/>
                </a:ln>
                <a:solidFill>
                  <a:srgbClr val="000000"/>
                </a:solidFill>
                <a:effectLst/>
                <a:uLnTx/>
                <a:uFillTx/>
                <a:latin typeface="Segoe UI"/>
                <a:ea typeface="+mn-ea"/>
                <a:cs typeface="+mn-cs"/>
              </a:rPr>
              <a:t>Microsoft </a:t>
            </a:r>
            <a:r>
              <a:rPr kumimoji="0" lang="en-US" sz="2200" b="1" i="0" u="none" strike="noStrike" kern="1200" cap="none" spc="0" normalizeH="0" baseline="0" noProof="0" err="1">
                <a:ln>
                  <a:noFill/>
                </a:ln>
                <a:solidFill>
                  <a:srgbClr val="000000"/>
                </a:solidFill>
                <a:effectLst/>
                <a:uLnTx/>
                <a:uFillTx/>
                <a:latin typeface="Segoe UI"/>
                <a:ea typeface="+mn-ea"/>
                <a:cs typeface="+mn-cs"/>
              </a:rPr>
              <a:t>Entra</a:t>
            </a:r>
            <a:r>
              <a:rPr kumimoji="0" lang="en-US" sz="2200" b="1" i="0" u="none" strike="noStrike" kern="1200" cap="none" spc="0" normalizeH="0" baseline="0" noProof="0">
                <a:ln>
                  <a:noFill/>
                </a:ln>
                <a:solidFill>
                  <a:srgbClr val="000000"/>
                </a:solidFill>
                <a:effectLst/>
                <a:uLnTx/>
                <a:uFillTx/>
                <a:latin typeface="Segoe UI"/>
                <a:ea typeface="+mn-ea"/>
                <a:cs typeface="+mn-cs"/>
              </a:rPr>
              <a:t> ID P2</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Access Reviews - Basic access </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certifications and reviews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a:ln>
                  <a:noFill/>
                </a:ln>
                <a:solidFill>
                  <a:srgbClr val="000000"/>
                </a:solidFill>
                <a:effectLst/>
                <a:uLnTx/>
                <a:uFillTx/>
                <a:latin typeface="Segoe UI"/>
                <a:ea typeface="+mn-ea"/>
                <a:cs typeface="+mn-cs"/>
              </a:rPr>
              <a:t>Microsoft </a:t>
            </a:r>
            <a:r>
              <a:rPr kumimoji="0" lang="en-US" sz="2200" b="1" i="0" u="none" strike="noStrike" kern="1200" cap="none" spc="0" normalizeH="0" baseline="0" noProof="0" err="1">
                <a:ln>
                  <a:noFill/>
                </a:ln>
                <a:solidFill>
                  <a:srgbClr val="000000"/>
                </a:solidFill>
                <a:effectLst/>
                <a:uLnTx/>
                <a:uFillTx/>
                <a:latin typeface="Segoe UI"/>
                <a:ea typeface="+mn-ea"/>
                <a:cs typeface="+mn-cs"/>
              </a:rPr>
              <a:t>Entra</a:t>
            </a:r>
            <a:r>
              <a:rPr kumimoji="0" lang="en-US" sz="2200" b="1" i="0" u="none" strike="noStrike" kern="1200" cap="none" spc="0" normalizeH="0" baseline="0" noProof="0">
                <a:ln>
                  <a:noFill/>
                </a:ln>
                <a:solidFill>
                  <a:srgbClr val="000000"/>
                </a:solidFill>
                <a:effectLst/>
                <a:uLnTx/>
                <a:uFillTx/>
                <a:latin typeface="Segoe UI"/>
                <a:ea typeface="+mn-ea"/>
                <a:cs typeface="+mn-cs"/>
              </a:rPr>
              <a:t> ID Governance: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Access Reviews targeting inactive </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identities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Certify PIM for Groups memberships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Machine Learning assisted </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recommendations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DE" sz="2200" b="0" i="0" u="none" strike="noStrike" kern="1200" cap="none" spc="0" normalizeH="0" baseline="0" noProof="0" err="1">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35956064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ADC24-F14B-20B6-D9B7-B80BAD56DAB6}"/>
              </a:ext>
            </a:extLst>
          </p:cNvPr>
          <p:cNvSpPr>
            <a:spLocks noGrp="1"/>
          </p:cNvSpPr>
          <p:nvPr>
            <p:ph type="title"/>
          </p:nvPr>
        </p:nvSpPr>
        <p:spPr>
          <a:xfrm>
            <a:off x="588263" y="457200"/>
            <a:ext cx="11018520" cy="923330"/>
          </a:xfrm>
        </p:spPr>
        <p:txBody>
          <a:bodyPr>
            <a:normAutofit/>
          </a:bodyPr>
          <a:lstStyle/>
          <a:p>
            <a:r>
              <a:rPr lang="en-US"/>
              <a:t>Access recertification to reduce risk</a:t>
            </a:r>
            <a:br>
              <a:rPr lang="en-US"/>
            </a:br>
            <a:r>
              <a:rPr lang="en-US" sz="2400">
                <a:solidFill>
                  <a:schemeClr val="accent1"/>
                </a:solidFill>
              </a:rPr>
              <a:t>Access Reviews</a:t>
            </a:r>
            <a:endParaRPr lang="en-US">
              <a:solidFill>
                <a:schemeClr val="accent1"/>
              </a:solidFill>
            </a:endParaRPr>
          </a:p>
        </p:txBody>
      </p:sp>
      <p:grpSp>
        <p:nvGrpSpPr>
          <p:cNvPr id="3" name="Natively built-in">
            <a:extLst>
              <a:ext uri="{FF2B5EF4-FFF2-40B4-BE49-F238E27FC236}">
                <a16:creationId xmlns:a16="http://schemas.microsoft.com/office/drawing/2014/main" id="{1EF3CBE1-1C16-D990-2CB6-B625D44D568F}"/>
              </a:ext>
            </a:extLst>
          </p:cNvPr>
          <p:cNvGrpSpPr/>
          <p:nvPr/>
        </p:nvGrpSpPr>
        <p:grpSpPr>
          <a:xfrm>
            <a:off x="595425" y="2112492"/>
            <a:ext cx="3194803" cy="3380064"/>
            <a:chOff x="1072722" y="2112492"/>
            <a:chExt cx="3194803" cy="3380064"/>
          </a:xfrm>
        </p:grpSpPr>
        <p:grpSp>
          <p:nvGrpSpPr>
            <p:cNvPr id="4" name="Group 3">
              <a:extLst>
                <a:ext uri="{FF2B5EF4-FFF2-40B4-BE49-F238E27FC236}">
                  <a16:creationId xmlns:a16="http://schemas.microsoft.com/office/drawing/2014/main" id="{BB3CFFBF-366C-A86B-2110-A8EB41882E16}"/>
                </a:ext>
              </a:extLst>
            </p:cNvPr>
            <p:cNvGrpSpPr/>
            <p:nvPr/>
          </p:nvGrpSpPr>
          <p:grpSpPr>
            <a:xfrm>
              <a:off x="1072722" y="2112492"/>
              <a:ext cx="3194803" cy="3380064"/>
              <a:chOff x="1072722" y="2112492"/>
              <a:chExt cx="3194803" cy="3380064"/>
            </a:xfrm>
          </p:grpSpPr>
          <p:sp>
            <p:nvSpPr>
              <p:cNvPr id="6" name="Rounded Rectangle">
                <a:extLst>
                  <a:ext uri="{FF2B5EF4-FFF2-40B4-BE49-F238E27FC236}">
                    <a16:creationId xmlns:a16="http://schemas.microsoft.com/office/drawing/2014/main" id="{79294B0F-4897-C64D-D1C4-795EA5ABD933}"/>
                  </a:ext>
                </a:extLst>
              </p:cNvPr>
              <p:cNvSpPr/>
              <p:nvPr/>
            </p:nvSpPr>
            <p:spPr>
              <a:xfrm>
                <a:off x="1072722" y="2112492"/>
                <a:ext cx="3194803" cy="3380064"/>
              </a:xfrm>
              <a:prstGeom prst="roundRect">
                <a:avLst>
                  <a:gd name="adj" fmla="val 4221"/>
                </a:avLst>
              </a:prstGeom>
              <a:solidFill>
                <a:srgbClr val="EEEEEE">
                  <a:alpha val="75000"/>
                </a:srgbClr>
              </a:solidFill>
              <a:ln w="12700" cap="flat">
                <a:solidFill>
                  <a:schemeClr val="bg1">
                    <a:lumMod val="85000"/>
                  </a:schemeClr>
                </a:solidFill>
                <a:miter lim="400000"/>
              </a:ln>
              <a:effectLst>
                <a:outerShdw blurRad="114300" dist="25400" dir="5400000" rotWithShape="0">
                  <a:srgbClr val="000000">
                    <a:alpha val="15000"/>
                  </a:srgbClr>
                </a:outerShdw>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a:ln>
                    <a:noFill/>
                  </a:ln>
                  <a:solidFill>
                    <a:srgbClr val="EEEEEE"/>
                  </a:solidFill>
                  <a:effectLst/>
                  <a:uLnTx/>
                  <a:uFillTx/>
                  <a:latin typeface="Century Gothic" panose="020B0502020202020204" pitchFamily="34" charset="0"/>
                </a:endParaRPr>
              </a:p>
            </p:txBody>
          </p:sp>
          <p:cxnSp>
            <p:nvCxnSpPr>
              <p:cNvPr id="7" name="Straight Connector 6">
                <a:extLst>
                  <a:ext uri="{FF2B5EF4-FFF2-40B4-BE49-F238E27FC236}">
                    <a16:creationId xmlns:a16="http://schemas.microsoft.com/office/drawing/2014/main" id="{F78CC9C5-E9FF-23DE-B775-2D45B8156514}"/>
                  </a:ext>
                </a:extLst>
              </p:cNvPr>
              <p:cNvCxnSpPr>
                <a:cxnSpLocks/>
              </p:cNvCxnSpPr>
              <p:nvPr/>
            </p:nvCxnSpPr>
            <p:spPr>
              <a:xfrm>
                <a:off x="1314418" y="3576058"/>
                <a:ext cx="27000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24968C6-8521-9AB9-DEE2-5A7356A73F06}"/>
                  </a:ext>
                </a:extLst>
              </p:cNvPr>
              <p:cNvCxnSpPr>
                <a:cxnSpLocks/>
              </p:cNvCxnSpPr>
              <p:nvPr/>
            </p:nvCxnSpPr>
            <p:spPr>
              <a:xfrm>
                <a:off x="1314000" y="5029761"/>
                <a:ext cx="27000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1EE956F-3FFF-0F61-7860-C3AEDCCE649B}"/>
                  </a:ext>
                </a:extLst>
              </p:cNvPr>
              <p:cNvSpPr txBox="1"/>
              <p:nvPr/>
            </p:nvSpPr>
            <p:spPr>
              <a:xfrm>
                <a:off x="1313999" y="3707843"/>
                <a:ext cx="2700000" cy="1225897"/>
              </a:xfrm>
              <a:prstGeom prst="rect">
                <a:avLst/>
              </a:prstGeom>
              <a:noFill/>
            </p:spPr>
            <p:txBody>
              <a:bodyPr wrap="square" lIns="0" tIns="0" rIns="0" bIns="0" rtlCol="0" anchor="ctr" anchorCtr="1">
                <a:noAutofit/>
              </a:bodyPr>
              <a:lstStyle/>
              <a:p>
                <a:pPr algn="ctr"/>
                <a:r>
                  <a:rPr lang="en-US" sz="2000" b="1">
                    <a:gradFill>
                      <a:gsLst>
                        <a:gs pos="2917">
                          <a:schemeClr val="tx1"/>
                        </a:gs>
                        <a:gs pos="30000">
                          <a:schemeClr val="tx1"/>
                        </a:gs>
                      </a:gsLst>
                      <a:lin ang="5400000" scaled="0"/>
                    </a:gradFill>
                    <a:latin typeface="Segoe UI Historic" panose="020B0502040204020203" pitchFamily="34" charset="0"/>
                  </a:rPr>
                  <a:t>Natively built-in to Microsoft </a:t>
                </a:r>
                <a:r>
                  <a:rPr lang="en-US" sz="2000" b="1" err="1">
                    <a:gradFill>
                      <a:gsLst>
                        <a:gs pos="2917">
                          <a:schemeClr val="tx1"/>
                        </a:gs>
                        <a:gs pos="30000">
                          <a:schemeClr val="tx1"/>
                        </a:gs>
                      </a:gsLst>
                      <a:lin ang="5400000" scaled="0"/>
                    </a:gradFill>
                    <a:latin typeface="Segoe UI Historic" panose="020B0502040204020203" pitchFamily="34" charset="0"/>
                  </a:rPr>
                  <a:t>Entra</a:t>
                </a:r>
                <a:endParaRPr lang="en-US" sz="2000" b="1">
                  <a:gradFill>
                    <a:gsLst>
                      <a:gs pos="2917">
                        <a:schemeClr val="tx1"/>
                      </a:gs>
                      <a:gs pos="30000">
                        <a:schemeClr val="tx1"/>
                      </a:gs>
                    </a:gsLst>
                    <a:lin ang="5400000" scaled="0"/>
                  </a:gradFill>
                  <a:latin typeface="Segoe UI Historic" panose="020B0502040204020203" pitchFamily="34" charset="0"/>
                </a:endParaRPr>
              </a:p>
            </p:txBody>
          </p:sp>
        </p:grpSp>
        <p:pic>
          <p:nvPicPr>
            <p:cNvPr id="5" name="Graphic 4">
              <a:extLst>
                <a:ext uri="{FF2B5EF4-FFF2-40B4-BE49-F238E27FC236}">
                  <a16:creationId xmlns:a16="http://schemas.microsoft.com/office/drawing/2014/main" id="{D1C19E79-E9E4-127B-7E7C-76E670D44DA3}"/>
                </a:ext>
              </a:extLst>
            </p:cNvPr>
            <p:cNvPicPr>
              <a:picLocks noChangeAspect="1"/>
            </p:cNvPicPr>
            <p:nvPr/>
          </p:nvPicPr>
          <p:blipFill>
            <a:blip r:embed="rId3"/>
            <a:srcRect/>
            <a:stretch/>
          </p:blipFill>
          <p:spPr>
            <a:xfrm>
              <a:off x="2136604" y="2316879"/>
              <a:ext cx="1054792" cy="1054792"/>
            </a:xfrm>
            <a:prstGeom prst="rect">
              <a:avLst/>
            </a:prstGeom>
          </p:spPr>
        </p:pic>
      </p:grpSp>
      <p:grpSp>
        <p:nvGrpSpPr>
          <p:cNvPr id="10" name="Manage Risk">
            <a:extLst>
              <a:ext uri="{FF2B5EF4-FFF2-40B4-BE49-F238E27FC236}">
                <a16:creationId xmlns:a16="http://schemas.microsoft.com/office/drawing/2014/main" id="{D9ECA18A-C2BA-E1C7-3F94-41466F0146C5}"/>
              </a:ext>
            </a:extLst>
          </p:cNvPr>
          <p:cNvGrpSpPr/>
          <p:nvPr/>
        </p:nvGrpSpPr>
        <p:grpSpPr>
          <a:xfrm>
            <a:off x="4498598" y="2112492"/>
            <a:ext cx="3194803" cy="3380064"/>
            <a:chOff x="5184173" y="2112492"/>
            <a:chExt cx="3194803" cy="3380064"/>
          </a:xfrm>
        </p:grpSpPr>
        <p:grpSp>
          <p:nvGrpSpPr>
            <p:cNvPr id="11" name="Group 10">
              <a:extLst>
                <a:ext uri="{FF2B5EF4-FFF2-40B4-BE49-F238E27FC236}">
                  <a16:creationId xmlns:a16="http://schemas.microsoft.com/office/drawing/2014/main" id="{54EDDF31-4367-F043-2157-5F150C0D6E2A}"/>
                </a:ext>
              </a:extLst>
            </p:cNvPr>
            <p:cNvGrpSpPr/>
            <p:nvPr/>
          </p:nvGrpSpPr>
          <p:grpSpPr>
            <a:xfrm>
              <a:off x="5184173" y="2112492"/>
              <a:ext cx="3194803" cy="3380064"/>
              <a:chOff x="1072722" y="2112492"/>
              <a:chExt cx="3194803" cy="3380064"/>
            </a:xfrm>
          </p:grpSpPr>
          <p:sp>
            <p:nvSpPr>
              <p:cNvPr id="13" name="Rounded Rectangle">
                <a:extLst>
                  <a:ext uri="{FF2B5EF4-FFF2-40B4-BE49-F238E27FC236}">
                    <a16:creationId xmlns:a16="http://schemas.microsoft.com/office/drawing/2014/main" id="{5CF0BE3C-0E9E-5AD5-F71D-4507A2B630DA}"/>
                  </a:ext>
                </a:extLst>
              </p:cNvPr>
              <p:cNvSpPr/>
              <p:nvPr/>
            </p:nvSpPr>
            <p:spPr>
              <a:xfrm>
                <a:off x="1072722" y="2112492"/>
                <a:ext cx="3194803" cy="3380064"/>
              </a:xfrm>
              <a:prstGeom prst="roundRect">
                <a:avLst>
                  <a:gd name="adj" fmla="val 4221"/>
                </a:avLst>
              </a:prstGeom>
              <a:solidFill>
                <a:srgbClr val="EEEEEE">
                  <a:alpha val="75000"/>
                </a:srgbClr>
              </a:solidFill>
              <a:ln w="12700" cap="flat">
                <a:solidFill>
                  <a:schemeClr val="bg1">
                    <a:lumMod val="85000"/>
                  </a:schemeClr>
                </a:solidFill>
                <a:miter lim="400000"/>
              </a:ln>
              <a:effectLst>
                <a:outerShdw blurRad="114300" dist="25400" dir="5400000" rotWithShape="0">
                  <a:srgbClr val="000000">
                    <a:alpha val="15000"/>
                  </a:srgbClr>
                </a:outerShdw>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a:ln>
                    <a:noFill/>
                  </a:ln>
                  <a:solidFill>
                    <a:srgbClr val="EEEEEE"/>
                  </a:solidFill>
                  <a:effectLst/>
                  <a:uLnTx/>
                  <a:uFillTx/>
                  <a:latin typeface="Century Gothic" panose="020B0502020202020204" pitchFamily="34" charset="0"/>
                </a:endParaRPr>
              </a:p>
            </p:txBody>
          </p:sp>
          <p:cxnSp>
            <p:nvCxnSpPr>
              <p:cNvPr id="14" name="Straight Connector 13">
                <a:extLst>
                  <a:ext uri="{FF2B5EF4-FFF2-40B4-BE49-F238E27FC236}">
                    <a16:creationId xmlns:a16="http://schemas.microsoft.com/office/drawing/2014/main" id="{35B2A270-812F-5732-0ED8-5E5824C8FDCA}"/>
                  </a:ext>
                </a:extLst>
              </p:cNvPr>
              <p:cNvCxnSpPr>
                <a:cxnSpLocks/>
              </p:cNvCxnSpPr>
              <p:nvPr/>
            </p:nvCxnSpPr>
            <p:spPr>
              <a:xfrm>
                <a:off x="1314418" y="3576058"/>
                <a:ext cx="27000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8287C75-839D-C268-A748-26586D3658E6}"/>
                  </a:ext>
                </a:extLst>
              </p:cNvPr>
              <p:cNvCxnSpPr>
                <a:cxnSpLocks/>
              </p:cNvCxnSpPr>
              <p:nvPr/>
            </p:nvCxnSpPr>
            <p:spPr>
              <a:xfrm>
                <a:off x="1314000" y="5029761"/>
                <a:ext cx="27000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AB5E81A-0B85-88E1-F3AB-0B7F4E632E63}"/>
                  </a:ext>
                </a:extLst>
              </p:cNvPr>
              <p:cNvSpPr txBox="1"/>
              <p:nvPr/>
            </p:nvSpPr>
            <p:spPr>
              <a:xfrm>
                <a:off x="1313999" y="3707843"/>
                <a:ext cx="2700000" cy="1225897"/>
              </a:xfrm>
              <a:prstGeom prst="rect">
                <a:avLst/>
              </a:prstGeom>
              <a:noFill/>
            </p:spPr>
            <p:txBody>
              <a:bodyPr wrap="square" lIns="0" tIns="0" rIns="0" bIns="0" rtlCol="0" anchor="ctr" anchorCtr="1">
                <a:noAutofit/>
              </a:bodyPr>
              <a:lstStyle/>
              <a:p>
                <a:pPr algn="ctr"/>
                <a:r>
                  <a:rPr lang="en-US" sz="2000" b="1">
                    <a:gradFill>
                      <a:gsLst>
                        <a:gs pos="2917">
                          <a:schemeClr val="tx1"/>
                        </a:gs>
                        <a:gs pos="30000">
                          <a:schemeClr val="tx1"/>
                        </a:gs>
                      </a:gsLst>
                      <a:lin ang="5400000" scaled="0"/>
                    </a:gradFill>
                    <a:latin typeface="Segoe UI Historic" panose="020B0502040204020203" pitchFamily="34" charset="0"/>
                  </a:rPr>
                  <a:t>Manage risk and meet compliance for users, guests and workload identities</a:t>
                </a:r>
              </a:p>
            </p:txBody>
          </p:sp>
        </p:grpSp>
        <p:pic>
          <p:nvPicPr>
            <p:cNvPr id="12" name="Picture 11">
              <a:extLst>
                <a:ext uri="{FF2B5EF4-FFF2-40B4-BE49-F238E27FC236}">
                  <a16:creationId xmlns:a16="http://schemas.microsoft.com/office/drawing/2014/main" id="{DF2FF269-2261-5584-42F8-94FD9A9FDFCA}"/>
                </a:ext>
              </a:extLst>
            </p:cNvPr>
            <p:cNvPicPr>
              <a:picLocks noChangeAspect="1"/>
            </p:cNvPicPr>
            <p:nvPr/>
          </p:nvPicPr>
          <p:blipFill rotWithShape="1">
            <a:blip r:embed="rId4"/>
            <a:srcRect l="22598" t="9866" r="29065"/>
            <a:stretch/>
          </p:blipFill>
          <p:spPr>
            <a:xfrm>
              <a:off x="6450351" y="2304275"/>
              <a:ext cx="579178" cy="1080000"/>
            </a:xfrm>
            <a:prstGeom prst="rect">
              <a:avLst/>
            </a:prstGeom>
          </p:spPr>
        </p:pic>
      </p:grpSp>
      <p:grpSp>
        <p:nvGrpSpPr>
          <p:cNvPr id="17" name="Ensure access">
            <a:extLst>
              <a:ext uri="{FF2B5EF4-FFF2-40B4-BE49-F238E27FC236}">
                <a16:creationId xmlns:a16="http://schemas.microsoft.com/office/drawing/2014/main" id="{A56A3DA9-4F04-A861-A8D7-EF00E1BA4A05}"/>
              </a:ext>
            </a:extLst>
          </p:cNvPr>
          <p:cNvGrpSpPr/>
          <p:nvPr/>
        </p:nvGrpSpPr>
        <p:grpSpPr>
          <a:xfrm>
            <a:off x="8401772" y="2112492"/>
            <a:ext cx="3194803" cy="3380064"/>
            <a:chOff x="8607857" y="2112492"/>
            <a:chExt cx="3194803" cy="3380064"/>
          </a:xfrm>
        </p:grpSpPr>
        <p:grpSp>
          <p:nvGrpSpPr>
            <p:cNvPr id="18" name="Group 17">
              <a:extLst>
                <a:ext uri="{FF2B5EF4-FFF2-40B4-BE49-F238E27FC236}">
                  <a16:creationId xmlns:a16="http://schemas.microsoft.com/office/drawing/2014/main" id="{839F3738-5E6C-DBD7-D1F9-B7C7615BD34E}"/>
                </a:ext>
              </a:extLst>
            </p:cNvPr>
            <p:cNvGrpSpPr/>
            <p:nvPr/>
          </p:nvGrpSpPr>
          <p:grpSpPr>
            <a:xfrm>
              <a:off x="8607857" y="2112492"/>
              <a:ext cx="3194803" cy="3380064"/>
              <a:chOff x="1072722" y="2112492"/>
              <a:chExt cx="3194803" cy="3380064"/>
            </a:xfrm>
          </p:grpSpPr>
          <p:sp>
            <p:nvSpPr>
              <p:cNvPr id="27" name="Rounded Rectangle">
                <a:extLst>
                  <a:ext uri="{FF2B5EF4-FFF2-40B4-BE49-F238E27FC236}">
                    <a16:creationId xmlns:a16="http://schemas.microsoft.com/office/drawing/2014/main" id="{5DB5BFFB-CD46-E175-AE42-C2E8025B3476}"/>
                  </a:ext>
                </a:extLst>
              </p:cNvPr>
              <p:cNvSpPr/>
              <p:nvPr/>
            </p:nvSpPr>
            <p:spPr>
              <a:xfrm>
                <a:off x="1072722" y="2112492"/>
                <a:ext cx="3194803" cy="3380064"/>
              </a:xfrm>
              <a:prstGeom prst="roundRect">
                <a:avLst>
                  <a:gd name="adj" fmla="val 4221"/>
                </a:avLst>
              </a:prstGeom>
              <a:solidFill>
                <a:srgbClr val="EEEEEE">
                  <a:alpha val="75000"/>
                </a:srgbClr>
              </a:solidFill>
              <a:ln w="12700" cap="flat">
                <a:solidFill>
                  <a:schemeClr val="bg1">
                    <a:lumMod val="85000"/>
                  </a:schemeClr>
                </a:solidFill>
                <a:miter lim="400000"/>
              </a:ln>
              <a:effectLst>
                <a:outerShdw blurRad="114300" dist="25400" dir="5400000" rotWithShape="0">
                  <a:srgbClr val="000000">
                    <a:alpha val="15000"/>
                  </a:srgbClr>
                </a:outerShdw>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a:ln>
                    <a:noFill/>
                  </a:ln>
                  <a:solidFill>
                    <a:srgbClr val="EEEEEE"/>
                  </a:solidFill>
                  <a:effectLst/>
                  <a:uLnTx/>
                  <a:uFillTx/>
                  <a:latin typeface="Century Gothic" panose="020B0502020202020204" pitchFamily="34" charset="0"/>
                </a:endParaRPr>
              </a:p>
            </p:txBody>
          </p:sp>
          <p:cxnSp>
            <p:nvCxnSpPr>
              <p:cNvPr id="28" name="Straight Connector 27">
                <a:extLst>
                  <a:ext uri="{FF2B5EF4-FFF2-40B4-BE49-F238E27FC236}">
                    <a16:creationId xmlns:a16="http://schemas.microsoft.com/office/drawing/2014/main" id="{26DF817D-6217-C2DB-2315-D4B4DC2116D9}"/>
                  </a:ext>
                </a:extLst>
              </p:cNvPr>
              <p:cNvCxnSpPr>
                <a:cxnSpLocks/>
              </p:cNvCxnSpPr>
              <p:nvPr/>
            </p:nvCxnSpPr>
            <p:spPr>
              <a:xfrm>
                <a:off x="1314418" y="3576058"/>
                <a:ext cx="27000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2CF0626-DEB6-9369-7381-EFCA66A004C6}"/>
                  </a:ext>
                </a:extLst>
              </p:cNvPr>
              <p:cNvCxnSpPr>
                <a:cxnSpLocks/>
              </p:cNvCxnSpPr>
              <p:nvPr/>
            </p:nvCxnSpPr>
            <p:spPr>
              <a:xfrm>
                <a:off x="1314000" y="5029761"/>
                <a:ext cx="27000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CCD6F94-5A56-A186-7AA7-BB92CD70520B}"/>
                  </a:ext>
                </a:extLst>
              </p:cNvPr>
              <p:cNvSpPr txBox="1"/>
              <p:nvPr/>
            </p:nvSpPr>
            <p:spPr>
              <a:xfrm>
                <a:off x="1313999" y="3707843"/>
                <a:ext cx="2700000" cy="1225897"/>
              </a:xfrm>
              <a:prstGeom prst="rect">
                <a:avLst/>
              </a:prstGeom>
              <a:noFill/>
            </p:spPr>
            <p:txBody>
              <a:bodyPr wrap="square" lIns="0" tIns="0" rIns="0" bIns="0" rtlCol="0" anchor="ctr" anchorCtr="1">
                <a:noAutofit/>
              </a:bodyPr>
              <a:lstStyle/>
              <a:p>
                <a:pPr algn="ctr"/>
                <a:r>
                  <a:rPr lang="en-US" sz="2000" b="1">
                    <a:gradFill>
                      <a:gsLst>
                        <a:gs pos="2917">
                          <a:schemeClr val="tx1"/>
                        </a:gs>
                        <a:gs pos="30000">
                          <a:schemeClr val="tx1"/>
                        </a:gs>
                      </a:gsLst>
                      <a:lin ang="5400000" scaled="0"/>
                    </a:gradFill>
                    <a:latin typeface="Segoe UI Historic" panose="020B0502040204020203" pitchFamily="34" charset="0"/>
                  </a:rPr>
                  <a:t>Ensure access to sensitive Teams, Groups, Apps, Roles is reviewed periodically</a:t>
                </a:r>
              </a:p>
            </p:txBody>
          </p:sp>
        </p:grpSp>
        <p:grpSp>
          <p:nvGrpSpPr>
            <p:cNvPr id="19" name="Group 18">
              <a:extLst>
                <a:ext uri="{FF2B5EF4-FFF2-40B4-BE49-F238E27FC236}">
                  <a16:creationId xmlns:a16="http://schemas.microsoft.com/office/drawing/2014/main" id="{80631CA9-86E7-B720-C571-B343D37FDB02}"/>
                </a:ext>
              </a:extLst>
            </p:cNvPr>
            <p:cNvGrpSpPr/>
            <p:nvPr/>
          </p:nvGrpSpPr>
          <p:grpSpPr>
            <a:xfrm>
              <a:off x="9636015" y="2425142"/>
              <a:ext cx="1126237" cy="921543"/>
              <a:chOff x="9802434" y="2625745"/>
              <a:chExt cx="1126237" cy="921543"/>
            </a:xfrm>
          </p:grpSpPr>
          <p:grpSp>
            <p:nvGrpSpPr>
              <p:cNvPr id="20" name="Group 19">
                <a:extLst>
                  <a:ext uri="{FF2B5EF4-FFF2-40B4-BE49-F238E27FC236}">
                    <a16:creationId xmlns:a16="http://schemas.microsoft.com/office/drawing/2014/main" id="{C0B52947-2BDC-0B84-D723-62BC7247B1CB}"/>
                  </a:ext>
                </a:extLst>
              </p:cNvPr>
              <p:cNvGrpSpPr/>
              <p:nvPr/>
            </p:nvGrpSpPr>
            <p:grpSpPr>
              <a:xfrm>
                <a:off x="9802434" y="2625745"/>
                <a:ext cx="674980" cy="794344"/>
                <a:chOff x="8437453" y="2735147"/>
                <a:chExt cx="387178" cy="455648"/>
              </a:xfrm>
            </p:grpSpPr>
            <p:sp>
              <p:nvSpPr>
                <p:cNvPr id="24" name="Parallelogram 23">
                  <a:extLst>
                    <a:ext uri="{FF2B5EF4-FFF2-40B4-BE49-F238E27FC236}">
                      <a16:creationId xmlns:a16="http://schemas.microsoft.com/office/drawing/2014/main" id="{7322C560-7B8D-0B69-1823-13CC6A5C824A}"/>
                    </a:ext>
                  </a:extLst>
                </p:cNvPr>
                <p:cNvSpPr/>
                <p:nvPr/>
              </p:nvSpPr>
              <p:spPr bwMode="auto">
                <a:xfrm rot="5400000" flipV="1">
                  <a:off x="8567364" y="2933525"/>
                  <a:ext cx="334698" cy="179837"/>
                </a:xfrm>
                <a:prstGeom prst="parallelogram">
                  <a:avLst>
                    <a:gd name="adj" fmla="val 49150"/>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25" name="Parallelogram 24">
                  <a:extLst>
                    <a:ext uri="{FF2B5EF4-FFF2-40B4-BE49-F238E27FC236}">
                      <a16:creationId xmlns:a16="http://schemas.microsoft.com/office/drawing/2014/main" id="{1570F31C-9586-0C52-0D8C-D3F03D11C5B6}"/>
                    </a:ext>
                  </a:extLst>
                </p:cNvPr>
                <p:cNvSpPr/>
                <p:nvPr/>
              </p:nvSpPr>
              <p:spPr bwMode="auto">
                <a:xfrm rot="16200000" flipH="1" flipV="1">
                  <a:off x="8361187" y="2932360"/>
                  <a:ext cx="334701" cy="182170"/>
                </a:xfrm>
                <a:prstGeom prst="parallelogram">
                  <a:avLst>
                    <a:gd name="adj" fmla="val 55464"/>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26" name="Parallelogram 25">
                  <a:extLst>
                    <a:ext uri="{FF2B5EF4-FFF2-40B4-BE49-F238E27FC236}">
                      <a16:creationId xmlns:a16="http://schemas.microsoft.com/office/drawing/2014/main" id="{15D73AE5-EC9F-C2B2-BB97-C7B4F02BAD35}"/>
                    </a:ext>
                  </a:extLst>
                </p:cNvPr>
                <p:cNvSpPr/>
                <p:nvPr/>
              </p:nvSpPr>
              <p:spPr bwMode="auto">
                <a:xfrm rot="12600000">
                  <a:off x="8466635" y="2735147"/>
                  <a:ext cx="334701" cy="182859"/>
                </a:xfrm>
                <a:prstGeom prst="parallelogram">
                  <a:avLst>
                    <a:gd name="adj" fmla="val 6750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endParaRPr>
                </a:p>
              </p:txBody>
            </p:sp>
          </p:grpSp>
          <p:grpSp>
            <p:nvGrpSpPr>
              <p:cNvPr id="21" name="Group 20">
                <a:extLst>
                  <a:ext uri="{FF2B5EF4-FFF2-40B4-BE49-F238E27FC236}">
                    <a16:creationId xmlns:a16="http://schemas.microsoft.com/office/drawing/2014/main" id="{DAF209F5-72CD-844D-8086-900840A3E43E}"/>
                  </a:ext>
                </a:extLst>
              </p:cNvPr>
              <p:cNvGrpSpPr/>
              <p:nvPr/>
            </p:nvGrpSpPr>
            <p:grpSpPr>
              <a:xfrm>
                <a:off x="10438470" y="3057087"/>
                <a:ext cx="490201" cy="490201"/>
                <a:chOff x="9567757" y="596788"/>
                <a:chExt cx="887289" cy="887289"/>
              </a:xfrm>
            </p:grpSpPr>
            <p:sp useBgFill="1">
              <p:nvSpPr>
                <p:cNvPr id="22" name="Oval 21">
                  <a:extLst>
                    <a:ext uri="{FF2B5EF4-FFF2-40B4-BE49-F238E27FC236}">
                      <a16:creationId xmlns:a16="http://schemas.microsoft.com/office/drawing/2014/main" id="{0638CBF5-C238-C1B8-C81A-C7DFFC8F57B2}"/>
                    </a:ext>
                  </a:extLst>
                </p:cNvPr>
                <p:cNvSpPr/>
                <p:nvPr/>
              </p:nvSpPr>
              <p:spPr bwMode="auto">
                <a:xfrm>
                  <a:off x="9567757" y="596788"/>
                  <a:ext cx="887289" cy="887289"/>
                </a:xfrm>
                <a:prstGeom prst="ellipse">
                  <a:avLst/>
                </a:prstGeom>
                <a:ln>
                  <a:solidFill>
                    <a:srgbClr val="0070C0"/>
                  </a:solidFill>
                  <a:prstDash val="dash"/>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err="1">
                    <a:ln>
                      <a:noFill/>
                    </a:ln>
                    <a:solidFill>
                      <a:prstClr val="black"/>
                    </a:solidFill>
                    <a:effectLst/>
                    <a:uLnTx/>
                    <a:uFillTx/>
                    <a:latin typeface="Calibri"/>
                    <a:ea typeface="+mn-ea"/>
                    <a:cs typeface="+mn-cs"/>
                  </a:endParaRPr>
                </a:p>
              </p:txBody>
            </p:sp>
            <p:sp>
              <p:nvSpPr>
                <p:cNvPr id="23" name="list_4" title="Icon of a checklist">
                  <a:extLst>
                    <a:ext uri="{FF2B5EF4-FFF2-40B4-BE49-F238E27FC236}">
                      <a16:creationId xmlns:a16="http://schemas.microsoft.com/office/drawing/2014/main" id="{FE9029F7-27DC-361B-643B-FDF5213E55D6}"/>
                    </a:ext>
                  </a:extLst>
                </p:cNvPr>
                <p:cNvSpPr>
                  <a:spLocks noChangeAspect="1" noEditPoints="1"/>
                </p:cNvSpPr>
                <p:nvPr/>
              </p:nvSpPr>
              <p:spPr bwMode="auto">
                <a:xfrm>
                  <a:off x="9746144" y="861147"/>
                  <a:ext cx="530515" cy="35857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282828"/>
                    </a:solidFill>
                    <a:effectLst/>
                    <a:uLnTx/>
                    <a:uFillTx/>
                    <a:latin typeface="Segoe UI"/>
                    <a:ea typeface="+mn-ea"/>
                    <a:cs typeface="+mn-cs"/>
                  </a:endParaRPr>
                </a:p>
              </p:txBody>
            </p:sp>
          </p:grpSp>
        </p:grpSp>
      </p:grpSp>
    </p:spTree>
    <p:extLst>
      <p:ext uri="{BB962C8B-B14F-4D97-AF65-F5344CB8AC3E}">
        <p14:creationId xmlns:p14="http://schemas.microsoft.com/office/powerpoint/2010/main" val="311066515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38B0E-667B-FC77-F065-1055EBC74863}"/>
              </a:ext>
            </a:extLst>
          </p:cNvPr>
          <p:cNvSpPr>
            <a:spLocks noGrp="1"/>
          </p:cNvSpPr>
          <p:nvPr>
            <p:ph type="title"/>
          </p:nvPr>
        </p:nvSpPr>
        <p:spPr>
          <a:xfrm>
            <a:off x="763225" y="475989"/>
            <a:ext cx="11018520" cy="923330"/>
          </a:xfrm>
        </p:spPr>
        <p:txBody>
          <a:bodyPr>
            <a:normAutofit/>
          </a:bodyPr>
          <a:lstStyle/>
          <a:p>
            <a:r>
              <a:rPr lang="en-US"/>
              <a:t>How Access Reviews works </a:t>
            </a:r>
            <a:br>
              <a:rPr lang="en-US"/>
            </a:br>
            <a:r>
              <a:rPr lang="en-US" sz="2400">
                <a:solidFill>
                  <a:schemeClr val="accent1"/>
                </a:solidFill>
              </a:rPr>
              <a:t>Administrator</a:t>
            </a:r>
            <a:endParaRPr lang="en-US">
              <a:solidFill>
                <a:schemeClr val="accent1"/>
              </a:solidFill>
            </a:endParaRPr>
          </a:p>
        </p:txBody>
      </p:sp>
      <p:sp>
        <p:nvSpPr>
          <p:cNvPr id="3" name="Content Placeholder 2">
            <a:extLst>
              <a:ext uri="{FF2B5EF4-FFF2-40B4-BE49-F238E27FC236}">
                <a16:creationId xmlns:a16="http://schemas.microsoft.com/office/drawing/2014/main" id="{3A28789C-DA5B-D2FE-6F6C-60AE904E2B50}"/>
              </a:ext>
            </a:extLst>
          </p:cNvPr>
          <p:cNvSpPr txBox="1">
            <a:spLocks/>
          </p:cNvSpPr>
          <p:nvPr/>
        </p:nvSpPr>
        <p:spPr>
          <a:xfrm>
            <a:off x="709709" y="2377818"/>
            <a:ext cx="1552659" cy="21544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1. Selects resource</a:t>
            </a:r>
          </a:p>
        </p:txBody>
      </p:sp>
      <p:sp>
        <p:nvSpPr>
          <p:cNvPr id="4" name="Content Placeholder 2">
            <a:extLst>
              <a:ext uri="{FF2B5EF4-FFF2-40B4-BE49-F238E27FC236}">
                <a16:creationId xmlns:a16="http://schemas.microsoft.com/office/drawing/2014/main" id="{ECD60AD4-741D-E2F4-30EC-039E7E2A680F}"/>
              </a:ext>
            </a:extLst>
          </p:cNvPr>
          <p:cNvSpPr txBox="1">
            <a:spLocks/>
          </p:cNvSpPr>
          <p:nvPr/>
        </p:nvSpPr>
        <p:spPr>
          <a:xfrm>
            <a:off x="1706985" y="2852901"/>
            <a:ext cx="1066058" cy="77867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Team/Group</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SaaS application</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Privileged role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Access Package</a:t>
            </a:r>
          </a:p>
        </p:txBody>
      </p:sp>
      <p:grpSp>
        <p:nvGrpSpPr>
          <p:cNvPr id="5" name="Group 4">
            <a:extLst>
              <a:ext uri="{FF2B5EF4-FFF2-40B4-BE49-F238E27FC236}">
                <a16:creationId xmlns:a16="http://schemas.microsoft.com/office/drawing/2014/main" id="{8442A8C5-B75A-4C5C-A1D8-AB9376E5D762}"/>
              </a:ext>
            </a:extLst>
          </p:cNvPr>
          <p:cNvGrpSpPr/>
          <p:nvPr/>
        </p:nvGrpSpPr>
        <p:grpSpPr>
          <a:xfrm>
            <a:off x="925015" y="3053832"/>
            <a:ext cx="477144" cy="561523"/>
            <a:chOff x="8437453" y="2735147"/>
            <a:chExt cx="387178" cy="455648"/>
          </a:xfrm>
        </p:grpSpPr>
        <p:sp>
          <p:nvSpPr>
            <p:cNvPr id="6" name="Parallelogram 5">
              <a:extLst>
                <a:ext uri="{FF2B5EF4-FFF2-40B4-BE49-F238E27FC236}">
                  <a16:creationId xmlns:a16="http://schemas.microsoft.com/office/drawing/2014/main" id="{2F82C7C4-B06C-D389-F0EF-B56A57920220}"/>
                </a:ext>
              </a:extLst>
            </p:cNvPr>
            <p:cNvSpPr/>
            <p:nvPr/>
          </p:nvSpPr>
          <p:spPr bwMode="auto">
            <a:xfrm rot="5400000" flipV="1">
              <a:off x="8567364" y="2933525"/>
              <a:ext cx="334698" cy="179837"/>
            </a:xfrm>
            <a:prstGeom prst="parallelogram">
              <a:avLst>
                <a:gd name="adj" fmla="val 49150"/>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7" name="Parallelogram 6">
              <a:extLst>
                <a:ext uri="{FF2B5EF4-FFF2-40B4-BE49-F238E27FC236}">
                  <a16:creationId xmlns:a16="http://schemas.microsoft.com/office/drawing/2014/main" id="{326D8C3D-5EF4-00BA-9A2A-97E402F0F762}"/>
                </a:ext>
              </a:extLst>
            </p:cNvPr>
            <p:cNvSpPr/>
            <p:nvPr/>
          </p:nvSpPr>
          <p:spPr bwMode="auto">
            <a:xfrm rot="16200000" flipH="1" flipV="1">
              <a:off x="8361187" y="2932360"/>
              <a:ext cx="334701" cy="182170"/>
            </a:xfrm>
            <a:prstGeom prst="parallelogram">
              <a:avLst>
                <a:gd name="adj" fmla="val 55464"/>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8" name="Parallelogram 7">
              <a:extLst>
                <a:ext uri="{FF2B5EF4-FFF2-40B4-BE49-F238E27FC236}">
                  <a16:creationId xmlns:a16="http://schemas.microsoft.com/office/drawing/2014/main" id="{754140A3-A7E8-5618-5E59-16A82D8C59FC}"/>
                </a:ext>
              </a:extLst>
            </p:cNvPr>
            <p:cNvSpPr/>
            <p:nvPr/>
          </p:nvSpPr>
          <p:spPr bwMode="auto">
            <a:xfrm rot="12600000">
              <a:off x="8466635" y="2735147"/>
              <a:ext cx="334701" cy="182859"/>
            </a:xfrm>
            <a:prstGeom prst="parallelogram">
              <a:avLst>
                <a:gd name="adj" fmla="val 6750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grpSp>
      <p:sp>
        <p:nvSpPr>
          <p:cNvPr id="9" name="Content Placeholder 2">
            <a:extLst>
              <a:ext uri="{FF2B5EF4-FFF2-40B4-BE49-F238E27FC236}">
                <a16:creationId xmlns:a16="http://schemas.microsoft.com/office/drawing/2014/main" id="{B95463B0-5D50-C681-CF71-20BCC448821F}"/>
              </a:ext>
            </a:extLst>
          </p:cNvPr>
          <p:cNvSpPr txBox="1">
            <a:spLocks/>
          </p:cNvSpPr>
          <p:nvPr/>
        </p:nvSpPr>
        <p:spPr>
          <a:xfrm>
            <a:off x="3298292" y="2372054"/>
            <a:ext cx="1552659"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2. Selects scope</a:t>
            </a:r>
            <a:endPar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0" name="Content Placeholder 2">
            <a:extLst>
              <a:ext uri="{FF2B5EF4-FFF2-40B4-BE49-F238E27FC236}">
                <a16:creationId xmlns:a16="http://schemas.microsoft.com/office/drawing/2014/main" id="{F464F216-2CDA-8603-87C7-F2C651F5DD96}"/>
              </a:ext>
            </a:extLst>
          </p:cNvPr>
          <p:cNvSpPr txBox="1">
            <a:spLocks/>
          </p:cNvSpPr>
          <p:nvPr/>
        </p:nvSpPr>
        <p:spPr>
          <a:xfrm>
            <a:off x="4198112" y="2805737"/>
            <a:ext cx="1266121" cy="77867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Guests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Employees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Everyone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100">
                <a:gradFill>
                  <a:gsLst>
                    <a:gs pos="1250">
                      <a:srgbClr val="000000"/>
                    </a:gs>
                    <a:gs pos="100000">
                      <a:srgbClr val="000000"/>
                    </a:gs>
                  </a:gsLst>
                  <a:lin ang="5400000" scaled="0"/>
                </a:gradFill>
                <a:latin typeface="Segoe UI"/>
              </a:rPr>
              <a:t>Workload Identities</a:t>
            </a:r>
            <a:endPar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1" name="people_4" title="Icon of a person">
            <a:extLst>
              <a:ext uri="{FF2B5EF4-FFF2-40B4-BE49-F238E27FC236}">
                <a16:creationId xmlns:a16="http://schemas.microsoft.com/office/drawing/2014/main" id="{2740C00C-C948-9AD4-CE6B-A0C3EFC9978B}"/>
              </a:ext>
            </a:extLst>
          </p:cNvPr>
          <p:cNvSpPr>
            <a:spLocks noChangeAspect="1" noEditPoints="1"/>
          </p:cNvSpPr>
          <p:nvPr/>
        </p:nvSpPr>
        <p:spPr bwMode="auto">
          <a:xfrm>
            <a:off x="864477" y="4573856"/>
            <a:ext cx="537682" cy="60112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Content Placeholder 2">
            <a:extLst>
              <a:ext uri="{FF2B5EF4-FFF2-40B4-BE49-F238E27FC236}">
                <a16:creationId xmlns:a16="http://schemas.microsoft.com/office/drawing/2014/main" id="{8F5D7D4F-3B60-1EE5-E08C-A3CE9796E36E}"/>
              </a:ext>
            </a:extLst>
          </p:cNvPr>
          <p:cNvSpPr txBox="1">
            <a:spLocks/>
          </p:cNvSpPr>
          <p:nvPr/>
        </p:nvSpPr>
        <p:spPr>
          <a:xfrm>
            <a:off x="709708" y="4139215"/>
            <a:ext cx="1552659"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3. Selects reviewer</a:t>
            </a:r>
            <a:endPar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3" name="Content Placeholder 2">
            <a:extLst>
              <a:ext uri="{FF2B5EF4-FFF2-40B4-BE49-F238E27FC236}">
                <a16:creationId xmlns:a16="http://schemas.microsoft.com/office/drawing/2014/main" id="{6990491E-4074-A155-2D10-9E49952DCA8A}"/>
              </a:ext>
            </a:extLst>
          </p:cNvPr>
          <p:cNvSpPr txBox="1">
            <a:spLocks/>
          </p:cNvSpPr>
          <p:nvPr/>
        </p:nvSpPr>
        <p:spPr>
          <a:xfrm>
            <a:off x="1660436" y="4492890"/>
            <a:ext cx="1552659" cy="77867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Team/Group owner</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Manager</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Specific user(s)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Users’ self review</a:t>
            </a:r>
          </a:p>
        </p:txBody>
      </p:sp>
      <p:sp>
        <p:nvSpPr>
          <p:cNvPr id="14" name="magnify" title="Icon of a magnifying glass">
            <a:extLst>
              <a:ext uri="{FF2B5EF4-FFF2-40B4-BE49-F238E27FC236}">
                <a16:creationId xmlns:a16="http://schemas.microsoft.com/office/drawing/2014/main" id="{5D1ECB90-764A-3355-F0F4-95B2A8E618B5}"/>
              </a:ext>
            </a:extLst>
          </p:cNvPr>
          <p:cNvSpPr>
            <a:spLocks noChangeAspect="1" noEditPoints="1"/>
          </p:cNvSpPr>
          <p:nvPr/>
        </p:nvSpPr>
        <p:spPr bwMode="auto">
          <a:xfrm flipH="1">
            <a:off x="3425442" y="2882363"/>
            <a:ext cx="508635" cy="498915"/>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Content Placeholder 2">
            <a:extLst>
              <a:ext uri="{FF2B5EF4-FFF2-40B4-BE49-F238E27FC236}">
                <a16:creationId xmlns:a16="http://schemas.microsoft.com/office/drawing/2014/main" id="{D8515A7D-61D3-858B-1686-2F356CFE87A4}"/>
              </a:ext>
            </a:extLst>
          </p:cNvPr>
          <p:cNvSpPr txBox="1">
            <a:spLocks/>
          </p:cNvSpPr>
          <p:nvPr/>
        </p:nvSpPr>
        <p:spPr>
          <a:xfrm>
            <a:off x="3298292" y="4139215"/>
            <a:ext cx="1765592"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4. Selects frequency</a:t>
            </a:r>
            <a:endPar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6" name="Content Placeholder 2">
            <a:extLst>
              <a:ext uri="{FF2B5EF4-FFF2-40B4-BE49-F238E27FC236}">
                <a16:creationId xmlns:a16="http://schemas.microsoft.com/office/drawing/2014/main" id="{AFC15D0F-37D9-D1DC-DFA5-C643905D0FD9}"/>
              </a:ext>
            </a:extLst>
          </p:cNvPr>
          <p:cNvSpPr txBox="1">
            <a:spLocks/>
          </p:cNvSpPr>
          <p:nvPr/>
        </p:nvSpPr>
        <p:spPr>
          <a:xfrm>
            <a:off x="4491554" y="4548620"/>
            <a:ext cx="877078" cy="77867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Weekly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Monthly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Quarterly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Yearly</a:t>
            </a:r>
          </a:p>
        </p:txBody>
      </p:sp>
      <p:sp>
        <p:nvSpPr>
          <p:cNvPr id="17" name="Calendar" title="Icon of a calendar">
            <a:extLst>
              <a:ext uri="{FF2B5EF4-FFF2-40B4-BE49-F238E27FC236}">
                <a16:creationId xmlns:a16="http://schemas.microsoft.com/office/drawing/2014/main" id="{89D758EB-E0C7-E6EA-3150-4755AE0E2DD4}"/>
              </a:ext>
            </a:extLst>
          </p:cNvPr>
          <p:cNvSpPr>
            <a:spLocks noChangeAspect="1" noEditPoints="1"/>
          </p:cNvSpPr>
          <p:nvPr/>
        </p:nvSpPr>
        <p:spPr bwMode="auto">
          <a:xfrm>
            <a:off x="3458002" y="4640386"/>
            <a:ext cx="566999" cy="543295"/>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F9911829-073A-DDB8-FC50-FC757F0C06A8}"/>
              </a:ext>
            </a:extLst>
          </p:cNvPr>
          <p:cNvSpPr/>
          <p:nvPr/>
        </p:nvSpPr>
        <p:spPr bwMode="auto">
          <a:xfrm>
            <a:off x="588263" y="2230440"/>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E40D2E89-0858-9F40-DC4D-CE66A1E87650}"/>
              </a:ext>
            </a:extLst>
          </p:cNvPr>
          <p:cNvSpPr/>
          <p:nvPr/>
        </p:nvSpPr>
        <p:spPr bwMode="auto">
          <a:xfrm>
            <a:off x="3161905" y="2230440"/>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E7C0A23C-16CC-A605-4E48-28160EB73119}"/>
              </a:ext>
            </a:extLst>
          </p:cNvPr>
          <p:cNvSpPr/>
          <p:nvPr/>
        </p:nvSpPr>
        <p:spPr bwMode="auto">
          <a:xfrm>
            <a:off x="588263" y="4013869"/>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4D78FE97-2FA7-4DF5-5D18-D08F3432118A}"/>
              </a:ext>
            </a:extLst>
          </p:cNvPr>
          <p:cNvSpPr/>
          <p:nvPr/>
        </p:nvSpPr>
        <p:spPr bwMode="auto">
          <a:xfrm>
            <a:off x="3169540" y="4013868"/>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58CD2495-AF5D-6B16-BBBC-5967232D8ED5}"/>
              </a:ext>
            </a:extLst>
          </p:cNvPr>
          <p:cNvPicPr>
            <a:picLocks noChangeAspect="1"/>
          </p:cNvPicPr>
          <p:nvPr/>
        </p:nvPicPr>
        <p:blipFill rotWithShape="1">
          <a:blip r:embed="rId2"/>
          <a:srcRect r="27355" b="28939"/>
          <a:stretch/>
        </p:blipFill>
        <p:spPr>
          <a:xfrm>
            <a:off x="5735547" y="1603595"/>
            <a:ext cx="6046198" cy="4490359"/>
          </a:xfrm>
          <a:prstGeom prst="rect">
            <a:avLst/>
          </a:prstGeom>
        </p:spPr>
      </p:pic>
    </p:spTree>
    <p:extLst>
      <p:ext uri="{BB962C8B-B14F-4D97-AF65-F5344CB8AC3E}">
        <p14:creationId xmlns:p14="http://schemas.microsoft.com/office/powerpoint/2010/main" val="78634031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38B0E-667B-FC77-F065-1055EBC74863}"/>
              </a:ext>
            </a:extLst>
          </p:cNvPr>
          <p:cNvSpPr>
            <a:spLocks noGrp="1"/>
          </p:cNvSpPr>
          <p:nvPr>
            <p:ph type="title"/>
          </p:nvPr>
        </p:nvSpPr>
        <p:spPr>
          <a:xfrm>
            <a:off x="588263" y="457200"/>
            <a:ext cx="11018520" cy="923330"/>
          </a:xfrm>
        </p:spPr>
        <p:txBody>
          <a:bodyPr>
            <a:normAutofit/>
          </a:bodyPr>
          <a:lstStyle/>
          <a:p>
            <a:r>
              <a:rPr lang="en-US"/>
              <a:t>How Access Reviews works </a:t>
            </a:r>
            <a:br>
              <a:rPr lang="en-US"/>
            </a:br>
            <a:r>
              <a:rPr lang="en-US" sz="2400">
                <a:solidFill>
                  <a:schemeClr val="accent1"/>
                </a:solidFill>
              </a:rPr>
              <a:t>Reviewer</a:t>
            </a:r>
            <a:endParaRPr lang="en-US">
              <a:solidFill>
                <a:schemeClr val="accent1"/>
              </a:solidFill>
            </a:endParaRPr>
          </a:p>
        </p:txBody>
      </p:sp>
      <p:sp>
        <p:nvSpPr>
          <p:cNvPr id="3" name="Content Placeholder 2">
            <a:extLst>
              <a:ext uri="{FF2B5EF4-FFF2-40B4-BE49-F238E27FC236}">
                <a16:creationId xmlns:a16="http://schemas.microsoft.com/office/drawing/2014/main" id="{3A28789C-DA5B-D2FE-6F6C-60AE904E2B50}"/>
              </a:ext>
            </a:extLst>
          </p:cNvPr>
          <p:cNvSpPr txBox="1">
            <a:spLocks/>
          </p:cNvSpPr>
          <p:nvPr/>
        </p:nvSpPr>
        <p:spPr>
          <a:xfrm>
            <a:off x="709709" y="2377818"/>
            <a:ext cx="2063334" cy="21544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1. Send notification</a:t>
            </a:r>
          </a:p>
        </p:txBody>
      </p:sp>
      <p:sp>
        <p:nvSpPr>
          <p:cNvPr id="4" name="Content Placeholder 2">
            <a:extLst>
              <a:ext uri="{FF2B5EF4-FFF2-40B4-BE49-F238E27FC236}">
                <a16:creationId xmlns:a16="http://schemas.microsoft.com/office/drawing/2014/main" id="{ECD60AD4-741D-E2F4-30EC-039E7E2A680F}"/>
              </a:ext>
            </a:extLst>
          </p:cNvPr>
          <p:cNvSpPr txBox="1">
            <a:spLocks/>
          </p:cNvSpPr>
          <p:nvPr/>
        </p:nvSpPr>
        <p:spPr>
          <a:xfrm>
            <a:off x="1636966" y="2788725"/>
            <a:ext cx="1066058"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200">
                <a:gradFill>
                  <a:gsLst>
                    <a:gs pos="1250">
                      <a:srgbClr val="000000"/>
                    </a:gs>
                    <a:gs pos="100000">
                      <a:srgbClr val="000000"/>
                    </a:gs>
                  </a:gsLst>
                  <a:lin ang="5400000" scaled="0"/>
                </a:gradFill>
              </a:rPr>
              <a:t>Email is sent to the reviewer</a:t>
            </a:r>
          </a:p>
        </p:txBody>
      </p:sp>
      <p:sp>
        <p:nvSpPr>
          <p:cNvPr id="9" name="Content Placeholder 2">
            <a:extLst>
              <a:ext uri="{FF2B5EF4-FFF2-40B4-BE49-F238E27FC236}">
                <a16:creationId xmlns:a16="http://schemas.microsoft.com/office/drawing/2014/main" id="{B95463B0-5D50-C681-CF71-20BCC448821F}"/>
              </a:ext>
            </a:extLst>
          </p:cNvPr>
          <p:cNvSpPr txBox="1">
            <a:spLocks/>
          </p:cNvSpPr>
          <p:nvPr/>
        </p:nvSpPr>
        <p:spPr>
          <a:xfrm>
            <a:off x="3298292" y="2372054"/>
            <a:ext cx="1552659"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2. Review</a:t>
            </a:r>
            <a:endPar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0" name="Content Placeholder 2">
            <a:extLst>
              <a:ext uri="{FF2B5EF4-FFF2-40B4-BE49-F238E27FC236}">
                <a16:creationId xmlns:a16="http://schemas.microsoft.com/office/drawing/2014/main" id="{F464F216-2CDA-8603-87C7-F2C651F5DD96}"/>
              </a:ext>
            </a:extLst>
          </p:cNvPr>
          <p:cNvSpPr txBox="1">
            <a:spLocks/>
          </p:cNvSpPr>
          <p:nvPr/>
        </p:nvSpPr>
        <p:spPr>
          <a:xfrm>
            <a:off x="4190477" y="2754957"/>
            <a:ext cx="1266121" cy="73866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200">
                <a:gradFill>
                  <a:gsLst>
                    <a:gs pos="1250">
                      <a:srgbClr val="000000"/>
                    </a:gs>
                    <a:gs pos="100000">
                      <a:srgbClr val="000000"/>
                    </a:gs>
                  </a:gsLst>
                  <a:lin ang="5400000" scaled="0"/>
                </a:gradFill>
              </a:rPr>
              <a:t>Review current membership with system generated recommendations</a:t>
            </a:r>
          </a:p>
        </p:txBody>
      </p:sp>
      <p:sp>
        <p:nvSpPr>
          <p:cNvPr id="12" name="Content Placeholder 2">
            <a:extLst>
              <a:ext uri="{FF2B5EF4-FFF2-40B4-BE49-F238E27FC236}">
                <a16:creationId xmlns:a16="http://schemas.microsoft.com/office/drawing/2014/main" id="{8F5D7D4F-3B60-1EE5-E08C-A3CE9796E36E}"/>
              </a:ext>
            </a:extLst>
          </p:cNvPr>
          <p:cNvSpPr txBox="1">
            <a:spLocks/>
          </p:cNvSpPr>
          <p:nvPr/>
        </p:nvSpPr>
        <p:spPr>
          <a:xfrm>
            <a:off x="709708" y="4139215"/>
            <a:ext cx="1552659"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3. Confirm</a:t>
            </a:r>
            <a:endPar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3" name="Content Placeholder 2">
            <a:extLst>
              <a:ext uri="{FF2B5EF4-FFF2-40B4-BE49-F238E27FC236}">
                <a16:creationId xmlns:a16="http://schemas.microsoft.com/office/drawing/2014/main" id="{6990491E-4074-A155-2D10-9E49952DCA8A}"/>
              </a:ext>
            </a:extLst>
          </p:cNvPr>
          <p:cNvSpPr txBox="1">
            <a:spLocks/>
          </p:cNvSpPr>
          <p:nvPr/>
        </p:nvSpPr>
        <p:spPr>
          <a:xfrm>
            <a:off x="1660436" y="4492890"/>
            <a:ext cx="1112607" cy="73866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200">
                <a:gradFill>
                  <a:gsLst>
                    <a:gs pos="1250">
                      <a:srgbClr val="000000"/>
                    </a:gs>
                    <a:gs pos="100000">
                      <a:srgbClr val="000000"/>
                    </a:gs>
                  </a:gsLst>
                  <a:lin ang="5400000" scaled="0"/>
                </a:gradFill>
              </a:rPr>
              <a:t>Reviewers confirm which memberships to keep</a:t>
            </a:r>
          </a:p>
        </p:txBody>
      </p:sp>
      <p:sp>
        <p:nvSpPr>
          <p:cNvPr id="15" name="Content Placeholder 2">
            <a:extLst>
              <a:ext uri="{FF2B5EF4-FFF2-40B4-BE49-F238E27FC236}">
                <a16:creationId xmlns:a16="http://schemas.microsoft.com/office/drawing/2014/main" id="{D8515A7D-61D3-858B-1686-2F356CFE87A4}"/>
              </a:ext>
            </a:extLst>
          </p:cNvPr>
          <p:cNvSpPr txBox="1">
            <a:spLocks/>
          </p:cNvSpPr>
          <p:nvPr/>
        </p:nvSpPr>
        <p:spPr>
          <a:xfrm>
            <a:off x="3298292" y="4139215"/>
            <a:ext cx="1765592"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4. Apply result</a:t>
            </a:r>
            <a:endPar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6" name="Content Placeholder 2">
            <a:extLst>
              <a:ext uri="{FF2B5EF4-FFF2-40B4-BE49-F238E27FC236}">
                <a16:creationId xmlns:a16="http://schemas.microsoft.com/office/drawing/2014/main" id="{AFC15D0F-37D9-D1DC-DFA5-C643905D0FD9}"/>
              </a:ext>
            </a:extLst>
          </p:cNvPr>
          <p:cNvSpPr txBox="1">
            <a:spLocks/>
          </p:cNvSpPr>
          <p:nvPr/>
        </p:nvSpPr>
        <p:spPr>
          <a:xfrm>
            <a:off x="4185105" y="4653914"/>
            <a:ext cx="1183527" cy="55399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200">
                <a:gradFill>
                  <a:gsLst>
                    <a:gs pos="1250">
                      <a:srgbClr val="000000"/>
                    </a:gs>
                    <a:gs pos="100000">
                      <a:srgbClr val="000000"/>
                    </a:gs>
                  </a:gsLst>
                  <a:lin ang="5400000" scaled="0"/>
                </a:gradFill>
              </a:rPr>
              <a:t>Denied users are removed from the resource</a:t>
            </a:r>
          </a:p>
        </p:txBody>
      </p:sp>
      <p:sp>
        <p:nvSpPr>
          <p:cNvPr id="18" name="Rectangle 17">
            <a:extLst>
              <a:ext uri="{FF2B5EF4-FFF2-40B4-BE49-F238E27FC236}">
                <a16:creationId xmlns:a16="http://schemas.microsoft.com/office/drawing/2014/main" id="{F9911829-073A-DDB8-FC50-FC757F0C06A8}"/>
              </a:ext>
            </a:extLst>
          </p:cNvPr>
          <p:cNvSpPr/>
          <p:nvPr/>
        </p:nvSpPr>
        <p:spPr bwMode="auto">
          <a:xfrm>
            <a:off x="588263" y="2230440"/>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E40D2E89-0858-9F40-DC4D-CE66A1E87650}"/>
              </a:ext>
            </a:extLst>
          </p:cNvPr>
          <p:cNvSpPr/>
          <p:nvPr/>
        </p:nvSpPr>
        <p:spPr bwMode="auto">
          <a:xfrm>
            <a:off x="3161905" y="2230440"/>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E7C0A23C-16CC-A605-4E48-28160EB73119}"/>
              </a:ext>
            </a:extLst>
          </p:cNvPr>
          <p:cNvSpPr/>
          <p:nvPr/>
        </p:nvSpPr>
        <p:spPr bwMode="auto">
          <a:xfrm>
            <a:off x="588263" y="4013869"/>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4D78FE97-2FA7-4DF5-5D18-D08F3432118A}"/>
              </a:ext>
            </a:extLst>
          </p:cNvPr>
          <p:cNvSpPr/>
          <p:nvPr/>
        </p:nvSpPr>
        <p:spPr bwMode="auto">
          <a:xfrm>
            <a:off x="3169540" y="4013868"/>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58CD2495-AF5D-6B16-BBBC-5967232D8ED5}"/>
              </a:ext>
            </a:extLst>
          </p:cNvPr>
          <p:cNvPicPr>
            <a:picLocks noChangeAspect="1"/>
          </p:cNvPicPr>
          <p:nvPr/>
        </p:nvPicPr>
        <p:blipFill rotWithShape="1">
          <a:blip r:embed="rId2"/>
          <a:srcRect l="3620" r="3620"/>
          <a:stretch/>
        </p:blipFill>
        <p:spPr>
          <a:xfrm>
            <a:off x="5735547" y="1603595"/>
            <a:ext cx="6046198" cy="4490359"/>
          </a:xfrm>
          <a:prstGeom prst="rect">
            <a:avLst/>
          </a:prstGeom>
        </p:spPr>
      </p:pic>
      <p:sp>
        <p:nvSpPr>
          <p:cNvPr id="23" name="mail_2" title="Icon of an envelope with an arrow on the lower right pointing right">
            <a:extLst>
              <a:ext uri="{FF2B5EF4-FFF2-40B4-BE49-F238E27FC236}">
                <a16:creationId xmlns:a16="http://schemas.microsoft.com/office/drawing/2014/main" id="{3C995391-0F7C-B037-1093-AC62677F611F}"/>
              </a:ext>
            </a:extLst>
          </p:cNvPr>
          <p:cNvSpPr>
            <a:spLocks noChangeAspect="1" noEditPoints="1"/>
          </p:cNvSpPr>
          <p:nvPr/>
        </p:nvSpPr>
        <p:spPr bwMode="auto">
          <a:xfrm>
            <a:off x="814113" y="2884985"/>
            <a:ext cx="628837" cy="453812"/>
          </a:xfrm>
          <a:custGeom>
            <a:avLst/>
            <a:gdLst>
              <a:gd name="T0" fmla="*/ 341 w 600"/>
              <a:gd name="T1" fmla="*/ 356 h 433"/>
              <a:gd name="T2" fmla="*/ 0 w 600"/>
              <a:gd name="T3" fmla="*/ 356 h 433"/>
              <a:gd name="T4" fmla="*/ 0 w 600"/>
              <a:gd name="T5" fmla="*/ 0 h 433"/>
              <a:gd name="T6" fmla="*/ 600 w 600"/>
              <a:gd name="T7" fmla="*/ 0 h 433"/>
              <a:gd name="T8" fmla="*/ 600 w 600"/>
              <a:gd name="T9" fmla="*/ 269 h 433"/>
              <a:gd name="T10" fmla="*/ 0 w 600"/>
              <a:gd name="T11" fmla="*/ 0 h 433"/>
              <a:gd name="T12" fmla="*/ 300 w 600"/>
              <a:gd name="T13" fmla="*/ 178 h 433"/>
              <a:gd name="T14" fmla="*/ 600 w 600"/>
              <a:gd name="T15" fmla="*/ 0 h 433"/>
              <a:gd name="T16" fmla="*/ 392 w 600"/>
              <a:gd name="T17" fmla="*/ 356 h 433"/>
              <a:gd name="T18" fmla="*/ 600 w 600"/>
              <a:gd name="T19" fmla="*/ 356 h 433"/>
              <a:gd name="T20" fmla="*/ 524 w 600"/>
              <a:gd name="T21" fmla="*/ 433 h 433"/>
              <a:gd name="T22" fmla="*/ 600 w 600"/>
              <a:gd name="T23" fmla="*/ 356 h 433"/>
              <a:gd name="T24" fmla="*/ 524 w 600"/>
              <a:gd name="T25" fmla="*/ 28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0" h="433">
                <a:moveTo>
                  <a:pt x="341" y="356"/>
                </a:moveTo>
                <a:lnTo>
                  <a:pt x="0" y="356"/>
                </a:lnTo>
                <a:lnTo>
                  <a:pt x="0" y="0"/>
                </a:lnTo>
                <a:lnTo>
                  <a:pt x="600" y="0"/>
                </a:lnTo>
                <a:lnTo>
                  <a:pt x="600" y="269"/>
                </a:lnTo>
                <a:moveTo>
                  <a:pt x="0" y="0"/>
                </a:moveTo>
                <a:lnTo>
                  <a:pt x="300" y="178"/>
                </a:lnTo>
                <a:lnTo>
                  <a:pt x="600" y="0"/>
                </a:lnTo>
                <a:moveTo>
                  <a:pt x="392" y="356"/>
                </a:moveTo>
                <a:lnTo>
                  <a:pt x="600" y="356"/>
                </a:lnTo>
                <a:moveTo>
                  <a:pt x="524" y="433"/>
                </a:moveTo>
                <a:lnTo>
                  <a:pt x="600" y="356"/>
                </a:lnTo>
                <a:lnTo>
                  <a:pt x="524" y="280"/>
                </a:lnTo>
              </a:path>
            </a:pathLst>
          </a:custGeom>
          <a:noFill/>
          <a:ln w="15875" cap="flat">
            <a:solidFill>
              <a:srgbClr val="666666"/>
            </a:solidFill>
            <a:prstDash val="solid"/>
            <a:miter lim="800000"/>
            <a:headEnd/>
            <a:tailEnd/>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4" name="Data &amp; AI" title="Icon of several circles connected to eachother by lines">
            <a:extLst>
              <a:ext uri="{FF2B5EF4-FFF2-40B4-BE49-F238E27FC236}">
                <a16:creationId xmlns:a16="http://schemas.microsoft.com/office/drawing/2014/main" id="{87D44A91-385F-6A5A-E115-2DADFDF4346D}"/>
              </a:ext>
            </a:extLst>
          </p:cNvPr>
          <p:cNvSpPr>
            <a:spLocks noChangeAspect="1" noEditPoints="1"/>
          </p:cNvSpPr>
          <p:nvPr/>
        </p:nvSpPr>
        <p:spPr bwMode="auto">
          <a:xfrm>
            <a:off x="3312829" y="2856794"/>
            <a:ext cx="683632" cy="546637"/>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sp>
        <p:nvSpPr>
          <p:cNvPr id="25" name="list_4" title="Icon of a checklist">
            <a:extLst>
              <a:ext uri="{FF2B5EF4-FFF2-40B4-BE49-F238E27FC236}">
                <a16:creationId xmlns:a16="http://schemas.microsoft.com/office/drawing/2014/main" id="{26761854-97EC-96E1-08D1-FE5C60936146}"/>
              </a:ext>
            </a:extLst>
          </p:cNvPr>
          <p:cNvSpPr>
            <a:spLocks noChangeAspect="1" noEditPoints="1"/>
          </p:cNvSpPr>
          <p:nvPr/>
        </p:nvSpPr>
        <p:spPr bwMode="auto">
          <a:xfrm>
            <a:off x="771473" y="4597593"/>
            <a:ext cx="708267" cy="47871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282828"/>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F41FC81F-B1F0-6527-29BB-0C39E6DF3719}"/>
              </a:ext>
            </a:extLst>
          </p:cNvPr>
          <p:cNvGrpSpPr/>
          <p:nvPr/>
        </p:nvGrpSpPr>
        <p:grpSpPr>
          <a:xfrm>
            <a:off x="3521581" y="4664205"/>
            <a:ext cx="477144" cy="561523"/>
            <a:chOff x="8437453" y="2735147"/>
            <a:chExt cx="387178" cy="455648"/>
          </a:xfrm>
        </p:grpSpPr>
        <p:sp>
          <p:nvSpPr>
            <p:cNvPr id="27" name="Parallelogram 26">
              <a:extLst>
                <a:ext uri="{FF2B5EF4-FFF2-40B4-BE49-F238E27FC236}">
                  <a16:creationId xmlns:a16="http://schemas.microsoft.com/office/drawing/2014/main" id="{03B6E389-5795-2AC5-1CEC-FADD52A837E4}"/>
                </a:ext>
              </a:extLst>
            </p:cNvPr>
            <p:cNvSpPr/>
            <p:nvPr/>
          </p:nvSpPr>
          <p:spPr bwMode="auto">
            <a:xfrm rot="5400000" flipV="1">
              <a:off x="8567364" y="2933525"/>
              <a:ext cx="334698" cy="179837"/>
            </a:xfrm>
            <a:prstGeom prst="parallelogram">
              <a:avLst>
                <a:gd name="adj" fmla="val 49150"/>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28" name="Parallelogram 27">
              <a:extLst>
                <a:ext uri="{FF2B5EF4-FFF2-40B4-BE49-F238E27FC236}">
                  <a16:creationId xmlns:a16="http://schemas.microsoft.com/office/drawing/2014/main" id="{5673F62F-A4C6-462B-8129-F9F5707CC09C}"/>
                </a:ext>
              </a:extLst>
            </p:cNvPr>
            <p:cNvSpPr/>
            <p:nvPr/>
          </p:nvSpPr>
          <p:spPr bwMode="auto">
            <a:xfrm rot="16200000" flipH="1" flipV="1">
              <a:off x="8361187" y="2932360"/>
              <a:ext cx="334701" cy="182170"/>
            </a:xfrm>
            <a:prstGeom prst="parallelogram">
              <a:avLst>
                <a:gd name="adj" fmla="val 55464"/>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29" name="Parallelogram 28">
              <a:extLst>
                <a:ext uri="{FF2B5EF4-FFF2-40B4-BE49-F238E27FC236}">
                  <a16:creationId xmlns:a16="http://schemas.microsoft.com/office/drawing/2014/main" id="{0F032A7E-B433-AF9E-7DC4-E14183C4CF4F}"/>
                </a:ext>
              </a:extLst>
            </p:cNvPr>
            <p:cNvSpPr/>
            <p:nvPr/>
          </p:nvSpPr>
          <p:spPr bwMode="auto">
            <a:xfrm rot="12600000">
              <a:off x="8466635" y="2735147"/>
              <a:ext cx="334701" cy="182859"/>
            </a:xfrm>
            <a:prstGeom prst="parallelogram">
              <a:avLst>
                <a:gd name="adj" fmla="val 6750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grpSp>
    </p:spTree>
    <p:extLst>
      <p:ext uri="{BB962C8B-B14F-4D97-AF65-F5344CB8AC3E}">
        <p14:creationId xmlns:p14="http://schemas.microsoft.com/office/powerpoint/2010/main" val="400592084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B12A732C-FEA5-46F2-BEE1-34B7D1AD3698}"/>
              </a:ext>
            </a:extLst>
          </p:cNvPr>
          <p:cNvGraphicFramePr>
            <a:graphicFrameLocks noGrp="1"/>
          </p:cNvGraphicFramePr>
          <p:nvPr/>
        </p:nvGraphicFramePr>
        <p:xfrm>
          <a:off x="639704" y="847046"/>
          <a:ext cx="10784740" cy="5341463"/>
        </p:xfrm>
        <a:graphic>
          <a:graphicData uri="http://schemas.openxmlformats.org/drawingml/2006/table">
            <a:tbl>
              <a:tblPr firstRow="1" bandRow="1">
                <a:tableStyleId>{073A0DAA-6AF3-43AB-8588-CEC1D06C72B9}</a:tableStyleId>
              </a:tblPr>
              <a:tblGrid>
                <a:gridCol w="5392370">
                  <a:extLst>
                    <a:ext uri="{9D8B030D-6E8A-4147-A177-3AD203B41FA5}">
                      <a16:colId xmlns:a16="http://schemas.microsoft.com/office/drawing/2014/main" val="3182963814"/>
                    </a:ext>
                  </a:extLst>
                </a:gridCol>
                <a:gridCol w="5392370">
                  <a:extLst>
                    <a:ext uri="{9D8B030D-6E8A-4147-A177-3AD203B41FA5}">
                      <a16:colId xmlns:a16="http://schemas.microsoft.com/office/drawing/2014/main" val="1088835201"/>
                    </a:ext>
                  </a:extLst>
                </a:gridCol>
              </a:tblGrid>
              <a:tr h="1436077">
                <a:tc>
                  <a:txBody>
                    <a:bodyPr/>
                    <a:lstStyle/>
                    <a:p>
                      <a:endParaRPr lang="en-US"/>
                    </a:p>
                  </a:txBody>
                  <a:tcPr/>
                </a:tc>
                <a:tc>
                  <a:txBody>
                    <a:bodyPr/>
                    <a:lstStyle/>
                    <a:p>
                      <a:endParaRPr lang="en-US"/>
                    </a:p>
                  </a:txBody>
                  <a:tcPr/>
                </a:tc>
                <a:extLst>
                  <a:ext uri="{0D108BD9-81ED-4DB2-BD59-A6C34878D82A}">
                    <a16:rowId xmlns:a16="http://schemas.microsoft.com/office/drawing/2014/main" val="487062090"/>
                  </a:ext>
                </a:extLst>
              </a:tr>
              <a:tr h="687220">
                <a:tc>
                  <a:txBody>
                    <a:bodyPr/>
                    <a:lstStyle/>
                    <a:p>
                      <a:pPr marL="0" marR="0" lvl="0" indent="0" algn="ctr" defTabSz="932462" rtl="0" eaLnBrk="1" fontAlgn="auto" latinLnBrk="0" hangingPunct="1">
                        <a:lnSpc>
                          <a:spcPct val="100000"/>
                        </a:lnSpc>
                        <a:spcBef>
                          <a:spcPts val="0"/>
                        </a:spcBef>
                        <a:spcAft>
                          <a:spcPts val="0"/>
                        </a:spcAft>
                        <a:buClrTx/>
                        <a:buSzTx/>
                        <a:buFontTx/>
                        <a:buNone/>
                        <a:tabLst/>
                        <a:defRPr/>
                      </a:pPr>
                      <a:r>
                        <a:rPr lang="en-US" sz="3200" b="1">
                          <a:solidFill>
                            <a:srgbClr val="0070C0"/>
                          </a:solidFill>
                        </a:rPr>
                        <a:t>Employees</a:t>
                      </a:r>
                      <a:r>
                        <a:rPr lang="en-US" sz="3200">
                          <a:solidFill>
                            <a:srgbClr val="0070C0"/>
                          </a:solidFill>
                        </a:rPr>
                        <a:t> </a:t>
                      </a:r>
                    </a:p>
                  </a:txBody>
                  <a:tcPr anchor="ctr"/>
                </a:tc>
                <a:tc>
                  <a:txBody>
                    <a:bodyPr/>
                    <a:lstStyle/>
                    <a:p>
                      <a:pPr marL="0" marR="0" lvl="0" indent="0" algn="ctr" defTabSz="932462" rtl="0" eaLnBrk="1" fontAlgn="auto" latinLnBrk="0" hangingPunct="1">
                        <a:lnSpc>
                          <a:spcPct val="100000"/>
                        </a:lnSpc>
                        <a:spcBef>
                          <a:spcPts val="0"/>
                        </a:spcBef>
                        <a:spcAft>
                          <a:spcPts val="0"/>
                        </a:spcAft>
                        <a:buClrTx/>
                        <a:buSzTx/>
                        <a:buFontTx/>
                        <a:buNone/>
                        <a:tabLst/>
                        <a:defRPr/>
                      </a:pPr>
                      <a:r>
                        <a:rPr lang="en-US" sz="3200" b="1">
                          <a:solidFill>
                            <a:srgbClr val="0070C0"/>
                          </a:solidFill>
                        </a:rPr>
                        <a:t>External Users</a:t>
                      </a:r>
                      <a:endParaRPr lang="en-US" sz="3200">
                        <a:solidFill>
                          <a:srgbClr val="0070C0"/>
                        </a:solidFill>
                      </a:endParaRPr>
                    </a:p>
                  </a:txBody>
                  <a:tcPr anchor="ctr"/>
                </a:tc>
                <a:extLst>
                  <a:ext uri="{0D108BD9-81ED-4DB2-BD59-A6C34878D82A}">
                    <a16:rowId xmlns:a16="http://schemas.microsoft.com/office/drawing/2014/main" val="607147527"/>
                  </a:ext>
                </a:extLst>
              </a:tr>
              <a:tr h="3218166">
                <a:tc>
                  <a:txBody>
                    <a:bodyPr/>
                    <a:lstStyle/>
                    <a:p>
                      <a:pPr marL="342900" indent="-342900">
                        <a:lnSpc>
                          <a:spcPct val="100000"/>
                        </a:lnSpc>
                        <a:buFont typeface="Arial" panose="020B0604020202020204" pitchFamily="34" charset="0"/>
                        <a:buChar char="•"/>
                      </a:pPr>
                      <a:r>
                        <a:rPr lang="en-US" sz="2400">
                          <a:solidFill>
                            <a:schemeClr val="tx1"/>
                          </a:solidFill>
                        </a:rPr>
                        <a:t>Change jobs or leave the company </a:t>
                      </a:r>
                    </a:p>
                    <a:p>
                      <a:pPr marL="342900" indent="-342900">
                        <a:lnSpc>
                          <a:spcPct val="100000"/>
                        </a:lnSpc>
                        <a:buFont typeface="Arial" panose="020B0604020202020204" pitchFamily="34" charset="0"/>
                        <a:buChar char="•"/>
                      </a:pPr>
                      <a:endParaRPr lang="en-US" sz="2400">
                        <a:solidFill>
                          <a:schemeClr val="tx1"/>
                        </a:solidFill>
                      </a:endParaRPr>
                    </a:p>
                    <a:p>
                      <a:pPr marL="800083" lvl="1" indent="-342900">
                        <a:lnSpc>
                          <a:spcPct val="100000"/>
                        </a:lnSpc>
                        <a:buFont typeface="Arial" panose="020B0604020202020204" pitchFamily="34" charset="0"/>
                        <a:buChar char="•"/>
                      </a:pPr>
                      <a:r>
                        <a:rPr lang="en-US" sz="2400">
                          <a:solidFill>
                            <a:schemeClr val="tx1"/>
                          </a:solidFill>
                        </a:rPr>
                        <a:t>Employee's previous access are not removed. </a:t>
                      </a:r>
                    </a:p>
                    <a:p>
                      <a:pPr marL="800083" lvl="1" indent="-342900">
                        <a:lnSpc>
                          <a:spcPct val="100000"/>
                        </a:lnSpc>
                        <a:buFont typeface="Arial" panose="020B0604020202020204" pitchFamily="34" charset="0"/>
                        <a:buChar char="•"/>
                      </a:pPr>
                      <a:r>
                        <a:rPr lang="en-US" sz="2400">
                          <a:solidFill>
                            <a:schemeClr val="tx1"/>
                          </a:solidFill>
                        </a:rPr>
                        <a:t>Users accumulate excessive permissions</a:t>
                      </a:r>
                    </a:p>
                    <a:p>
                      <a:pPr marL="0" lvl="0" indent="0">
                        <a:lnSpc>
                          <a:spcPct val="100000"/>
                        </a:lnSpc>
                        <a:buFont typeface="Arial" panose="020B0604020202020204" pitchFamily="34" charset="0"/>
                        <a:buNone/>
                      </a:pPr>
                      <a:endParaRPr lang="en-US" sz="2400">
                        <a:solidFill>
                          <a:schemeClr val="accent2"/>
                        </a:solidFill>
                      </a:endParaRPr>
                    </a:p>
                  </a:txBody>
                  <a:tcPr/>
                </a:tc>
                <a:tc>
                  <a:txBody>
                    <a:bodyPr/>
                    <a:lstStyle/>
                    <a:p>
                      <a:pPr marL="342900" indent="-342900">
                        <a:lnSpc>
                          <a:spcPct val="100000"/>
                        </a:lnSpc>
                        <a:buFont typeface="Arial" panose="020B0604020202020204" pitchFamily="34" charset="0"/>
                        <a:buChar char="•"/>
                      </a:pPr>
                      <a:r>
                        <a:rPr lang="en-US" sz="2400">
                          <a:solidFill>
                            <a:schemeClr val="tx1"/>
                          </a:solidFill>
                        </a:rPr>
                        <a:t>Guests invited into the tenant </a:t>
                      </a:r>
                    </a:p>
                    <a:p>
                      <a:pPr marL="342900" indent="-342900">
                        <a:lnSpc>
                          <a:spcPct val="100000"/>
                        </a:lnSpc>
                        <a:buFont typeface="Arial" panose="020B0604020202020204" pitchFamily="34" charset="0"/>
                        <a:buChar char="•"/>
                      </a:pPr>
                      <a:endParaRPr lang="en-US" sz="2400">
                        <a:solidFill>
                          <a:schemeClr val="tx1"/>
                        </a:solidFill>
                      </a:endParaRPr>
                    </a:p>
                    <a:p>
                      <a:pPr marL="800083" lvl="1" indent="-342900">
                        <a:lnSpc>
                          <a:spcPct val="100000"/>
                        </a:lnSpc>
                        <a:buFont typeface="Arial" panose="020B0604020202020204" pitchFamily="34" charset="0"/>
                        <a:buChar char="•"/>
                      </a:pPr>
                      <a:r>
                        <a:rPr lang="en-US" sz="2400">
                          <a:solidFill>
                            <a:schemeClr val="tx1"/>
                          </a:solidFill>
                        </a:rPr>
                        <a:t>What access should they have? </a:t>
                      </a:r>
                    </a:p>
                    <a:p>
                      <a:pPr marL="800083" lvl="1" indent="-342900">
                        <a:lnSpc>
                          <a:spcPct val="100000"/>
                        </a:lnSpc>
                        <a:buFont typeface="Arial" panose="020B0604020202020204" pitchFamily="34" charset="0"/>
                        <a:buChar char="•"/>
                      </a:pPr>
                      <a:r>
                        <a:rPr lang="en-US" sz="2400">
                          <a:solidFill>
                            <a:schemeClr val="tx1"/>
                          </a:solidFill>
                        </a:rPr>
                        <a:t>When should they leave?</a:t>
                      </a:r>
                      <a:endParaRPr lang="en-US" sz="2400"/>
                    </a:p>
                  </a:txBody>
                  <a:tcPr/>
                </a:tc>
                <a:extLst>
                  <a:ext uri="{0D108BD9-81ED-4DB2-BD59-A6C34878D82A}">
                    <a16:rowId xmlns:a16="http://schemas.microsoft.com/office/drawing/2014/main" val="3807050077"/>
                  </a:ext>
                </a:extLst>
              </a:tr>
            </a:tbl>
          </a:graphicData>
        </a:graphic>
      </p:graphicFrame>
      <p:sp>
        <p:nvSpPr>
          <p:cNvPr id="2" name="Title 1"/>
          <p:cNvSpPr>
            <a:spLocks noGrp="1"/>
          </p:cNvSpPr>
          <p:nvPr>
            <p:ph type="title"/>
          </p:nvPr>
        </p:nvSpPr>
        <p:spPr/>
        <p:txBody>
          <a:bodyPr/>
          <a:lstStyle/>
          <a:p>
            <a:r>
              <a:rPr lang="en-US" sz="3200">
                <a:latin typeface="Segoe UI Semibold" panose="020B0702040204020203" pitchFamily="34" charset="0"/>
                <a:cs typeface="Segoe UI Semibold" panose="020B0702040204020203" pitchFamily="34" charset="0"/>
              </a:rPr>
              <a:t>Access Reviews Scenarios</a:t>
            </a:r>
          </a:p>
        </p:txBody>
      </p:sp>
      <p:pic>
        <p:nvPicPr>
          <p:cNvPr id="5" name="Graphic 4" descr="Theatre">
            <a:extLst>
              <a:ext uri="{FF2B5EF4-FFF2-40B4-BE49-F238E27FC236}">
                <a16:creationId xmlns:a16="http://schemas.microsoft.com/office/drawing/2014/main" id="{A3F37E3D-2DBA-4490-960A-7C641DC337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86059" y="1363433"/>
            <a:ext cx="1026622" cy="1026622"/>
          </a:xfrm>
          <a:prstGeom prst="rect">
            <a:avLst/>
          </a:prstGeom>
        </p:spPr>
      </p:pic>
      <p:pic>
        <p:nvPicPr>
          <p:cNvPr id="7" name="Graphic 6" descr="Team">
            <a:extLst>
              <a:ext uri="{FF2B5EF4-FFF2-40B4-BE49-F238E27FC236}">
                <a16:creationId xmlns:a16="http://schemas.microsoft.com/office/drawing/2014/main" id="{BB93B508-6FCB-4E0D-9BEE-54F314E0199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38451" y="1451163"/>
            <a:ext cx="914400" cy="914400"/>
          </a:xfrm>
          <a:prstGeom prst="rect">
            <a:avLst/>
          </a:prstGeom>
        </p:spPr>
      </p:pic>
      <p:sp>
        <p:nvSpPr>
          <p:cNvPr id="11" name="Title 1">
            <a:extLst>
              <a:ext uri="{FF2B5EF4-FFF2-40B4-BE49-F238E27FC236}">
                <a16:creationId xmlns:a16="http://schemas.microsoft.com/office/drawing/2014/main" id="{6F55CD84-7E1B-45E5-A6B1-7B7F54D96508}"/>
              </a:ext>
            </a:extLst>
          </p:cNvPr>
          <p:cNvSpPr txBox="1">
            <a:spLocks/>
          </p:cNvSpPr>
          <p:nvPr/>
        </p:nvSpPr>
        <p:spPr>
          <a:xfrm>
            <a:off x="8434632" y="1565464"/>
            <a:ext cx="892347" cy="369332"/>
          </a:xfrm>
          <a:prstGeom prst="rect">
            <a:avLst/>
          </a:prstGeom>
        </p:spPr>
        <p:txBody>
          <a:bodyPr vert="horz" wrap="square" lIns="0" tIns="0" rIns="0" bIns="0" rtlCol="0" anchor="t">
            <a:spAutoFit/>
          </a:bodyPr>
          <a:lstStyle>
            <a:lvl1pPr algn="l" defTabSz="932462" rtl="0" eaLnBrk="1" latinLnBrk="0" hangingPunct="1">
              <a:lnSpc>
                <a:spcPct val="100000"/>
              </a:lnSpc>
              <a:spcBef>
                <a:spcPct val="0"/>
              </a:spcBef>
              <a:buNone/>
              <a:defRPr lang="en-US" sz="3599"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a:t>B2B</a:t>
            </a:r>
          </a:p>
        </p:txBody>
      </p:sp>
    </p:spTree>
    <p:extLst>
      <p:ext uri="{BB962C8B-B14F-4D97-AF65-F5344CB8AC3E}">
        <p14:creationId xmlns:p14="http://schemas.microsoft.com/office/powerpoint/2010/main" val="2973151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66F149-1CFE-ED0E-4B9D-21A1395592B7}"/>
              </a:ext>
            </a:extLst>
          </p:cNvPr>
          <p:cNvSpPr>
            <a:spLocks noGrp="1"/>
          </p:cNvSpPr>
          <p:nvPr>
            <p:ph type="title"/>
          </p:nvPr>
        </p:nvSpPr>
        <p:spPr>
          <a:xfrm>
            <a:off x="411480" y="991443"/>
            <a:ext cx="4443154" cy="1087819"/>
          </a:xfrm>
        </p:spPr>
        <p:txBody>
          <a:bodyPr vert="horz" lIns="91440" tIns="45720" rIns="91440" bIns="45720" rtlCol="0" anchor="b">
            <a:normAutofit/>
          </a:bodyPr>
          <a:lstStyle/>
          <a:p>
            <a:r>
              <a:rPr lang="en-US" sz="3400" kern="1200">
                <a:solidFill>
                  <a:schemeClr val="tx1"/>
                </a:solidFill>
                <a:latin typeface="+mj-lt"/>
                <a:ea typeface="+mj-ea"/>
                <a:cs typeface="+mj-cs"/>
              </a:rPr>
              <a:t>Planning</a:t>
            </a:r>
          </a:p>
        </p:txBody>
      </p:sp>
      <p:sp>
        <p:nvSpPr>
          <p:cNvPr id="2" name="Text Placeholder 1">
            <a:extLst>
              <a:ext uri="{FF2B5EF4-FFF2-40B4-BE49-F238E27FC236}">
                <a16:creationId xmlns:a16="http://schemas.microsoft.com/office/drawing/2014/main" id="{740B3565-1090-7C7D-D3B4-82A5E3F7C7A7}"/>
              </a:ext>
            </a:extLst>
          </p:cNvPr>
          <p:cNvSpPr>
            <a:spLocks noGrp="1"/>
          </p:cNvSpPr>
          <p:nvPr>
            <p:ph type="body" sz="quarter" idx="10"/>
          </p:nvPr>
        </p:nvSpPr>
        <p:spPr>
          <a:xfrm>
            <a:off x="411480" y="2684095"/>
            <a:ext cx="4443154" cy="3492868"/>
          </a:xfrm>
        </p:spPr>
        <p:txBody>
          <a:bodyPr vert="horz" lIns="91440" tIns="45720" rIns="91440" bIns="45720" rtlCol="0">
            <a:normAutofit/>
          </a:bodyPr>
          <a:lstStyle/>
          <a:p>
            <a:pPr indent="-228600">
              <a:buFont typeface="Arial" panose="020B0604020202020204" pitchFamily="34" charset="0"/>
              <a:buChar char="•"/>
            </a:pPr>
            <a:r>
              <a:rPr lang="en-US" sz="1800"/>
              <a:t>Determine application readiness</a:t>
            </a:r>
          </a:p>
          <a:p>
            <a:pPr indent="-228600">
              <a:buFont typeface="Arial" panose="020B0604020202020204" pitchFamily="34" charset="0"/>
              <a:buChar char="•"/>
            </a:pPr>
            <a:endParaRPr lang="en-US" sz="1800"/>
          </a:p>
        </p:txBody>
      </p:sp>
      <p:pic>
        <p:nvPicPr>
          <p:cNvPr id="2050" name="Picture 2" descr="Flowchart for application integration patterns">
            <a:extLst>
              <a:ext uri="{FF2B5EF4-FFF2-40B4-BE49-F238E27FC236}">
                <a16:creationId xmlns:a16="http://schemas.microsoft.com/office/drawing/2014/main" id="{8D185D2A-82D5-0860-FE88-0CBAC977E99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40096" y="780377"/>
            <a:ext cx="6440424" cy="5396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84799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588263" y="585788"/>
            <a:ext cx="3182027" cy="5683250"/>
          </a:xfrm>
        </p:spPr>
        <p:txBody>
          <a:bodyPr wrap="square" anchor="ctr">
            <a:normAutofit/>
          </a:bodyPr>
          <a:lstStyle/>
          <a:p>
            <a:r>
              <a:rPr lang="en-US" sz="3200"/>
              <a:t>PoC  Stakeholders</a:t>
            </a:r>
          </a:p>
        </p:txBody>
      </p:sp>
      <p:sp>
        <p:nvSpPr>
          <p:cNvPr id="5" name="Content Placeholder 4">
            <a:extLst>
              <a:ext uri="{FF2B5EF4-FFF2-40B4-BE49-F238E27FC236}">
                <a16:creationId xmlns:a16="http://schemas.microsoft.com/office/drawing/2014/main" id="{CA22DEDE-4605-DB9E-4999-72AC8D632540}"/>
              </a:ext>
            </a:extLst>
          </p:cNvPr>
          <p:cNvSpPr>
            <a:spLocks noGrp="1"/>
          </p:cNvSpPr>
          <p:nvPr>
            <p:ph type="body" sz="quarter" idx="11"/>
          </p:nvPr>
        </p:nvSpPr>
        <p:spPr>
          <a:xfrm>
            <a:off x="4941888" y="585788"/>
            <a:ext cx="6667500" cy="5683249"/>
          </a:xfrm>
        </p:spPr>
        <p:txBody>
          <a:bodyPr wrap="square" anchor="ctr">
            <a:normAutofit/>
          </a:bodyPr>
          <a:lstStyle/>
          <a:p>
            <a:pPr marL="0" indent="0">
              <a:lnSpc>
                <a:spcPct val="90000"/>
              </a:lnSpc>
              <a:buNone/>
            </a:pPr>
            <a:r>
              <a:rPr lang="en-US" sz="2000" b="1"/>
              <a:t>Common customer stakeholders </a:t>
            </a:r>
          </a:p>
          <a:p>
            <a:pPr marL="0" indent="0">
              <a:lnSpc>
                <a:spcPct val="90000"/>
              </a:lnSpc>
              <a:buNone/>
            </a:pPr>
            <a:r>
              <a:rPr lang="en-US" sz="2000"/>
              <a:t>We will engage the following stakeholders at specific stages of the POC:</a:t>
            </a:r>
          </a:p>
          <a:p>
            <a:pPr>
              <a:lnSpc>
                <a:spcPct val="90000"/>
              </a:lnSpc>
            </a:pPr>
            <a:r>
              <a:rPr lang="en-US" sz="2000"/>
              <a:t>Identity team: Microsoft Entra ID Global Administrator</a:t>
            </a:r>
          </a:p>
          <a:p>
            <a:pPr>
              <a:lnSpc>
                <a:spcPct val="90000"/>
              </a:lnSpc>
            </a:pPr>
            <a:r>
              <a:rPr lang="en-US" sz="2000"/>
              <a:t>Azure logic app contributor (or similar)</a:t>
            </a:r>
          </a:p>
          <a:p>
            <a:pPr>
              <a:lnSpc>
                <a:spcPct val="90000"/>
              </a:lnSpc>
            </a:pPr>
            <a:r>
              <a:rPr lang="en-US" sz="2000"/>
              <a:t>Security Admin</a:t>
            </a:r>
          </a:p>
          <a:p>
            <a:pPr>
              <a:lnSpc>
                <a:spcPct val="90000"/>
              </a:lnSpc>
            </a:pPr>
            <a:r>
              <a:rPr lang="en-US" sz="2000"/>
              <a:t>Development Teams (Graph API, Custom workflows)</a:t>
            </a:r>
          </a:p>
          <a:p>
            <a:pPr marL="0" indent="0">
              <a:lnSpc>
                <a:spcPct val="90000"/>
              </a:lnSpc>
              <a:buNone/>
            </a:pPr>
            <a:r>
              <a:rPr lang="en-US" sz="2000" b="1"/>
              <a:t>Microsoft stakeholder</a:t>
            </a:r>
            <a:endParaRPr lang="en-US" sz="2000"/>
          </a:p>
          <a:p>
            <a:pPr>
              <a:lnSpc>
                <a:spcPct val="90000"/>
              </a:lnSpc>
            </a:pPr>
            <a:r>
              <a:rPr lang="en-US" sz="2000"/>
              <a:t>PoC driver: Microsoft engineer who will guide you during the PoC process</a:t>
            </a:r>
          </a:p>
        </p:txBody>
      </p:sp>
    </p:spTree>
    <p:extLst>
      <p:ext uri="{BB962C8B-B14F-4D97-AF65-F5344CB8AC3E}">
        <p14:creationId xmlns:p14="http://schemas.microsoft.com/office/powerpoint/2010/main" val="335028818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D1B62-B55F-D7A7-C44F-21540F9BC378}"/>
              </a:ext>
            </a:extLst>
          </p:cNvPr>
          <p:cNvSpPr>
            <a:spLocks noGrp="1"/>
          </p:cNvSpPr>
          <p:nvPr>
            <p:ph type="ctrTitle"/>
          </p:nvPr>
        </p:nvSpPr>
        <p:spPr>
          <a:xfrm>
            <a:off x="1317938" y="478420"/>
            <a:ext cx="9144000" cy="815907"/>
          </a:xfrm>
        </p:spPr>
        <p:txBody>
          <a:bodyPr>
            <a:normAutofit fontScale="90000"/>
          </a:bodyPr>
          <a:lstStyle/>
          <a:p>
            <a:r>
              <a:rPr lang="en-US"/>
              <a:t>Planning- Decisions to consider</a:t>
            </a:r>
          </a:p>
        </p:txBody>
      </p:sp>
      <p:sp>
        <p:nvSpPr>
          <p:cNvPr id="3" name="Subtitle 2">
            <a:extLst>
              <a:ext uri="{FF2B5EF4-FFF2-40B4-BE49-F238E27FC236}">
                <a16:creationId xmlns:a16="http://schemas.microsoft.com/office/drawing/2014/main" id="{FDC0FC7C-B9BC-7536-A0AD-1335DDC75C6B}"/>
              </a:ext>
            </a:extLst>
          </p:cNvPr>
          <p:cNvSpPr>
            <a:spLocks noGrp="1"/>
          </p:cNvSpPr>
          <p:nvPr>
            <p:ph type="subTitle" idx="1"/>
          </p:nvPr>
        </p:nvSpPr>
        <p:spPr>
          <a:xfrm>
            <a:off x="1459605" y="2068377"/>
            <a:ext cx="8937754" cy="4525606"/>
          </a:xfrm>
        </p:spPr>
        <p:txBody>
          <a:bodyPr>
            <a:normAutofit/>
          </a:bodyPr>
          <a:lstStyle/>
          <a:p>
            <a:pPr algn="l" rtl="0" fontAlgn="base"/>
            <a:r>
              <a:rPr lang="en-US" sz="1800">
                <a:solidFill>
                  <a:srgbClr val="000000"/>
                </a:solidFill>
                <a:latin typeface="Segoe UI" panose="020B0502040204020203" pitchFamily="34" charset="0"/>
              </a:rPr>
              <a:t>A</a:t>
            </a:r>
            <a:r>
              <a:rPr lang="en-US" sz="1800" b="0" i="0" u="none" strike="noStrike">
                <a:solidFill>
                  <a:srgbClr val="000000"/>
                </a:solidFill>
                <a:effectLst/>
                <a:latin typeface="Segoe UI" panose="020B0502040204020203" pitchFamily="34" charset="0"/>
              </a:rPr>
              <a:t>. Users review their own privilege</a:t>
            </a:r>
            <a:r>
              <a:rPr lang="en-US" sz="1800" b="0" i="0">
                <a:solidFill>
                  <a:srgbClr val="000000"/>
                </a:solidFill>
                <a:effectLst/>
                <a:latin typeface="Segoe UI" panose="020B0502040204020203" pitchFamily="34" charset="0"/>
              </a:rPr>
              <a:t>​</a:t>
            </a:r>
            <a:endParaRPr lang="en-US" b="0" i="0">
              <a:solidFill>
                <a:srgbClr val="000000"/>
              </a:solidFill>
              <a:effectLst/>
              <a:latin typeface="Segoe UI" panose="020B0502040204020203" pitchFamily="34" charset="0"/>
            </a:endParaRPr>
          </a:p>
          <a:p>
            <a:pPr marL="742950" lvl="1" indent="-285750" algn="l" fontAlgn="base">
              <a:buFont typeface="Arial" panose="020B0604020202020204" pitchFamily="34" charset="0"/>
              <a:buChar char="•"/>
            </a:pPr>
            <a:r>
              <a:rPr lang="en-US" sz="1400" b="0" i="0" u="none" strike="noStrike">
                <a:solidFill>
                  <a:srgbClr val="000000"/>
                </a:solidFill>
                <a:effectLst/>
                <a:latin typeface="Segoe UI" panose="020B0502040204020203" pitchFamily="34" charset="0"/>
              </a:rPr>
              <a:t>Schedule access review to ask users themselves if they still need access. </a:t>
            </a:r>
            <a:endParaRPr lang="en-US" sz="1400">
              <a:solidFill>
                <a:srgbClr val="000000"/>
              </a:solidFill>
              <a:latin typeface="Segoe UI" panose="020B0502040204020203" pitchFamily="34" charset="0"/>
            </a:endParaRPr>
          </a:p>
          <a:p>
            <a:pPr marL="742950" lvl="1" indent="-285750" algn="l" fontAlgn="base">
              <a:buFont typeface="Arial" panose="020B0604020202020204" pitchFamily="34" charset="0"/>
              <a:buChar char="•"/>
            </a:pPr>
            <a:r>
              <a:rPr lang="en-US" sz="1400" b="0" i="0" u="none" strike="noStrike">
                <a:solidFill>
                  <a:srgbClr val="000000"/>
                </a:solidFill>
                <a:effectLst/>
                <a:latin typeface="Segoe UI" panose="020B0502040204020203" pitchFamily="34" charset="0"/>
              </a:rPr>
              <a:t>Remove privilege if the user denies or does not respond.</a:t>
            </a:r>
            <a:r>
              <a:rPr lang="en-US" sz="1400" b="0" i="0">
                <a:solidFill>
                  <a:srgbClr val="000000"/>
                </a:solidFill>
                <a:effectLst/>
                <a:latin typeface="Segoe UI" panose="020B0502040204020203" pitchFamily="34" charset="0"/>
              </a:rPr>
              <a:t>​</a:t>
            </a:r>
            <a:endParaRPr lang="en-US" b="0" i="0">
              <a:solidFill>
                <a:srgbClr val="000000"/>
              </a:solidFill>
              <a:effectLst/>
              <a:latin typeface="Segoe UI" panose="020B0502040204020203" pitchFamily="34" charset="0"/>
            </a:endParaRPr>
          </a:p>
          <a:p>
            <a:pPr algn="l" rtl="0" fontAlgn="base"/>
            <a:r>
              <a:rPr lang="en-US" sz="1800" b="0" i="0">
                <a:solidFill>
                  <a:srgbClr val="000000"/>
                </a:solidFill>
                <a:effectLst/>
                <a:latin typeface="Segoe UI" panose="020B0502040204020203" pitchFamily="34" charset="0"/>
              </a:rPr>
              <a:t>​</a:t>
            </a:r>
            <a:r>
              <a:rPr lang="en-US" sz="1800">
                <a:solidFill>
                  <a:srgbClr val="000000"/>
                </a:solidFill>
                <a:latin typeface="Segoe UI" panose="020B0502040204020203" pitchFamily="34" charset="0"/>
              </a:rPr>
              <a:t>B</a:t>
            </a:r>
            <a:r>
              <a:rPr lang="en-US" sz="1800" b="0" i="0" u="none" strike="noStrike">
                <a:solidFill>
                  <a:srgbClr val="000000"/>
                </a:solidFill>
                <a:effectLst/>
                <a:latin typeface="Segoe UI" panose="020B0502040204020203" pitchFamily="34" charset="0"/>
              </a:rPr>
              <a:t>. Resource owners review privileges assigned to their resources.</a:t>
            </a:r>
            <a:r>
              <a:rPr lang="en-US" sz="1800" b="0" i="0">
                <a:solidFill>
                  <a:srgbClr val="000000"/>
                </a:solidFill>
                <a:effectLst/>
                <a:latin typeface="Segoe UI" panose="020B0502040204020203" pitchFamily="34" charset="0"/>
              </a:rPr>
              <a:t>​</a:t>
            </a:r>
            <a:endParaRPr lang="en-US" b="0" i="0">
              <a:solidFill>
                <a:srgbClr val="000000"/>
              </a:solidFill>
              <a:effectLst/>
              <a:latin typeface="Segoe UI" panose="020B0502040204020203" pitchFamily="34" charset="0"/>
            </a:endParaRPr>
          </a:p>
          <a:p>
            <a:pPr marL="742950" lvl="1" indent="-285750" algn="l" fontAlgn="base">
              <a:buFont typeface="Arial" panose="020B0604020202020204" pitchFamily="34" charset="0"/>
              <a:buChar char="•"/>
            </a:pPr>
            <a:r>
              <a:rPr lang="en-US" sz="1400" b="0" i="0" u="none" strike="noStrike">
                <a:solidFill>
                  <a:srgbClr val="000000"/>
                </a:solidFill>
                <a:effectLst/>
                <a:latin typeface="Segoe UI" panose="020B0502040204020203" pitchFamily="34" charset="0"/>
              </a:rPr>
              <a:t>Schedule access review to ask resource owners to review the privileges assigned to their resource.</a:t>
            </a:r>
          </a:p>
          <a:p>
            <a:pPr algn="l" rtl="0" fontAlgn="base"/>
            <a:r>
              <a:rPr lang="en-US" sz="1800" b="0" i="0">
                <a:solidFill>
                  <a:srgbClr val="000000"/>
                </a:solidFill>
                <a:effectLst/>
                <a:latin typeface="Segoe UI" panose="020B0502040204020203" pitchFamily="34" charset="0"/>
              </a:rPr>
              <a:t>Possible Reviewers:</a:t>
            </a:r>
          </a:p>
          <a:p>
            <a:pPr marL="742950" lvl="1" indent="-285750" algn="l" fontAlgn="base">
              <a:buFont typeface="Arial" panose="020B0604020202020204" pitchFamily="34" charset="0"/>
              <a:buChar char="•"/>
            </a:pPr>
            <a:r>
              <a:rPr lang="en-US" sz="1400">
                <a:solidFill>
                  <a:srgbClr val="000000"/>
                </a:solidFill>
                <a:latin typeface="Segoe UI" panose="020B0502040204020203" pitchFamily="34" charset="0"/>
              </a:rPr>
              <a:t>Group Owners</a:t>
            </a:r>
          </a:p>
          <a:p>
            <a:pPr marL="742950" lvl="1" indent="-285750" algn="l" fontAlgn="base">
              <a:buFont typeface="Arial" panose="020B0604020202020204" pitchFamily="34" charset="0"/>
              <a:buChar char="•"/>
            </a:pPr>
            <a:r>
              <a:rPr lang="en-US" sz="1400" b="0" i="0">
                <a:solidFill>
                  <a:srgbClr val="000000"/>
                </a:solidFill>
                <a:effectLst/>
                <a:latin typeface="Segoe UI" panose="020B0502040204020203" pitchFamily="34" charset="0"/>
              </a:rPr>
              <a:t>Specific Users</a:t>
            </a:r>
          </a:p>
          <a:p>
            <a:pPr marL="742950" lvl="1" indent="-285750" algn="l" fontAlgn="base">
              <a:buFont typeface="Arial" panose="020B0604020202020204" pitchFamily="34" charset="0"/>
              <a:buChar char="•"/>
            </a:pPr>
            <a:r>
              <a:rPr lang="en-US" sz="1400">
                <a:solidFill>
                  <a:srgbClr val="000000"/>
                </a:solidFill>
                <a:latin typeface="Segoe UI" panose="020B0502040204020203" pitchFamily="34" charset="0"/>
              </a:rPr>
              <a:t>Managers of Users</a:t>
            </a:r>
          </a:p>
          <a:p>
            <a:pPr marL="742950" lvl="1" indent="-285750" algn="l" fontAlgn="base">
              <a:buFont typeface="Arial" panose="020B0604020202020204" pitchFamily="34" charset="0"/>
              <a:buChar char="•"/>
            </a:pPr>
            <a:endParaRPr lang="en-US" sz="1400">
              <a:solidFill>
                <a:srgbClr val="000000"/>
              </a:solidFill>
              <a:latin typeface="Segoe UI" panose="020B0502040204020203" pitchFamily="34" charset="0"/>
            </a:endParaRPr>
          </a:p>
        </p:txBody>
      </p:sp>
      <p:sp>
        <p:nvSpPr>
          <p:cNvPr id="4" name="TextBox 3">
            <a:extLst>
              <a:ext uri="{FF2B5EF4-FFF2-40B4-BE49-F238E27FC236}">
                <a16:creationId xmlns:a16="http://schemas.microsoft.com/office/drawing/2014/main" id="{21297C82-D810-D73A-424E-8D2B2AE64F9E}"/>
              </a:ext>
            </a:extLst>
          </p:cNvPr>
          <p:cNvSpPr txBox="1"/>
          <p:nvPr/>
        </p:nvSpPr>
        <p:spPr>
          <a:xfrm>
            <a:off x="1086822" y="1488953"/>
            <a:ext cx="10142113" cy="369332"/>
          </a:xfrm>
          <a:prstGeom prst="rect">
            <a:avLst/>
          </a:prstGeom>
          <a:noFill/>
        </p:spPr>
        <p:txBody>
          <a:bodyPr wrap="square" rtlCol="0">
            <a:spAutoFit/>
          </a:bodyPr>
          <a:lstStyle/>
          <a:p>
            <a:r>
              <a:rPr lang="en-US" b="1"/>
              <a:t>1. Who is responsible for the review?</a:t>
            </a:r>
          </a:p>
        </p:txBody>
      </p:sp>
      <p:sp>
        <p:nvSpPr>
          <p:cNvPr id="5" name="TextBox 4">
            <a:extLst>
              <a:ext uri="{FF2B5EF4-FFF2-40B4-BE49-F238E27FC236}">
                <a16:creationId xmlns:a16="http://schemas.microsoft.com/office/drawing/2014/main" id="{F4E32CC0-4A2B-3939-6EB3-9CA147357344}"/>
              </a:ext>
            </a:extLst>
          </p:cNvPr>
          <p:cNvSpPr txBox="1"/>
          <p:nvPr/>
        </p:nvSpPr>
        <p:spPr>
          <a:xfrm>
            <a:off x="1107583" y="1606902"/>
            <a:ext cx="10142113" cy="369332"/>
          </a:xfrm>
          <a:prstGeom prst="rect">
            <a:avLst/>
          </a:prstGeom>
          <a:noFill/>
        </p:spPr>
        <p:txBody>
          <a:bodyPr wrap="square" rtlCol="0">
            <a:spAutoFit/>
          </a:bodyPr>
          <a:lstStyle/>
          <a:p>
            <a:endParaRPr lang="en-US" b="1"/>
          </a:p>
        </p:txBody>
      </p:sp>
    </p:spTree>
    <p:extLst>
      <p:ext uri="{BB962C8B-B14F-4D97-AF65-F5344CB8AC3E}">
        <p14:creationId xmlns:p14="http://schemas.microsoft.com/office/powerpoint/2010/main" val="25868915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D1B62-B55F-D7A7-C44F-21540F9BC378}"/>
              </a:ext>
            </a:extLst>
          </p:cNvPr>
          <p:cNvSpPr>
            <a:spLocks noGrp="1"/>
          </p:cNvSpPr>
          <p:nvPr>
            <p:ph type="ctrTitle"/>
          </p:nvPr>
        </p:nvSpPr>
        <p:spPr>
          <a:xfrm>
            <a:off x="1317938" y="478420"/>
            <a:ext cx="9144000" cy="815907"/>
          </a:xfrm>
        </p:spPr>
        <p:txBody>
          <a:bodyPr>
            <a:normAutofit fontScale="90000"/>
          </a:bodyPr>
          <a:lstStyle/>
          <a:p>
            <a:pPr algn="l"/>
            <a:r>
              <a:rPr lang="en-US"/>
              <a:t>Planning (</a:t>
            </a:r>
            <a:r>
              <a:rPr lang="en-US" err="1"/>
              <a:t>Contd</a:t>
            </a:r>
            <a:r>
              <a:rPr lang="en-US"/>
              <a:t>)</a:t>
            </a:r>
          </a:p>
        </p:txBody>
      </p:sp>
      <p:sp>
        <p:nvSpPr>
          <p:cNvPr id="3" name="Subtitle 2">
            <a:extLst>
              <a:ext uri="{FF2B5EF4-FFF2-40B4-BE49-F238E27FC236}">
                <a16:creationId xmlns:a16="http://schemas.microsoft.com/office/drawing/2014/main" id="{FDC0FC7C-B9BC-7536-A0AD-1335DDC75C6B}"/>
              </a:ext>
            </a:extLst>
          </p:cNvPr>
          <p:cNvSpPr>
            <a:spLocks noGrp="1"/>
          </p:cNvSpPr>
          <p:nvPr>
            <p:ph type="subTitle" idx="1"/>
          </p:nvPr>
        </p:nvSpPr>
        <p:spPr>
          <a:xfrm>
            <a:off x="1459605" y="2324637"/>
            <a:ext cx="4503313" cy="4816698"/>
          </a:xfrm>
        </p:spPr>
        <p:txBody>
          <a:bodyPr>
            <a:normAutofit/>
          </a:bodyPr>
          <a:lstStyle/>
          <a:p>
            <a:pPr marL="342900" indent="-342900" algn="l">
              <a:buFont typeface="Arial" panose="020B0604020202020204" pitchFamily="34" charset="0"/>
              <a:buChar char="•"/>
            </a:pPr>
            <a:r>
              <a:rPr lang="en-US" sz="1800">
                <a:solidFill>
                  <a:srgbClr val="000000"/>
                </a:solidFill>
                <a:latin typeface="Segoe UI" panose="020B0502040204020203" pitchFamily="34" charset="0"/>
              </a:rPr>
              <a:t>Reach consensus across multiple sets of reviewers</a:t>
            </a:r>
          </a:p>
          <a:p>
            <a:pPr marL="342900" indent="-342900" algn="l">
              <a:buFont typeface="Arial" panose="020B0604020202020204" pitchFamily="34" charset="0"/>
              <a:buChar char="•"/>
            </a:pPr>
            <a:r>
              <a:rPr lang="en-US" sz="1800">
                <a:solidFill>
                  <a:srgbClr val="000000"/>
                </a:solidFill>
                <a:latin typeface="Segoe UI" panose="020B0502040204020203" pitchFamily="34" charset="0"/>
              </a:rPr>
              <a:t>Assign alternate reviewers to weigh in on unreviewed decisions</a:t>
            </a:r>
          </a:p>
          <a:p>
            <a:pPr marL="342900" indent="-342900" algn="l">
              <a:buFont typeface="Arial" panose="020B0604020202020204" pitchFamily="34" charset="0"/>
              <a:buChar char="•"/>
            </a:pPr>
            <a:r>
              <a:rPr lang="en-US" sz="1800">
                <a:solidFill>
                  <a:srgbClr val="000000"/>
                </a:solidFill>
                <a:latin typeface="Segoe UI" panose="020B0502040204020203" pitchFamily="34" charset="0"/>
              </a:rPr>
              <a:t>Reduce burden on later stage reviewers</a:t>
            </a:r>
          </a:p>
          <a:p>
            <a:pPr marL="342900" indent="-342900" algn="l">
              <a:buFont typeface="Arial" panose="020B0604020202020204" pitchFamily="34" charset="0"/>
              <a:buChar char="•"/>
            </a:pPr>
            <a:endParaRPr lang="en-US"/>
          </a:p>
        </p:txBody>
      </p:sp>
      <p:sp>
        <p:nvSpPr>
          <p:cNvPr id="4" name="TextBox 3">
            <a:extLst>
              <a:ext uri="{FF2B5EF4-FFF2-40B4-BE49-F238E27FC236}">
                <a16:creationId xmlns:a16="http://schemas.microsoft.com/office/drawing/2014/main" id="{21297C82-D810-D73A-424E-8D2B2AE64F9E}"/>
              </a:ext>
            </a:extLst>
          </p:cNvPr>
          <p:cNvSpPr txBox="1"/>
          <p:nvPr/>
        </p:nvSpPr>
        <p:spPr>
          <a:xfrm>
            <a:off x="1107583" y="1606902"/>
            <a:ext cx="10142113" cy="369332"/>
          </a:xfrm>
          <a:prstGeom prst="rect">
            <a:avLst/>
          </a:prstGeom>
          <a:noFill/>
        </p:spPr>
        <p:txBody>
          <a:bodyPr wrap="square" rtlCol="0">
            <a:spAutoFit/>
          </a:bodyPr>
          <a:lstStyle/>
          <a:p>
            <a:r>
              <a:rPr lang="en-US" b="1"/>
              <a:t>2. How many stages of reviews are needed?</a:t>
            </a:r>
          </a:p>
        </p:txBody>
      </p:sp>
      <p:pic>
        <p:nvPicPr>
          <p:cNvPr id="7" name="Picture 6">
            <a:extLst>
              <a:ext uri="{FF2B5EF4-FFF2-40B4-BE49-F238E27FC236}">
                <a16:creationId xmlns:a16="http://schemas.microsoft.com/office/drawing/2014/main" id="{8DFB089A-944F-152E-8252-69D30FB8BF83}"/>
              </a:ext>
            </a:extLst>
          </p:cNvPr>
          <p:cNvPicPr>
            <a:picLocks noChangeAspect="1"/>
          </p:cNvPicPr>
          <p:nvPr/>
        </p:nvPicPr>
        <p:blipFill>
          <a:blip r:embed="rId2"/>
          <a:stretch>
            <a:fillRect/>
          </a:stretch>
        </p:blipFill>
        <p:spPr>
          <a:xfrm>
            <a:off x="7023279" y="1621802"/>
            <a:ext cx="3438659" cy="5080715"/>
          </a:xfrm>
          <a:prstGeom prst="rect">
            <a:avLst/>
          </a:prstGeom>
        </p:spPr>
      </p:pic>
    </p:spTree>
    <p:extLst>
      <p:ext uri="{BB962C8B-B14F-4D97-AF65-F5344CB8AC3E}">
        <p14:creationId xmlns:p14="http://schemas.microsoft.com/office/powerpoint/2010/main" val="42074896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DA093-8F43-6D75-4ABE-151B22BED5CF}"/>
              </a:ext>
            </a:extLst>
          </p:cNvPr>
          <p:cNvSpPr>
            <a:spLocks noGrp="1"/>
          </p:cNvSpPr>
          <p:nvPr>
            <p:ph type="title"/>
          </p:nvPr>
        </p:nvSpPr>
        <p:spPr>
          <a:xfrm>
            <a:off x="411480" y="991443"/>
            <a:ext cx="4443154" cy="1087819"/>
          </a:xfrm>
        </p:spPr>
        <p:txBody>
          <a:bodyPr anchor="b">
            <a:normAutofit/>
          </a:bodyPr>
          <a:lstStyle/>
          <a:p>
            <a:r>
              <a:rPr lang="en-US" sz="3400"/>
              <a:t>Planning (</a:t>
            </a:r>
            <a:r>
              <a:rPr lang="en-US" sz="3400" err="1"/>
              <a:t>Contd</a:t>
            </a:r>
            <a:r>
              <a:rPr lang="en-US" sz="3400"/>
              <a:t>)</a:t>
            </a:r>
          </a:p>
        </p:txBody>
      </p:sp>
      <p:sp>
        <p:nvSpPr>
          <p:cNvPr id="3" name="Content Placeholder 2">
            <a:extLst>
              <a:ext uri="{FF2B5EF4-FFF2-40B4-BE49-F238E27FC236}">
                <a16:creationId xmlns:a16="http://schemas.microsoft.com/office/drawing/2014/main" id="{5B0DC8AA-0BAE-0E80-4FAA-0B6CA0C0B1CC}"/>
              </a:ext>
            </a:extLst>
          </p:cNvPr>
          <p:cNvSpPr>
            <a:spLocks noGrp="1"/>
          </p:cNvSpPr>
          <p:nvPr>
            <p:ph idx="1"/>
          </p:nvPr>
        </p:nvSpPr>
        <p:spPr>
          <a:xfrm>
            <a:off x="411480" y="2684095"/>
            <a:ext cx="5632328" cy="3492868"/>
          </a:xfrm>
        </p:spPr>
        <p:txBody>
          <a:bodyPr>
            <a:normAutofit/>
          </a:bodyPr>
          <a:lstStyle/>
          <a:p>
            <a:pPr marL="0" indent="0">
              <a:buNone/>
            </a:pPr>
            <a:r>
              <a:rPr lang="en-US" sz="1800" b="1"/>
              <a:t>3. Decide on criteria for automated decisions</a:t>
            </a:r>
          </a:p>
          <a:p>
            <a:pPr lvl="1"/>
            <a:r>
              <a:rPr lang="en-US" sz="1400">
                <a:latin typeface="Segoe UI" panose="020B0502040204020203" pitchFamily="34" charset="0"/>
              </a:rPr>
              <a:t>Response Triggers</a:t>
            </a:r>
          </a:p>
          <a:p>
            <a:pPr lvl="1"/>
            <a:r>
              <a:rPr lang="en-US" sz="1400">
                <a:latin typeface="Segoe UI" panose="020B0502040204020203" pitchFamily="34" charset="0"/>
              </a:rPr>
              <a:t>Account Inactivity</a:t>
            </a:r>
          </a:p>
          <a:p>
            <a:pPr lvl="1"/>
            <a:r>
              <a:rPr lang="en-US" sz="1400">
                <a:latin typeface="Segoe UI" panose="020B0502040204020203" pitchFamily="34" charset="0"/>
              </a:rPr>
              <a:t>Justification requirements</a:t>
            </a:r>
          </a:p>
          <a:p>
            <a:pPr lvl="1"/>
            <a:r>
              <a:rPr lang="en-US" sz="1400">
                <a:latin typeface="Segoe UI" panose="020B0502040204020203" pitchFamily="34" charset="0"/>
              </a:rPr>
              <a:t>Alerting and notifications</a:t>
            </a:r>
          </a:p>
          <a:p>
            <a:pPr marL="0" indent="0">
              <a:buNone/>
            </a:pPr>
            <a:r>
              <a:rPr lang="en-US" sz="1800"/>
              <a:t>	</a:t>
            </a:r>
          </a:p>
        </p:txBody>
      </p:sp>
      <p:pic>
        <p:nvPicPr>
          <p:cNvPr id="5" name="Picture 4">
            <a:extLst>
              <a:ext uri="{FF2B5EF4-FFF2-40B4-BE49-F238E27FC236}">
                <a16:creationId xmlns:a16="http://schemas.microsoft.com/office/drawing/2014/main" id="{E9CBDE5B-B91D-3E7C-91EF-173DBDE456E2}"/>
              </a:ext>
            </a:extLst>
          </p:cNvPr>
          <p:cNvPicPr>
            <a:picLocks noChangeAspect="1"/>
          </p:cNvPicPr>
          <p:nvPr/>
        </p:nvPicPr>
        <p:blipFill>
          <a:blip r:embed="rId2"/>
          <a:stretch>
            <a:fillRect/>
          </a:stretch>
        </p:blipFill>
        <p:spPr>
          <a:xfrm>
            <a:off x="6330004" y="625683"/>
            <a:ext cx="4552048" cy="5551280"/>
          </a:xfrm>
          <a:prstGeom prst="rect">
            <a:avLst/>
          </a:prstGeom>
        </p:spPr>
      </p:pic>
    </p:spTree>
    <p:extLst>
      <p:ext uri="{BB962C8B-B14F-4D97-AF65-F5344CB8AC3E}">
        <p14:creationId xmlns:p14="http://schemas.microsoft.com/office/powerpoint/2010/main" val="8398978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FEA8D-A08F-B333-C53A-EA6132AC3423}"/>
              </a:ext>
            </a:extLst>
          </p:cNvPr>
          <p:cNvSpPr>
            <a:spLocks noGrp="1"/>
          </p:cNvSpPr>
          <p:nvPr>
            <p:ph type="title"/>
          </p:nvPr>
        </p:nvSpPr>
        <p:spPr>
          <a:xfrm>
            <a:off x="588263" y="457200"/>
            <a:ext cx="11018520" cy="861774"/>
          </a:xfrm>
        </p:spPr>
        <p:txBody>
          <a:bodyPr>
            <a:normAutofit/>
          </a:bodyPr>
          <a:lstStyle/>
          <a:p>
            <a:r>
              <a:rPr lang="en-US"/>
              <a:t>Multi-stage Access Reviews</a:t>
            </a:r>
            <a:br>
              <a:rPr lang="en-US"/>
            </a:br>
            <a:r>
              <a:rPr lang="en-US" sz="2000">
                <a:solidFill>
                  <a:schemeClr val="accent1"/>
                </a:solidFill>
              </a:rPr>
              <a:t>Meet complex audit and recertification requirements through multiple stages of reviews</a:t>
            </a:r>
            <a:endParaRPr lang="en-US">
              <a:solidFill>
                <a:schemeClr val="accent1"/>
              </a:solidFill>
            </a:endParaRPr>
          </a:p>
        </p:txBody>
      </p:sp>
      <p:sp>
        <p:nvSpPr>
          <p:cNvPr id="3" name="TextBox 2">
            <a:extLst>
              <a:ext uri="{FF2B5EF4-FFF2-40B4-BE49-F238E27FC236}">
                <a16:creationId xmlns:a16="http://schemas.microsoft.com/office/drawing/2014/main" id="{6D1DDDB0-3919-A724-1E7F-DC79280ABCD5}"/>
              </a:ext>
            </a:extLst>
          </p:cNvPr>
          <p:cNvSpPr txBox="1"/>
          <p:nvPr/>
        </p:nvSpPr>
        <p:spPr>
          <a:xfrm>
            <a:off x="581249" y="1653175"/>
            <a:ext cx="11018519" cy="2062103"/>
          </a:xfrm>
          <a:prstGeom prst="rect">
            <a:avLst/>
          </a:prstGeom>
          <a:noFill/>
        </p:spPr>
        <p:txBody>
          <a:bodyPr wrap="square">
            <a:spAutoFit/>
          </a:bodyPr>
          <a:lstStyle/>
          <a:p>
            <a:pPr marL="285750" indent="-285750">
              <a:buFont typeface="Arial" panose="020B0604020202020204" pitchFamily="34" charset="0"/>
              <a:buChar char="•"/>
            </a:pPr>
            <a:r>
              <a:rPr lang="en-US" sz="1600" b="1">
                <a:solidFill>
                  <a:schemeClr val="accent1"/>
                </a:solidFill>
              </a:rPr>
              <a:t>Reach consensus across multiple sets of reviewers.</a:t>
            </a:r>
            <a:r>
              <a:rPr lang="en-US" sz="1600" b="1">
                <a:solidFill>
                  <a:schemeClr val="accent2"/>
                </a:solidFill>
              </a:rPr>
              <a:t> </a:t>
            </a:r>
            <a:r>
              <a:rPr lang="en-US" sz="1600"/>
              <a:t>Requires agreement from independent reviewers at every stage before access is recertified.   </a:t>
            </a:r>
          </a:p>
          <a:p>
            <a:pPr marL="285750" indent="-285750">
              <a:buFont typeface="Arial" panose="020B0604020202020204" pitchFamily="34" charset="0"/>
              <a:buChar char="•"/>
            </a:pPr>
            <a:r>
              <a:rPr lang="en-US" sz="1600" b="1">
                <a:solidFill>
                  <a:schemeClr val="accent1"/>
                </a:solidFill>
              </a:rPr>
              <a:t>Assign alternate reviewers to weigh in on unreviewed decisions. </a:t>
            </a:r>
            <a:r>
              <a:rPr lang="en-US" sz="1600"/>
              <a:t>Ensure accounts left unreviewed by unresponsive or out-of-office reviewers are sent to the next appropriate reviewer, such as the user’s manager or the resource owner.   </a:t>
            </a:r>
          </a:p>
          <a:p>
            <a:pPr marL="285750" indent="-285750">
              <a:buFont typeface="Arial" panose="020B0604020202020204" pitchFamily="34" charset="0"/>
              <a:buChar char="•"/>
            </a:pPr>
            <a:r>
              <a:rPr lang="en-US" sz="1600" b="1">
                <a:solidFill>
                  <a:schemeClr val="accent1"/>
                </a:solidFill>
              </a:rPr>
              <a:t>Reduce burden on later-stage reviewers.</a:t>
            </a:r>
            <a:r>
              <a:rPr lang="en-US" sz="1600" b="1"/>
              <a:t> </a:t>
            </a:r>
            <a:r>
              <a:rPr lang="en-US" sz="1600"/>
              <a:t>Filter down the number of decisions for your later-stage reviewers by excluding accounts denied in previous stages. For example, have users attest to their own needs for access before asking the resource owners to attest.</a:t>
            </a:r>
          </a:p>
        </p:txBody>
      </p:sp>
      <p:grpSp>
        <p:nvGrpSpPr>
          <p:cNvPr id="4" name="Multi Stage reviews">
            <a:extLst>
              <a:ext uri="{FF2B5EF4-FFF2-40B4-BE49-F238E27FC236}">
                <a16:creationId xmlns:a16="http://schemas.microsoft.com/office/drawing/2014/main" id="{348BDC58-56FA-283A-F971-731B8B45B74E}"/>
              </a:ext>
            </a:extLst>
          </p:cNvPr>
          <p:cNvGrpSpPr/>
          <p:nvPr/>
        </p:nvGrpSpPr>
        <p:grpSpPr>
          <a:xfrm>
            <a:off x="1384082" y="3830368"/>
            <a:ext cx="9739197" cy="2891945"/>
            <a:chOff x="393913" y="2773853"/>
            <a:chExt cx="11710756" cy="4055793"/>
          </a:xfrm>
        </p:grpSpPr>
        <p:grpSp>
          <p:nvGrpSpPr>
            <p:cNvPr id="5" name="AR flow">
              <a:extLst>
                <a:ext uri="{FF2B5EF4-FFF2-40B4-BE49-F238E27FC236}">
                  <a16:creationId xmlns:a16="http://schemas.microsoft.com/office/drawing/2014/main" id="{3FF14811-E817-EB74-984C-302833D4EC90}"/>
                </a:ext>
              </a:extLst>
            </p:cNvPr>
            <p:cNvGrpSpPr/>
            <p:nvPr/>
          </p:nvGrpSpPr>
          <p:grpSpPr>
            <a:xfrm>
              <a:off x="437000" y="3542980"/>
              <a:ext cx="9393774" cy="3072427"/>
              <a:chOff x="437000" y="3542980"/>
              <a:chExt cx="9393774" cy="3072427"/>
            </a:xfrm>
          </p:grpSpPr>
          <p:sp>
            <p:nvSpPr>
              <p:cNvPr id="38" name="Flowchart: Manual Operation 37">
                <a:extLst>
                  <a:ext uri="{FF2B5EF4-FFF2-40B4-BE49-F238E27FC236}">
                    <a16:creationId xmlns:a16="http://schemas.microsoft.com/office/drawing/2014/main" id="{DCC27383-C39F-FA27-6155-2618CC87D2B0}"/>
                  </a:ext>
                </a:extLst>
              </p:cNvPr>
              <p:cNvSpPr/>
              <p:nvPr/>
            </p:nvSpPr>
            <p:spPr>
              <a:xfrm rot="16200000">
                <a:off x="3597673" y="382307"/>
                <a:ext cx="3072427" cy="9393774"/>
              </a:xfrm>
              <a:prstGeom prst="flowChartManualOperation">
                <a:avLst/>
              </a:prstGeom>
              <a:solidFill>
                <a:schemeClr val="bg2">
                  <a:lumMod val="25000"/>
                  <a:alpha val="30000"/>
                </a:schemeClr>
              </a:solidFill>
              <a:ln>
                <a:solidFill>
                  <a:schemeClr val="bg2">
                    <a:lumMod val="7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people_4" title="Icon of a person">
                <a:extLst>
                  <a:ext uri="{FF2B5EF4-FFF2-40B4-BE49-F238E27FC236}">
                    <a16:creationId xmlns:a16="http://schemas.microsoft.com/office/drawing/2014/main" id="{E89DBE91-79FC-CDFA-80F8-FCAE915C8B1A}"/>
                  </a:ext>
                </a:extLst>
              </p:cNvPr>
              <p:cNvSpPr>
                <a:spLocks noChangeAspect="1" noEditPoints="1"/>
              </p:cNvSpPr>
              <p:nvPr/>
            </p:nvSpPr>
            <p:spPr bwMode="auto">
              <a:xfrm>
                <a:off x="584200" y="5940552"/>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40" name="people_4" title="Icon of a person">
                <a:extLst>
                  <a:ext uri="{FF2B5EF4-FFF2-40B4-BE49-F238E27FC236}">
                    <a16:creationId xmlns:a16="http://schemas.microsoft.com/office/drawing/2014/main" id="{98722C02-C57D-6E15-6CA9-C93698FADFB2}"/>
                  </a:ext>
                </a:extLst>
              </p:cNvPr>
              <p:cNvSpPr>
                <a:spLocks noChangeAspect="1" noEditPoints="1"/>
              </p:cNvSpPr>
              <p:nvPr/>
            </p:nvSpPr>
            <p:spPr bwMode="auto">
              <a:xfrm>
                <a:off x="963734" y="5661750"/>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41" name="people_4" title="Icon of a person">
                <a:extLst>
                  <a:ext uri="{FF2B5EF4-FFF2-40B4-BE49-F238E27FC236}">
                    <a16:creationId xmlns:a16="http://schemas.microsoft.com/office/drawing/2014/main" id="{62DBE166-2041-E51A-647B-2BE3831AF341}"/>
                  </a:ext>
                </a:extLst>
              </p:cNvPr>
              <p:cNvSpPr>
                <a:spLocks noChangeAspect="1" noEditPoints="1"/>
              </p:cNvSpPr>
              <p:nvPr/>
            </p:nvSpPr>
            <p:spPr bwMode="auto">
              <a:xfrm>
                <a:off x="1029569" y="6098162"/>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42" name="people_4" title="Icon of a person">
                <a:extLst>
                  <a:ext uri="{FF2B5EF4-FFF2-40B4-BE49-F238E27FC236}">
                    <a16:creationId xmlns:a16="http://schemas.microsoft.com/office/drawing/2014/main" id="{189D2001-FB26-450E-0700-5F8A6DF08FEA}"/>
                  </a:ext>
                </a:extLst>
              </p:cNvPr>
              <p:cNvSpPr>
                <a:spLocks noChangeAspect="1" noEditPoints="1"/>
              </p:cNvSpPr>
              <p:nvPr/>
            </p:nvSpPr>
            <p:spPr bwMode="auto">
              <a:xfrm>
                <a:off x="1402455" y="5940552"/>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43" name="people_4" title="Icon of a person">
                <a:extLst>
                  <a:ext uri="{FF2B5EF4-FFF2-40B4-BE49-F238E27FC236}">
                    <a16:creationId xmlns:a16="http://schemas.microsoft.com/office/drawing/2014/main" id="{C3348E79-8B68-710C-336E-F8046FD52283}"/>
                  </a:ext>
                </a:extLst>
              </p:cNvPr>
              <p:cNvSpPr>
                <a:spLocks noChangeAspect="1" noEditPoints="1"/>
              </p:cNvSpPr>
              <p:nvPr/>
            </p:nvSpPr>
            <p:spPr bwMode="auto">
              <a:xfrm>
                <a:off x="1372862" y="5515081"/>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44" name="people_4" title="Icon of a person">
                <a:extLst>
                  <a:ext uri="{FF2B5EF4-FFF2-40B4-BE49-F238E27FC236}">
                    <a16:creationId xmlns:a16="http://schemas.microsoft.com/office/drawing/2014/main" id="{882F4327-F1DF-2459-6624-8ABC1CF9CB20}"/>
                  </a:ext>
                </a:extLst>
              </p:cNvPr>
              <p:cNvSpPr>
                <a:spLocks noChangeAspect="1" noEditPoints="1"/>
              </p:cNvSpPr>
              <p:nvPr/>
            </p:nvSpPr>
            <p:spPr bwMode="auto">
              <a:xfrm>
                <a:off x="438789" y="5478811"/>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45" name="people_4" title="Icon of a person">
                <a:extLst>
                  <a:ext uri="{FF2B5EF4-FFF2-40B4-BE49-F238E27FC236}">
                    <a16:creationId xmlns:a16="http://schemas.microsoft.com/office/drawing/2014/main" id="{45F8D149-F569-B2BA-4E26-9D9FB19F5E2C}"/>
                  </a:ext>
                </a:extLst>
              </p:cNvPr>
              <p:cNvSpPr>
                <a:spLocks noChangeAspect="1" noEditPoints="1"/>
              </p:cNvSpPr>
              <p:nvPr/>
            </p:nvSpPr>
            <p:spPr bwMode="auto">
              <a:xfrm>
                <a:off x="9475970" y="5501406"/>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46" name="people_4" title="Icon of a person">
                <a:extLst>
                  <a:ext uri="{FF2B5EF4-FFF2-40B4-BE49-F238E27FC236}">
                    <a16:creationId xmlns:a16="http://schemas.microsoft.com/office/drawing/2014/main" id="{545EFAF9-8ED5-985D-3AD5-1F30CAF053C4}"/>
                  </a:ext>
                </a:extLst>
              </p:cNvPr>
              <p:cNvSpPr>
                <a:spLocks noChangeAspect="1" noEditPoints="1"/>
              </p:cNvSpPr>
              <p:nvPr/>
            </p:nvSpPr>
            <p:spPr bwMode="auto">
              <a:xfrm>
                <a:off x="9100996" y="5552601"/>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47" name="people_4" title="Icon of a person">
                <a:extLst>
                  <a:ext uri="{FF2B5EF4-FFF2-40B4-BE49-F238E27FC236}">
                    <a16:creationId xmlns:a16="http://schemas.microsoft.com/office/drawing/2014/main" id="{CA3D9217-D008-855E-B7D6-7619172E8AD9}"/>
                  </a:ext>
                </a:extLst>
              </p:cNvPr>
              <p:cNvSpPr>
                <a:spLocks noChangeAspect="1" noEditPoints="1"/>
              </p:cNvSpPr>
              <p:nvPr/>
            </p:nvSpPr>
            <p:spPr bwMode="auto">
              <a:xfrm>
                <a:off x="9341330" y="5052716"/>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grpSp>
        <p:grpSp>
          <p:nvGrpSpPr>
            <p:cNvPr id="6" name="Review phase">
              <a:extLst>
                <a:ext uri="{FF2B5EF4-FFF2-40B4-BE49-F238E27FC236}">
                  <a16:creationId xmlns:a16="http://schemas.microsoft.com/office/drawing/2014/main" id="{A8007740-FE41-C027-F6A5-211B22601DC6}"/>
                </a:ext>
              </a:extLst>
            </p:cNvPr>
            <p:cNvGrpSpPr/>
            <p:nvPr/>
          </p:nvGrpSpPr>
          <p:grpSpPr>
            <a:xfrm>
              <a:off x="393913" y="2996119"/>
              <a:ext cx="9393776" cy="478770"/>
              <a:chOff x="393913" y="2996119"/>
              <a:chExt cx="9393776" cy="478770"/>
            </a:xfrm>
          </p:grpSpPr>
          <p:cxnSp>
            <p:nvCxnSpPr>
              <p:cNvPr id="36" name="Straight Arrow Connector 35">
                <a:extLst>
                  <a:ext uri="{FF2B5EF4-FFF2-40B4-BE49-F238E27FC236}">
                    <a16:creationId xmlns:a16="http://schemas.microsoft.com/office/drawing/2014/main" id="{432028A5-A1A7-E8DB-1CF2-991288863EB0}"/>
                  </a:ext>
                </a:extLst>
              </p:cNvPr>
              <p:cNvCxnSpPr>
                <a:cxnSpLocks/>
              </p:cNvCxnSpPr>
              <p:nvPr/>
            </p:nvCxnSpPr>
            <p:spPr>
              <a:xfrm flipV="1">
                <a:off x="393913" y="3379882"/>
                <a:ext cx="9393776" cy="34046"/>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7" name="Title 1">
                <a:extLst>
                  <a:ext uri="{FF2B5EF4-FFF2-40B4-BE49-F238E27FC236}">
                    <a16:creationId xmlns:a16="http://schemas.microsoft.com/office/drawing/2014/main" id="{D1CF149D-588A-2772-8FFD-7F25B0C2FEE2}"/>
                  </a:ext>
                </a:extLst>
              </p:cNvPr>
              <p:cNvSpPr txBox="1">
                <a:spLocks/>
              </p:cNvSpPr>
              <p:nvPr/>
            </p:nvSpPr>
            <p:spPr>
              <a:xfrm>
                <a:off x="4391819" y="2996119"/>
                <a:ext cx="1701800" cy="478770"/>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a:latin typeface="Segoe UI"/>
                    <a:cs typeface="Segoe UI"/>
                  </a:rPr>
                  <a:t>Review phase</a:t>
                </a:r>
              </a:p>
            </p:txBody>
          </p:sp>
        </p:grpSp>
        <p:grpSp>
          <p:nvGrpSpPr>
            <p:cNvPr id="7" name="Apply results">
              <a:extLst>
                <a:ext uri="{FF2B5EF4-FFF2-40B4-BE49-F238E27FC236}">
                  <a16:creationId xmlns:a16="http://schemas.microsoft.com/office/drawing/2014/main" id="{8ACDFF9A-0F28-685F-121D-D7F076DB6CB2}"/>
                </a:ext>
              </a:extLst>
            </p:cNvPr>
            <p:cNvGrpSpPr/>
            <p:nvPr/>
          </p:nvGrpSpPr>
          <p:grpSpPr>
            <a:xfrm>
              <a:off x="10396710" y="2995200"/>
              <a:ext cx="1707959" cy="478770"/>
              <a:chOff x="10396710" y="2995200"/>
              <a:chExt cx="1707959" cy="478770"/>
            </a:xfrm>
          </p:grpSpPr>
          <p:cxnSp>
            <p:nvCxnSpPr>
              <p:cNvPr id="34" name="Straight Arrow Connector 33">
                <a:extLst>
                  <a:ext uri="{FF2B5EF4-FFF2-40B4-BE49-F238E27FC236}">
                    <a16:creationId xmlns:a16="http://schemas.microsoft.com/office/drawing/2014/main" id="{12868FDA-7ACA-6572-3F10-E70F745609DF}"/>
                  </a:ext>
                </a:extLst>
              </p:cNvPr>
              <p:cNvCxnSpPr>
                <a:cxnSpLocks/>
              </p:cNvCxnSpPr>
              <p:nvPr/>
            </p:nvCxnSpPr>
            <p:spPr>
              <a:xfrm>
                <a:off x="10396710" y="3380400"/>
                <a:ext cx="1543384"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5" name="Title 1">
                <a:extLst>
                  <a:ext uri="{FF2B5EF4-FFF2-40B4-BE49-F238E27FC236}">
                    <a16:creationId xmlns:a16="http://schemas.microsoft.com/office/drawing/2014/main" id="{CF415588-8E5A-B827-C502-F88A805C4D78}"/>
                  </a:ext>
                </a:extLst>
              </p:cNvPr>
              <p:cNvSpPr txBox="1">
                <a:spLocks/>
              </p:cNvSpPr>
              <p:nvPr/>
            </p:nvSpPr>
            <p:spPr>
              <a:xfrm>
                <a:off x="10402869" y="2995200"/>
                <a:ext cx="1701800" cy="478770"/>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a:latin typeface="Segoe UI"/>
                    <a:cs typeface="Segoe UI"/>
                  </a:rPr>
                  <a:t>Apply results</a:t>
                </a:r>
              </a:p>
            </p:txBody>
          </p:sp>
        </p:grpSp>
        <p:pic>
          <p:nvPicPr>
            <p:cNvPr id="8" name="Picture 7">
              <a:extLst>
                <a:ext uri="{FF2B5EF4-FFF2-40B4-BE49-F238E27FC236}">
                  <a16:creationId xmlns:a16="http://schemas.microsoft.com/office/drawing/2014/main" id="{A2CA185F-9C8C-D546-6B47-77FEDD2A9E85}"/>
                </a:ext>
              </a:extLst>
            </p:cNvPr>
            <p:cNvPicPr>
              <a:picLocks noChangeAspect="1"/>
            </p:cNvPicPr>
            <p:nvPr/>
          </p:nvPicPr>
          <p:blipFill rotWithShape="1">
            <a:blip r:embed="rId2"/>
            <a:srcRect t="4396" b="7284"/>
            <a:stretch/>
          </p:blipFill>
          <p:spPr>
            <a:xfrm>
              <a:off x="3255142" y="5522970"/>
              <a:ext cx="3934458" cy="13066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Review ends">
              <a:extLst>
                <a:ext uri="{FF2B5EF4-FFF2-40B4-BE49-F238E27FC236}">
                  <a16:creationId xmlns:a16="http://schemas.microsoft.com/office/drawing/2014/main" id="{96D86F64-F285-0145-6614-E3421078C0CB}"/>
                </a:ext>
              </a:extLst>
            </p:cNvPr>
            <p:cNvSpPr txBox="1"/>
            <p:nvPr/>
          </p:nvSpPr>
          <p:spPr>
            <a:xfrm rot="16200000">
              <a:off x="9295379" y="3444572"/>
              <a:ext cx="1711520" cy="370082"/>
            </a:xfrm>
            <a:prstGeom prst="rect">
              <a:avLst/>
            </a:prstGeom>
            <a:noFill/>
            <a:ln>
              <a:noFill/>
            </a:ln>
          </p:spPr>
          <p:txBody>
            <a:bodyPr wrap="square" rtlCol="0">
              <a:spAutoFit/>
            </a:bodyPr>
            <a:lstStyle/>
            <a:p>
              <a:r>
                <a:rPr lang="en-US" sz="1400"/>
                <a:t>Review ends</a:t>
              </a:r>
              <a:endParaRPr lang="en-DE" sz="1400"/>
            </a:p>
          </p:txBody>
        </p:sp>
        <p:grpSp>
          <p:nvGrpSpPr>
            <p:cNvPr id="10" name="Stage 1">
              <a:extLst>
                <a:ext uri="{FF2B5EF4-FFF2-40B4-BE49-F238E27FC236}">
                  <a16:creationId xmlns:a16="http://schemas.microsoft.com/office/drawing/2014/main" id="{AD1F30AA-D503-3CB2-D579-6E535BC74125}"/>
                </a:ext>
              </a:extLst>
            </p:cNvPr>
            <p:cNvGrpSpPr/>
            <p:nvPr/>
          </p:nvGrpSpPr>
          <p:grpSpPr>
            <a:xfrm>
              <a:off x="529389" y="3769663"/>
              <a:ext cx="2683043" cy="1062801"/>
              <a:chOff x="529389" y="3769663"/>
              <a:chExt cx="2683043" cy="1062801"/>
            </a:xfrm>
          </p:grpSpPr>
          <p:sp>
            <p:nvSpPr>
              <p:cNvPr id="31" name="Rectangle 30">
                <a:extLst>
                  <a:ext uri="{FF2B5EF4-FFF2-40B4-BE49-F238E27FC236}">
                    <a16:creationId xmlns:a16="http://schemas.microsoft.com/office/drawing/2014/main" id="{93CD53BF-5A44-B135-E411-092FCBC28689}"/>
                  </a:ext>
                </a:extLst>
              </p:cNvPr>
              <p:cNvSpPr/>
              <p:nvPr/>
            </p:nvSpPr>
            <p:spPr>
              <a:xfrm>
                <a:off x="529389" y="3769663"/>
                <a:ext cx="2683043" cy="1062801"/>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a:p>
                <a:pPr algn="ctr"/>
                <a:r>
                  <a:rPr lang="en-US" sz="1400"/>
                  <a:t>Stage 1 reviewers attest</a:t>
                </a:r>
                <a:endParaRPr lang="en-DE" sz="1400"/>
              </a:p>
            </p:txBody>
          </p:sp>
          <p:sp>
            <p:nvSpPr>
              <p:cNvPr id="32" name="people_4" title="Icon of a person">
                <a:extLst>
                  <a:ext uri="{FF2B5EF4-FFF2-40B4-BE49-F238E27FC236}">
                    <a16:creationId xmlns:a16="http://schemas.microsoft.com/office/drawing/2014/main" id="{8C4AD2D2-863E-B03F-860D-F5E453B21FAE}"/>
                  </a:ext>
                </a:extLst>
              </p:cNvPr>
              <p:cNvSpPr>
                <a:spLocks noChangeAspect="1" noEditPoints="1"/>
              </p:cNvSpPr>
              <p:nvPr/>
            </p:nvSpPr>
            <p:spPr bwMode="auto">
              <a:xfrm>
                <a:off x="708172" y="3886033"/>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33" name="people_4" title="Icon of a person">
                <a:extLst>
                  <a:ext uri="{FF2B5EF4-FFF2-40B4-BE49-F238E27FC236}">
                    <a16:creationId xmlns:a16="http://schemas.microsoft.com/office/drawing/2014/main" id="{E04BE8B7-F730-9494-0E7D-C7828E5703D5}"/>
                  </a:ext>
                </a:extLst>
              </p:cNvPr>
              <p:cNvSpPr>
                <a:spLocks noChangeAspect="1" noEditPoints="1"/>
              </p:cNvSpPr>
              <p:nvPr/>
            </p:nvSpPr>
            <p:spPr bwMode="auto">
              <a:xfrm>
                <a:off x="1120520" y="3886033"/>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grpSp>
        <p:grpSp>
          <p:nvGrpSpPr>
            <p:cNvPr id="11" name="Stage 2">
              <a:extLst>
                <a:ext uri="{FF2B5EF4-FFF2-40B4-BE49-F238E27FC236}">
                  <a16:creationId xmlns:a16="http://schemas.microsoft.com/office/drawing/2014/main" id="{13B00723-BBD6-B5D0-9129-6F917002C3F4}"/>
                </a:ext>
              </a:extLst>
            </p:cNvPr>
            <p:cNvGrpSpPr/>
            <p:nvPr/>
          </p:nvGrpSpPr>
          <p:grpSpPr>
            <a:xfrm>
              <a:off x="3672000" y="3769200"/>
              <a:ext cx="2683043" cy="1062000"/>
              <a:chOff x="3672000" y="3769200"/>
              <a:chExt cx="2683043" cy="1062000"/>
            </a:xfrm>
          </p:grpSpPr>
          <p:sp>
            <p:nvSpPr>
              <p:cNvPr id="27" name="Rectangle 26">
                <a:extLst>
                  <a:ext uri="{FF2B5EF4-FFF2-40B4-BE49-F238E27FC236}">
                    <a16:creationId xmlns:a16="http://schemas.microsoft.com/office/drawing/2014/main" id="{52D92D48-7445-FD03-9B8B-C3D1F5052D11}"/>
                  </a:ext>
                </a:extLst>
              </p:cNvPr>
              <p:cNvSpPr/>
              <p:nvPr/>
            </p:nvSpPr>
            <p:spPr>
              <a:xfrm>
                <a:off x="3672000" y="3769200"/>
                <a:ext cx="2683043" cy="10620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a:p>
                <a:pPr algn="ctr"/>
                <a:r>
                  <a:rPr lang="en-US" sz="1400"/>
                  <a:t>Stage 2 reviewers attest</a:t>
                </a:r>
                <a:endParaRPr lang="en-DE" sz="1400"/>
              </a:p>
            </p:txBody>
          </p:sp>
          <p:sp>
            <p:nvSpPr>
              <p:cNvPr id="28" name="people_4" title="Icon of a person">
                <a:extLst>
                  <a:ext uri="{FF2B5EF4-FFF2-40B4-BE49-F238E27FC236}">
                    <a16:creationId xmlns:a16="http://schemas.microsoft.com/office/drawing/2014/main" id="{E9E869D9-CDEF-387D-6746-3406547A4D1C}"/>
                  </a:ext>
                </a:extLst>
              </p:cNvPr>
              <p:cNvSpPr>
                <a:spLocks noChangeAspect="1" noEditPoints="1"/>
              </p:cNvSpPr>
              <p:nvPr/>
            </p:nvSpPr>
            <p:spPr bwMode="auto">
              <a:xfrm>
                <a:off x="3795640" y="3864189"/>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29" name="people_4" title="Icon of a person">
                <a:extLst>
                  <a:ext uri="{FF2B5EF4-FFF2-40B4-BE49-F238E27FC236}">
                    <a16:creationId xmlns:a16="http://schemas.microsoft.com/office/drawing/2014/main" id="{A08D6A19-9E08-0E79-DEEE-6EA7CDC259E0}"/>
                  </a:ext>
                </a:extLst>
              </p:cNvPr>
              <p:cNvSpPr>
                <a:spLocks noChangeAspect="1" noEditPoints="1"/>
              </p:cNvSpPr>
              <p:nvPr/>
            </p:nvSpPr>
            <p:spPr bwMode="auto">
              <a:xfrm>
                <a:off x="4183239" y="3864189"/>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30" name="people_4" title="Icon of a person">
                <a:extLst>
                  <a:ext uri="{FF2B5EF4-FFF2-40B4-BE49-F238E27FC236}">
                    <a16:creationId xmlns:a16="http://schemas.microsoft.com/office/drawing/2014/main" id="{CB420F13-F2FE-2413-0477-1E3BD8FC7F57}"/>
                  </a:ext>
                </a:extLst>
              </p:cNvPr>
              <p:cNvSpPr>
                <a:spLocks noChangeAspect="1" noEditPoints="1"/>
              </p:cNvSpPr>
              <p:nvPr/>
            </p:nvSpPr>
            <p:spPr bwMode="auto">
              <a:xfrm>
                <a:off x="4576467" y="3864189"/>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grpSp>
        <p:grpSp>
          <p:nvGrpSpPr>
            <p:cNvPr id="12" name="Stage 3">
              <a:extLst>
                <a:ext uri="{FF2B5EF4-FFF2-40B4-BE49-F238E27FC236}">
                  <a16:creationId xmlns:a16="http://schemas.microsoft.com/office/drawing/2014/main" id="{6BA4969E-A9B1-0013-987A-07C8C9D97D43}"/>
                </a:ext>
              </a:extLst>
            </p:cNvPr>
            <p:cNvGrpSpPr/>
            <p:nvPr/>
          </p:nvGrpSpPr>
          <p:grpSpPr>
            <a:xfrm>
              <a:off x="6839951" y="3769662"/>
              <a:ext cx="2683043" cy="1062000"/>
              <a:chOff x="6839951" y="3769662"/>
              <a:chExt cx="2683043" cy="1062000"/>
            </a:xfrm>
          </p:grpSpPr>
          <p:sp>
            <p:nvSpPr>
              <p:cNvPr id="24" name="Rectangle 23">
                <a:extLst>
                  <a:ext uri="{FF2B5EF4-FFF2-40B4-BE49-F238E27FC236}">
                    <a16:creationId xmlns:a16="http://schemas.microsoft.com/office/drawing/2014/main" id="{A1F3DA8D-2B87-C7B1-867C-751BFA98C228}"/>
                  </a:ext>
                </a:extLst>
              </p:cNvPr>
              <p:cNvSpPr/>
              <p:nvPr/>
            </p:nvSpPr>
            <p:spPr>
              <a:xfrm>
                <a:off x="6839951" y="3769662"/>
                <a:ext cx="2683043" cy="1062000"/>
              </a:xfrm>
              <a:prstGeom prst="rect">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a:p>
                <a:pPr algn="ctr"/>
                <a:r>
                  <a:rPr lang="en-US" sz="1400"/>
                  <a:t>Stage 3 reviewers attest</a:t>
                </a:r>
                <a:endParaRPr lang="en-DE" sz="1400"/>
              </a:p>
            </p:txBody>
          </p:sp>
          <p:sp>
            <p:nvSpPr>
              <p:cNvPr id="25" name="people_4" title="Icon of a person">
                <a:extLst>
                  <a:ext uri="{FF2B5EF4-FFF2-40B4-BE49-F238E27FC236}">
                    <a16:creationId xmlns:a16="http://schemas.microsoft.com/office/drawing/2014/main" id="{5D43F378-D7ED-7EA4-B015-FCF861B70356}"/>
                  </a:ext>
                </a:extLst>
              </p:cNvPr>
              <p:cNvSpPr>
                <a:spLocks noChangeAspect="1" noEditPoints="1"/>
              </p:cNvSpPr>
              <p:nvPr/>
            </p:nvSpPr>
            <p:spPr bwMode="auto">
              <a:xfrm>
                <a:off x="6997458" y="3845163"/>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26" name="people_4" title="Icon of a person">
                <a:extLst>
                  <a:ext uri="{FF2B5EF4-FFF2-40B4-BE49-F238E27FC236}">
                    <a16:creationId xmlns:a16="http://schemas.microsoft.com/office/drawing/2014/main" id="{BD935730-D0A5-9EC7-0E36-3D00970C3112}"/>
                  </a:ext>
                </a:extLst>
              </p:cNvPr>
              <p:cNvSpPr>
                <a:spLocks noChangeAspect="1" noEditPoints="1"/>
              </p:cNvSpPr>
              <p:nvPr/>
            </p:nvSpPr>
            <p:spPr bwMode="auto">
              <a:xfrm>
                <a:off x="7378458" y="3858441"/>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grpSp>
        <p:sp>
          <p:nvSpPr>
            <p:cNvPr id="13" name="Stage 3 ends">
              <a:extLst>
                <a:ext uri="{FF2B5EF4-FFF2-40B4-BE49-F238E27FC236}">
                  <a16:creationId xmlns:a16="http://schemas.microsoft.com/office/drawing/2014/main" id="{47DA7523-745B-3149-86B4-918C143C2945}"/>
                </a:ext>
              </a:extLst>
            </p:cNvPr>
            <p:cNvSpPr txBox="1"/>
            <p:nvPr/>
          </p:nvSpPr>
          <p:spPr>
            <a:xfrm rot="16200000">
              <a:off x="8826484" y="4089454"/>
              <a:ext cx="1700799" cy="370082"/>
            </a:xfrm>
            <a:prstGeom prst="rect">
              <a:avLst/>
            </a:prstGeom>
            <a:noFill/>
          </p:spPr>
          <p:txBody>
            <a:bodyPr wrap="square" rtlCol="0">
              <a:spAutoFit/>
            </a:bodyPr>
            <a:lstStyle/>
            <a:p>
              <a:r>
                <a:rPr lang="en-US" sz="1400">
                  <a:solidFill>
                    <a:schemeClr val="accent1">
                      <a:lumMod val="75000"/>
                    </a:schemeClr>
                  </a:solidFill>
                </a:rPr>
                <a:t>Stage 3 ends</a:t>
              </a:r>
              <a:endParaRPr lang="en-DE" sz="1400">
                <a:solidFill>
                  <a:schemeClr val="accent1">
                    <a:lumMod val="75000"/>
                  </a:schemeClr>
                </a:solidFill>
              </a:endParaRPr>
            </a:p>
          </p:txBody>
        </p:sp>
        <p:grpSp>
          <p:nvGrpSpPr>
            <p:cNvPr id="14" name="Stage 1 ends">
              <a:extLst>
                <a:ext uri="{FF2B5EF4-FFF2-40B4-BE49-F238E27FC236}">
                  <a16:creationId xmlns:a16="http://schemas.microsoft.com/office/drawing/2014/main" id="{366E5003-F4B8-B6F2-2492-75F3EAB3908D}"/>
                </a:ext>
              </a:extLst>
            </p:cNvPr>
            <p:cNvGrpSpPr/>
            <p:nvPr/>
          </p:nvGrpSpPr>
          <p:grpSpPr>
            <a:xfrm>
              <a:off x="2378160" y="3425283"/>
              <a:ext cx="2032609" cy="2433122"/>
              <a:chOff x="2378160" y="3425283"/>
              <a:chExt cx="2032609" cy="2433122"/>
            </a:xfrm>
          </p:grpSpPr>
          <p:sp>
            <p:nvSpPr>
              <p:cNvPr id="22" name="TextBox 21">
                <a:extLst>
                  <a:ext uri="{FF2B5EF4-FFF2-40B4-BE49-F238E27FC236}">
                    <a16:creationId xmlns:a16="http://schemas.microsoft.com/office/drawing/2014/main" id="{FC42BFC8-C79A-CAA8-5913-4AB387D6098C}"/>
                  </a:ext>
                </a:extLst>
              </p:cNvPr>
              <p:cNvSpPr txBox="1"/>
              <p:nvPr/>
            </p:nvSpPr>
            <p:spPr>
              <a:xfrm rot="16200000">
                <a:off x="2441724" y="4120252"/>
                <a:ext cx="1760019" cy="370082"/>
              </a:xfrm>
              <a:prstGeom prst="rect">
                <a:avLst/>
              </a:prstGeom>
              <a:noFill/>
            </p:spPr>
            <p:txBody>
              <a:bodyPr wrap="square" rtlCol="0">
                <a:spAutoFit/>
              </a:bodyPr>
              <a:lstStyle/>
              <a:p>
                <a:r>
                  <a:rPr lang="en-US" sz="1400">
                    <a:solidFill>
                      <a:schemeClr val="accent1">
                        <a:lumMod val="75000"/>
                      </a:schemeClr>
                    </a:solidFill>
                  </a:rPr>
                  <a:t>Stage 1 ends</a:t>
                </a:r>
                <a:endParaRPr lang="en-DE" sz="1400">
                  <a:solidFill>
                    <a:schemeClr val="accent1">
                      <a:lumMod val="75000"/>
                    </a:schemeClr>
                  </a:solidFill>
                </a:endParaRPr>
              </a:p>
            </p:txBody>
          </p:sp>
          <p:pic>
            <p:nvPicPr>
              <p:cNvPr id="23" name="Graphic 52" descr="Line arrow: Counter-clockwise curve outline">
                <a:extLst>
                  <a:ext uri="{FF2B5EF4-FFF2-40B4-BE49-F238E27FC236}">
                    <a16:creationId xmlns:a16="http://schemas.microsoft.com/office/drawing/2014/main" id="{06C86065-B225-0F6E-DFD9-0F50817EB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818865">
                <a:off x="2682859" y="4130494"/>
                <a:ext cx="1423212" cy="2032609"/>
              </a:xfrm>
              <a:prstGeom prst="rect">
                <a:avLst/>
              </a:prstGeom>
            </p:spPr>
          </p:pic>
        </p:grpSp>
        <p:grpSp>
          <p:nvGrpSpPr>
            <p:cNvPr id="15" name="Stage 2 ends">
              <a:extLst>
                <a:ext uri="{FF2B5EF4-FFF2-40B4-BE49-F238E27FC236}">
                  <a16:creationId xmlns:a16="http://schemas.microsoft.com/office/drawing/2014/main" id="{E80F218C-6107-999C-B877-9A29EA44BADD}"/>
                </a:ext>
              </a:extLst>
            </p:cNvPr>
            <p:cNvGrpSpPr/>
            <p:nvPr/>
          </p:nvGrpSpPr>
          <p:grpSpPr>
            <a:xfrm>
              <a:off x="5641613" y="3409532"/>
              <a:ext cx="2032609" cy="2489695"/>
              <a:chOff x="5641613" y="3409532"/>
              <a:chExt cx="2032609" cy="2489695"/>
            </a:xfrm>
          </p:grpSpPr>
          <p:sp>
            <p:nvSpPr>
              <p:cNvPr id="20" name="TextBox 19">
                <a:extLst>
                  <a:ext uri="{FF2B5EF4-FFF2-40B4-BE49-F238E27FC236}">
                    <a16:creationId xmlns:a16="http://schemas.microsoft.com/office/drawing/2014/main" id="{6D1615CF-B108-E794-3520-30BEB35AACEA}"/>
                  </a:ext>
                </a:extLst>
              </p:cNvPr>
              <p:cNvSpPr txBox="1"/>
              <p:nvPr/>
            </p:nvSpPr>
            <p:spPr>
              <a:xfrm rot="16200000">
                <a:off x="5622913" y="4074890"/>
                <a:ext cx="1700798" cy="370082"/>
              </a:xfrm>
              <a:prstGeom prst="rect">
                <a:avLst/>
              </a:prstGeom>
              <a:noFill/>
            </p:spPr>
            <p:txBody>
              <a:bodyPr wrap="square" rtlCol="0">
                <a:spAutoFit/>
              </a:bodyPr>
              <a:lstStyle/>
              <a:p>
                <a:r>
                  <a:rPr lang="en-US" sz="1400">
                    <a:solidFill>
                      <a:schemeClr val="accent1">
                        <a:lumMod val="75000"/>
                      </a:schemeClr>
                    </a:solidFill>
                  </a:rPr>
                  <a:t>Stage 2 ends</a:t>
                </a:r>
                <a:endParaRPr lang="en-DE" sz="1400">
                  <a:solidFill>
                    <a:schemeClr val="accent1">
                      <a:lumMod val="75000"/>
                    </a:schemeClr>
                  </a:solidFill>
                </a:endParaRPr>
              </a:p>
            </p:txBody>
          </p:sp>
          <p:pic>
            <p:nvPicPr>
              <p:cNvPr id="21" name="Graphic 52" descr="Line arrow: Counter-clockwise curve outline">
                <a:extLst>
                  <a:ext uri="{FF2B5EF4-FFF2-40B4-BE49-F238E27FC236}">
                    <a16:creationId xmlns:a16="http://schemas.microsoft.com/office/drawing/2014/main" id="{A610000F-2652-C792-797E-47637020F4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818865">
                <a:off x="5946312" y="4171316"/>
                <a:ext cx="1423212" cy="2032609"/>
              </a:xfrm>
              <a:prstGeom prst="rect">
                <a:avLst/>
              </a:prstGeom>
            </p:spPr>
          </p:pic>
        </p:grpSp>
        <p:grpSp>
          <p:nvGrpSpPr>
            <p:cNvPr id="16" name="Results are applied">
              <a:extLst>
                <a:ext uri="{FF2B5EF4-FFF2-40B4-BE49-F238E27FC236}">
                  <a16:creationId xmlns:a16="http://schemas.microsoft.com/office/drawing/2014/main" id="{52A05576-D80E-F983-1917-FFE9BB1515BE}"/>
                </a:ext>
              </a:extLst>
            </p:cNvPr>
            <p:cNvGrpSpPr/>
            <p:nvPr/>
          </p:nvGrpSpPr>
          <p:grpSpPr>
            <a:xfrm>
              <a:off x="10769033" y="3890204"/>
              <a:ext cx="1071289" cy="925445"/>
              <a:chOff x="10769033" y="3890204"/>
              <a:chExt cx="1071289" cy="925445"/>
            </a:xfrm>
          </p:grpSpPr>
          <p:sp>
            <p:nvSpPr>
              <p:cNvPr id="17" name="people_12" title="Icon of three people">
                <a:extLst>
                  <a:ext uri="{FF2B5EF4-FFF2-40B4-BE49-F238E27FC236}">
                    <a16:creationId xmlns:a16="http://schemas.microsoft.com/office/drawing/2014/main" id="{1C8CF075-50B7-1AAF-C2C9-519A5CAF2126}"/>
                  </a:ext>
                </a:extLst>
              </p:cNvPr>
              <p:cNvSpPr>
                <a:spLocks noChangeAspect="1" noEditPoints="1"/>
              </p:cNvSpPr>
              <p:nvPr/>
            </p:nvSpPr>
            <p:spPr bwMode="auto">
              <a:xfrm>
                <a:off x="10769033" y="4449889"/>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18" name="people_4" title="Icon of a person">
                <a:extLst>
                  <a:ext uri="{FF2B5EF4-FFF2-40B4-BE49-F238E27FC236}">
                    <a16:creationId xmlns:a16="http://schemas.microsoft.com/office/drawing/2014/main" id="{988CC89F-7FE3-2E55-31F6-68A7810B120A}"/>
                  </a:ext>
                </a:extLst>
              </p:cNvPr>
              <p:cNvSpPr>
                <a:spLocks noChangeAspect="1" noEditPoints="1"/>
              </p:cNvSpPr>
              <p:nvPr/>
            </p:nvSpPr>
            <p:spPr bwMode="auto">
              <a:xfrm>
                <a:off x="11599768" y="3890204"/>
                <a:ext cx="216523" cy="24206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pic>
            <p:nvPicPr>
              <p:cNvPr id="19" name="Graphic 52" descr="Line arrow: Counter-clockwise curve outline">
                <a:extLst>
                  <a:ext uri="{FF2B5EF4-FFF2-40B4-BE49-F238E27FC236}">
                    <a16:creationId xmlns:a16="http://schemas.microsoft.com/office/drawing/2014/main" id="{46D43B2B-53D3-646D-03AD-77BABBF8FD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987863">
                <a:off x="11199676" y="4125916"/>
                <a:ext cx="527675" cy="753617"/>
              </a:xfrm>
              <a:prstGeom prst="rect">
                <a:avLst/>
              </a:prstGeom>
            </p:spPr>
          </p:pic>
        </p:grpSp>
      </p:grpSp>
    </p:spTree>
    <p:extLst>
      <p:ext uri="{BB962C8B-B14F-4D97-AF65-F5344CB8AC3E}">
        <p14:creationId xmlns:p14="http://schemas.microsoft.com/office/powerpoint/2010/main" val="160689035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8564-1684-AD0C-0CAC-6E6BC4E9D015}"/>
              </a:ext>
            </a:extLst>
          </p:cNvPr>
          <p:cNvSpPr>
            <a:spLocks noGrp="1"/>
          </p:cNvSpPr>
          <p:nvPr>
            <p:ph type="title"/>
          </p:nvPr>
        </p:nvSpPr>
        <p:spPr/>
        <p:txBody>
          <a:bodyPr/>
          <a:lstStyle/>
          <a:p>
            <a:r>
              <a:rPr lang="en-US"/>
              <a:t>Multi-Stage Reviews Decisions</a:t>
            </a:r>
          </a:p>
        </p:txBody>
      </p:sp>
      <p:sp>
        <p:nvSpPr>
          <p:cNvPr id="3" name="TextBox 2">
            <a:extLst>
              <a:ext uri="{FF2B5EF4-FFF2-40B4-BE49-F238E27FC236}">
                <a16:creationId xmlns:a16="http://schemas.microsoft.com/office/drawing/2014/main" id="{0199DAEC-E59C-F0B4-A88B-C1B93CCAAAD9}"/>
              </a:ext>
            </a:extLst>
          </p:cNvPr>
          <p:cNvSpPr txBox="1"/>
          <p:nvPr/>
        </p:nvSpPr>
        <p:spPr>
          <a:xfrm>
            <a:off x="504059" y="1948558"/>
            <a:ext cx="5159709" cy="4247317"/>
          </a:xfrm>
          <a:prstGeom prst="rect">
            <a:avLst/>
          </a:prstGeom>
          <a:noFill/>
        </p:spPr>
        <p:txBody>
          <a:bodyPr wrap="square" rtlCol="0">
            <a:spAutoFit/>
          </a:bodyPr>
          <a:lstStyle/>
          <a:p>
            <a:r>
              <a:rPr lang="en-US" b="1" i="0">
                <a:solidFill>
                  <a:srgbClr val="161616"/>
                </a:solidFill>
                <a:effectLst/>
                <a:latin typeface="Segoe UI" panose="020B0502040204020203" pitchFamily="34" charset="0"/>
              </a:rPr>
              <a:t>First stage reviewers?</a:t>
            </a:r>
            <a:endParaRPr lang="en-US" b="1">
              <a:solidFill>
                <a:srgbClr val="161616"/>
              </a:solidFill>
              <a:latin typeface="Segoe UI" panose="020B0502040204020203" pitchFamily="34" charset="0"/>
            </a:endParaRPr>
          </a:p>
          <a:p>
            <a:r>
              <a:rPr lang="en-US">
                <a:solidFill>
                  <a:srgbClr val="161616"/>
                </a:solidFill>
                <a:latin typeface="Segoe UI" panose="020B0502040204020203" pitchFamily="34" charset="0"/>
              </a:rPr>
              <a:t>	</a:t>
            </a:r>
            <a:r>
              <a:rPr lang="en-US" b="0" i="0">
                <a:solidFill>
                  <a:srgbClr val="161616"/>
                </a:solidFill>
                <a:effectLst/>
                <a:latin typeface="Segoe UI" panose="020B0502040204020203" pitchFamily="34" charset="0"/>
              </a:rPr>
              <a:t> Select user(s) or group(s) – the owner(s) of the applications</a:t>
            </a:r>
          </a:p>
          <a:p>
            <a:endParaRPr lang="en-US">
              <a:solidFill>
                <a:srgbClr val="161616"/>
              </a:solidFill>
              <a:latin typeface="Segoe UI" panose="020B0502040204020203" pitchFamily="34" charset="0"/>
            </a:endParaRPr>
          </a:p>
          <a:p>
            <a:r>
              <a:rPr lang="en-US" b="1" i="0">
                <a:solidFill>
                  <a:srgbClr val="161616"/>
                </a:solidFill>
                <a:effectLst/>
                <a:latin typeface="Segoe UI" panose="020B0502040204020203" pitchFamily="34" charset="0"/>
              </a:rPr>
              <a:t>Second stage reviewers?</a:t>
            </a:r>
          </a:p>
          <a:p>
            <a:r>
              <a:rPr lang="en-US">
                <a:solidFill>
                  <a:srgbClr val="161616"/>
                </a:solidFill>
                <a:latin typeface="Segoe UI" panose="020B0502040204020203" pitchFamily="34" charset="0"/>
              </a:rPr>
              <a:t>	</a:t>
            </a:r>
            <a:r>
              <a:rPr lang="en-US" b="0" i="0">
                <a:solidFill>
                  <a:srgbClr val="161616"/>
                </a:solidFill>
                <a:effectLst/>
                <a:latin typeface="Segoe UI" panose="020B0502040204020203" pitchFamily="34" charset="0"/>
              </a:rPr>
              <a:t> Managers of users</a:t>
            </a:r>
            <a:endParaRPr lang="en-US">
              <a:solidFill>
                <a:srgbClr val="161616"/>
              </a:solidFill>
              <a:latin typeface="Segoe UI" panose="020B0502040204020203" pitchFamily="34" charset="0"/>
            </a:endParaRPr>
          </a:p>
          <a:p>
            <a:endParaRPr lang="en-US">
              <a:solidFill>
                <a:srgbClr val="161616"/>
              </a:solidFill>
              <a:latin typeface="Segoe UI" panose="020B0502040204020203" pitchFamily="34" charset="0"/>
            </a:endParaRPr>
          </a:p>
          <a:p>
            <a:r>
              <a:rPr lang="en-US" b="1" i="0">
                <a:solidFill>
                  <a:srgbClr val="161616"/>
                </a:solidFill>
                <a:effectLst/>
                <a:latin typeface="Segoe UI" panose="020B0502040204020203" pitchFamily="34" charset="0"/>
              </a:rPr>
              <a:t>Show previous stage(s) decisions to later stage reviewers?</a:t>
            </a:r>
          </a:p>
          <a:p>
            <a:endParaRPr lang="en-US">
              <a:solidFill>
                <a:srgbClr val="161616"/>
              </a:solidFill>
              <a:latin typeface="Segoe UI" panose="020B0502040204020203" pitchFamily="34" charset="0"/>
            </a:endParaRPr>
          </a:p>
          <a:p>
            <a:r>
              <a:rPr lang="en-US" b="1">
                <a:solidFill>
                  <a:srgbClr val="161616"/>
                </a:solidFill>
                <a:latin typeface="Segoe UI" panose="020B0502040204020203" pitchFamily="34" charset="0"/>
              </a:rPr>
              <a:t>Which r</a:t>
            </a:r>
            <a:r>
              <a:rPr lang="en-US" b="1" i="0">
                <a:solidFill>
                  <a:srgbClr val="161616"/>
                </a:solidFill>
                <a:effectLst/>
                <a:latin typeface="Segoe UI" panose="020B0502040204020203" pitchFamily="34" charset="0"/>
              </a:rPr>
              <a:t>eviewees go to the next stage?</a:t>
            </a:r>
          </a:p>
          <a:p>
            <a:endParaRPr lang="en-US">
              <a:solidFill>
                <a:srgbClr val="161616"/>
              </a:solidFill>
              <a:latin typeface="Segoe UI" panose="020B0502040204020203" pitchFamily="34" charset="0"/>
            </a:endParaRPr>
          </a:p>
          <a:p>
            <a:r>
              <a:rPr lang="en-US" b="1" i="0">
                <a:solidFill>
                  <a:srgbClr val="161616"/>
                </a:solidFill>
                <a:effectLst/>
                <a:latin typeface="Segoe UI" panose="020B0502040204020203" pitchFamily="34" charset="0"/>
              </a:rPr>
              <a:t>Expected action on non-response?</a:t>
            </a:r>
          </a:p>
          <a:p>
            <a:r>
              <a:rPr lang="en-US">
                <a:solidFill>
                  <a:srgbClr val="161616"/>
                </a:solidFill>
                <a:latin typeface="Segoe UI" panose="020B0502040204020203" pitchFamily="34" charset="0"/>
              </a:rPr>
              <a:t>	Approve/Deny</a:t>
            </a:r>
            <a:endParaRPr lang="en-US" b="0" i="0">
              <a:solidFill>
                <a:srgbClr val="161616"/>
              </a:solidFill>
              <a:effectLst/>
              <a:latin typeface="Segoe UI" panose="020B0502040204020203" pitchFamily="34" charset="0"/>
            </a:endParaRPr>
          </a:p>
          <a:p>
            <a:endParaRPr lang="en-US"/>
          </a:p>
        </p:txBody>
      </p:sp>
      <p:pic>
        <p:nvPicPr>
          <p:cNvPr id="1026" name="Picture 2" descr="Screenshot of multi-stage reviews.">
            <a:extLst>
              <a:ext uri="{FF2B5EF4-FFF2-40B4-BE49-F238E27FC236}">
                <a16:creationId xmlns:a16="http://schemas.microsoft.com/office/drawing/2014/main" id="{AADDD6C2-7A54-BF4B-FC9F-8B574025D3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087355"/>
            <a:ext cx="5159709" cy="3247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358368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BCB3F2-6331-9BB7-75E7-B147259D0DFA}"/>
              </a:ext>
            </a:extLst>
          </p:cNvPr>
          <p:cNvSpPr>
            <a:spLocks noGrp="1"/>
          </p:cNvSpPr>
          <p:nvPr>
            <p:ph type="title"/>
          </p:nvPr>
        </p:nvSpPr>
        <p:spPr>
          <a:xfrm>
            <a:off x="588263" y="457200"/>
            <a:ext cx="11018520" cy="923330"/>
          </a:xfrm>
        </p:spPr>
        <p:txBody>
          <a:bodyPr>
            <a:normAutofit/>
          </a:bodyPr>
          <a:lstStyle/>
          <a:p>
            <a:r>
              <a:rPr lang="en-US"/>
              <a:t>AR – Inactive Users</a:t>
            </a:r>
            <a:br>
              <a:rPr lang="en-US"/>
            </a:br>
            <a:r>
              <a:rPr lang="en-US" sz="2400"/>
              <a:t>General Availability</a:t>
            </a:r>
            <a:endParaRPr lang="en-US"/>
          </a:p>
        </p:txBody>
      </p:sp>
      <p:sp>
        <p:nvSpPr>
          <p:cNvPr id="5" name="TextBox 4">
            <a:extLst>
              <a:ext uri="{FF2B5EF4-FFF2-40B4-BE49-F238E27FC236}">
                <a16:creationId xmlns:a16="http://schemas.microsoft.com/office/drawing/2014/main" id="{21691B19-E963-FE52-DA14-6710FD61B3C2}"/>
              </a:ext>
            </a:extLst>
          </p:cNvPr>
          <p:cNvSpPr txBox="1"/>
          <p:nvPr/>
        </p:nvSpPr>
        <p:spPr>
          <a:xfrm>
            <a:off x="588263" y="1897901"/>
            <a:ext cx="3999503" cy="2862322"/>
          </a:xfrm>
          <a:prstGeom prst="rect">
            <a:avLst/>
          </a:prstGeom>
          <a:noFill/>
        </p:spPr>
        <p:txBody>
          <a:bodyPr wrap="square">
            <a:spAutoFit/>
          </a:bodyPr>
          <a:lstStyle/>
          <a:p>
            <a:pPr algn="l"/>
            <a:r>
              <a:rPr lang="en-US" b="1">
                <a:solidFill>
                  <a:srgbClr val="161616"/>
                </a:solidFill>
                <a:latin typeface="Segoe UI" panose="020B0502040204020203" pitchFamily="34" charset="0"/>
              </a:rPr>
              <a:t>Review inactive users</a:t>
            </a:r>
            <a:br>
              <a:rPr lang="en-US">
                <a:solidFill>
                  <a:srgbClr val="161616"/>
                </a:solidFill>
                <a:latin typeface="Segoe UI" panose="020B0502040204020203" pitchFamily="34" charset="0"/>
              </a:rPr>
            </a:br>
            <a:endParaRPr lang="en-US">
              <a:solidFill>
                <a:srgbClr val="161616"/>
              </a:solidFill>
              <a:latin typeface="Segoe UI" panose="020B0502040204020203" pitchFamily="34" charset="0"/>
            </a:endParaRPr>
          </a:p>
          <a:p>
            <a:pPr marL="285750" indent="-285750" algn="l">
              <a:buFont typeface="Arial" panose="020B0604020202020204" pitchFamily="34" charset="0"/>
              <a:buChar char="•"/>
            </a:pPr>
            <a:r>
              <a:rPr lang="en-US" b="0" i="0">
                <a:solidFill>
                  <a:srgbClr val="333333"/>
                </a:solidFill>
                <a:effectLst/>
                <a:latin typeface="SegoeUI"/>
              </a:rPr>
              <a:t>Review and address stale accounts that haven’t been active for a specified period</a:t>
            </a:r>
          </a:p>
          <a:p>
            <a:pPr marL="285750" indent="-285750" algn="l">
              <a:buFont typeface="Arial" panose="020B0604020202020204" pitchFamily="34" charset="0"/>
              <a:buChar char="•"/>
            </a:pPr>
            <a:r>
              <a:rPr lang="en-US">
                <a:solidFill>
                  <a:srgbClr val="333333"/>
                </a:solidFill>
                <a:latin typeface="SegoeUI"/>
              </a:rPr>
              <a:t>Includes interactive and non-interactive sign-ins</a:t>
            </a:r>
          </a:p>
          <a:p>
            <a:pPr marL="285750" indent="-285750" algn="l">
              <a:buFont typeface="Arial" panose="020B0604020202020204" pitchFamily="34" charset="0"/>
              <a:buChar char="•"/>
            </a:pPr>
            <a:r>
              <a:rPr lang="en-US">
                <a:solidFill>
                  <a:srgbClr val="333333"/>
                </a:solidFill>
                <a:latin typeface="SegoeUI"/>
              </a:rPr>
              <a:t>You define what inactive means</a:t>
            </a:r>
          </a:p>
          <a:p>
            <a:pPr marL="285750" indent="-285750" algn="l">
              <a:buFont typeface="Arial" panose="020B0604020202020204" pitchFamily="34" charset="0"/>
              <a:buChar char="•"/>
            </a:pPr>
            <a:r>
              <a:rPr lang="en-US">
                <a:solidFill>
                  <a:srgbClr val="333333"/>
                </a:solidFill>
                <a:latin typeface="SegoeUI"/>
              </a:rPr>
              <a:t>Automatically remove stale accounts</a:t>
            </a:r>
            <a:endParaRPr lang="en-US">
              <a:solidFill>
                <a:srgbClr val="161616"/>
              </a:solidFill>
              <a:latin typeface="Segoe UI" panose="020B0502040204020203" pitchFamily="34" charset="0"/>
            </a:endParaRPr>
          </a:p>
        </p:txBody>
      </p:sp>
      <p:pic>
        <p:nvPicPr>
          <p:cNvPr id="9" name="Picture 8">
            <a:extLst>
              <a:ext uri="{FF2B5EF4-FFF2-40B4-BE49-F238E27FC236}">
                <a16:creationId xmlns:a16="http://schemas.microsoft.com/office/drawing/2014/main" id="{950D7D46-D44F-4AC0-EDCE-1252E4A57F60}"/>
              </a:ext>
            </a:extLst>
          </p:cNvPr>
          <p:cNvPicPr>
            <a:picLocks noChangeAspect="1"/>
          </p:cNvPicPr>
          <p:nvPr/>
        </p:nvPicPr>
        <p:blipFill>
          <a:blip r:embed="rId3"/>
          <a:stretch>
            <a:fillRect/>
          </a:stretch>
        </p:blipFill>
        <p:spPr>
          <a:xfrm>
            <a:off x="5396753" y="1131085"/>
            <a:ext cx="5507737" cy="4803259"/>
          </a:xfrm>
          <a:prstGeom prst="rect">
            <a:avLst/>
          </a:prstGeom>
          <a:ln>
            <a:noFill/>
          </a:ln>
          <a:effectLst>
            <a:outerShdw blurRad="292100" dist="139700" dir="2700000" algn="tl" rotWithShape="0">
              <a:srgbClr val="333333">
                <a:alpha val="65000"/>
              </a:srgbClr>
            </a:outerShdw>
          </a:effectLst>
        </p:spPr>
      </p:pic>
      <p:sp>
        <p:nvSpPr>
          <p:cNvPr id="2" name="Rectangle: Rounded Corners 1">
            <a:extLst>
              <a:ext uri="{FF2B5EF4-FFF2-40B4-BE49-F238E27FC236}">
                <a16:creationId xmlns:a16="http://schemas.microsoft.com/office/drawing/2014/main" id="{C5263969-098F-A669-03D1-F43777E33C3B}"/>
              </a:ext>
            </a:extLst>
          </p:cNvPr>
          <p:cNvSpPr/>
          <p:nvPr/>
        </p:nvSpPr>
        <p:spPr>
          <a:xfrm>
            <a:off x="5451231" y="5345723"/>
            <a:ext cx="3859823" cy="593481"/>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55086468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E2103-8E22-DDE6-E37F-6C934099B0B8}"/>
              </a:ext>
            </a:extLst>
          </p:cNvPr>
          <p:cNvSpPr>
            <a:spLocks noGrp="1"/>
          </p:cNvSpPr>
          <p:nvPr>
            <p:ph type="title"/>
          </p:nvPr>
        </p:nvSpPr>
        <p:spPr>
          <a:xfrm>
            <a:off x="588263" y="457200"/>
            <a:ext cx="11018520" cy="861774"/>
          </a:xfrm>
        </p:spPr>
        <p:txBody>
          <a:bodyPr/>
          <a:lstStyle/>
          <a:p>
            <a:r>
              <a:rPr lang="en-US" sz="3200"/>
              <a:t>Machine Learning based recommendations in Access Reviews</a:t>
            </a:r>
            <a:br>
              <a:rPr lang="en-US" sz="3200"/>
            </a:br>
            <a:r>
              <a:rPr lang="en-US" sz="2400" spc="-50">
                <a:solidFill>
                  <a:schemeClr val="accent1"/>
                </a:solidFill>
                <a:latin typeface="Segoe UI Semibold"/>
                <a:cs typeface="Segoe UI" panose="020B0502040204020203" pitchFamily="34" charset="0"/>
              </a:rPr>
              <a:t>User-to-Group Affiliation</a:t>
            </a:r>
            <a:endParaRPr lang="en-US" sz="3200"/>
          </a:p>
        </p:txBody>
      </p:sp>
      <p:cxnSp>
        <p:nvCxnSpPr>
          <p:cNvPr id="3" name="Straight Connector 2">
            <a:extLst>
              <a:ext uri="{FF2B5EF4-FFF2-40B4-BE49-F238E27FC236}">
                <a16:creationId xmlns:a16="http://schemas.microsoft.com/office/drawing/2014/main" id="{3DB6BD51-28C4-A75B-F29A-908D502971E0}"/>
              </a:ext>
            </a:extLst>
          </p:cNvPr>
          <p:cNvCxnSpPr>
            <a:cxnSpLocks/>
          </p:cNvCxnSpPr>
          <p:nvPr/>
        </p:nvCxnSpPr>
        <p:spPr>
          <a:xfrm>
            <a:off x="883920" y="3927909"/>
            <a:ext cx="9144000" cy="0"/>
          </a:xfrm>
          <a:prstGeom prst="line">
            <a:avLst/>
          </a:prstGeom>
          <a:noFill/>
          <a:ln w="301625" cap="rnd">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 name="Straight Connector 3">
            <a:extLst>
              <a:ext uri="{FF2B5EF4-FFF2-40B4-BE49-F238E27FC236}">
                <a16:creationId xmlns:a16="http://schemas.microsoft.com/office/drawing/2014/main" id="{03EEDD01-D483-7294-A5E5-2DB87494AF46}"/>
              </a:ext>
            </a:extLst>
          </p:cNvPr>
          <p:cNvCxnSpPr>
            <a:cxnSpLocks/>
          </p:cNvCxnSpPr>
          <p:nvPr/>
        </p:nvCxnSpPr>
        <p:spPr>
          <a:xfrm>
            <a:off x="6096000" y="2922069"/>
            <a:ext cx="0" cy="1005840"/>
          </a:xfrm>
          <a:prstGeom prst="line">
            <a:avLst/>
          </a:prstGeom>
          <a:noFill/>
          <a:ln w="301625" cap="rnd">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5" name="Group 4">
            <a:extLst>
              <a:ext uri="{FF2B5EF4-FFF2-40B4-BE49-F238E27FC236}">
                <a16:creationId xmlns:a16="http://schemas.microsoft.com/office/drawing/2014/main" id="{ED4A7732-1D44-5E14-6D15-9E6DCFDC51C3}"/>
              </a:ext>
            </a:extLst>
          </p:cNvPr>
          <p:cNvGrpSpPr/>
          <p:nvPr/>
        </p:nvGrpSpPr>
        <p:grpSpPr>
          <a:xfrm>
            <a:off x="1584432" y="3767889"/>
            <a:ext cx="320040" cy="320040"/>
            <a:chOff x="5951900" y="4858778"/>
            <a:chExt cx="320040" cy="320040"/>
          </a:xfrm>
        </p:grpSpPr>
        <p:sp>
          <p:nvSpPr>
            <p:cNvPr id="6" name="Oval 5">
              <a:extLst>
                <a:ext uri="{FF2B5EF4-FFF2-40B4-BE49-F238E27FC236}">
                  <a16:creationId xmlns:a16="http://schemas.microsoft.com/office/drawing/2014/main" id="{F1290849-0875-16CA-7F04-27B3DB09066A}"/>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7" name="Freeform: Shape 6">
              <a:extLst>
                <a:ext uri="{FF2B5EF4-FFF2-40B4-BE49-F238E27FC236}">
                  <a16:creationId xmlns:a16="http://schemas.microsoft.com/office/drawing/2014/main" id="{DA091DF1-74A4-E586-DBBB-BC6192EA70BC}"/>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8" name="TextBox 7">
            <a:extLst>
              <a:ext uri="{FF2B5EF4-FFF2-40B4-BE49-F238E27FC236}">
                <a16:creationId xmlns:a16="http://schemas.microsoft.com/office/drawing/2014/main" id="{44EF03DF-EF63-3A45-0DE8-EED820CCF1C3}"/>
              </a:ext>
            </a:extLst>
          </p:cNvPr>
          <p:cNvSpPr txBox="1"/>
          <p:nvPr/>
        </p:nvSpPr>
        <p:spPr>
          <a:xfrm>
            <a:off x="583140" y="4582616"/>
            <a:ext cx="2317975" cy="6463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spc="-30">
                <a:solidFill>
                  <a:srgbClr val="353535"/>
                </a:solidFill>
                <a:latin typeface="Segoe UI"/>
                <a:cs typeface="Segoe UI"/>
              </a:defRPr>
            </a:lvl1p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30" normalizeH="0" baseline="0" noProof="0">
                <a:ln>
                  <a:noFill/>
                </a:ln>
                <a:solidFill>
                  <a:srgbClr val="353535"/>
                </a:solidFill>
                <a:effectLst/>
                <a:uLnTx/>
                <a:uFillTx/>
                <a:latin typeface="Segoe UI"/>
                <a:ea typeface="+mn-ea"/>
                <a:cs typeface="Segoe UI"/>
              </a:rPr>
              <a:t>Admins create Access Review to protect against breaches and stay compliant</a:t>
            </a:r>
          </a:p>
        </p:txBody>
      </p:sp>
      <p:grpSp>
        <p:nvGrpSpPr>
          <p:cNvPr id="9" name="Group 8">
            <a:extLst>
              <a:ext uri="{FF2B5EF4-FFF2-40B4-BE49-F238E27FC236}">
                <a16:creationId xmlns:a16="http://schemas.microsoft.com/office/drawing/2014/main" id="{EF682BB2-0B1C-441A-74BF-AFEEA8C4A82D}"/>
              </a:ext>
            </a:extLst>
          </p:cNvPr>
          <p:cNvGrpSpPr/>
          <p:nvPr/>
        </p:nvGrpSpPr>
        <p:grpSpPr>
          <a:xfrm>
            <a:off x="585217" y="3516429"/>
            <a:ext cx="822960" cy="822960"/>
            <a:chOff x="735940" y="2699976"/>
            <a:chExt cx="822960" cy="822960"/>
          </a:xfrm>
        </p:grpSpPr>
        <p:sp>
          <p:nvSpPr>
            <p:cNvPr id="10" name="Oval 9">
              <a:extLst>
                <a:ext uri="{FF2B5EF4-FFF2-40B4-BE49-F238E27FC236}">
                  <a16:creationId xmlns:a16="http://schemas.microsoft.com/office/drawing/2014/main" id="{D4728DD0-CE83-7B13-0AAB-37E3C8E8F691}"/>
                </a:ext>
              </a:extLst>
            </p:cNvPr>
            <p:cNvSpPr/>
            <p:nvPr/>
          </p:nvSpPr>
          <p:spPr bwMode="auto">
            <a:xfrm>
              <a:off x="735940" y="2699976"/>
              <a:ext cx="822960"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11" name="Graphic 10">
              <a:extLst>
                <a:ext uri="{FF2B5EF4-FFF2-40B4-BE49-F238E27FC236}">
                  <a16:creationId xmlns:a16="http://schemas.microsoft.com/office/drawing/2014/main" id="{FBDAA76D-7559-4072-DBB4-B4C5694819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0911" y="2878277"/>
              <a:ext cx="413018" cy="413018"/>
            </a:xfrm>
            <a:prstGeom prst="rect">
              <a:avLst/>
            </a:prstGeom>
          </p:spPr>
        </p:pic>
      </p:grpSp>
      <p:sp>
        <p:nvSpPr>
          <p:cNvPr id="12" name="TextBox 11">
            <a:extLst>
              <a:ext uri="{FF2B5EF4-FFF2-40B4-BE49-F238E27FC236}">
                <a16:creationId xmlns:a16="http://schemas.microsoft.com/office/drawing/2014/main" id="{38960108-431B-9809-8374-0B6F138D45A2}"/>
              </a:ext>
            </a:extLst>
          </p:cNvPr>
          <p:cNvSpPr txBox="1"/>
          <p:nvPr/>
        </p:nvSpPr>
        <p:spPr>
          <a:xfrm>
            <a:off x="7933944" y="2596130"/>
            <a:ext cx="3607496"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30" normalizeH="0" baseline="0" noProof="0">
                <a:ln>
                  <a:noFill/>
                </a:ln>
                <a:solidFill>
                  <a:srgbClr val="353535"/>
                </a:solidFill>
                <a:effectLst/>
                <a:uLnTx/>
                <a:uFillTx/>
                <a:latin typeface="Segoe UI"/>
                <a:ea typeface="+mn-ea"/>
                <a:cs typeface="Segoe UI"/>
              </a:rPr>
              <a:t>Reviewers get data driven recommendations based on last sign in date and group affiliation</a:t>
            </a:r>
          </a:p>
        </p:txBody>
      </p:sp>
      <p:grpSp>
        <p:nvGrpSpPr>
          <p:cNvPr id="13" name="Group 12">
            <a:extLst>
              <a:ext uri="{FF2B5EF4-FFF2-40B4-BE49-F238E27FC236}">
                <a16:creationId xmlns:a16="http://schemas.microsoft.com/office/drawing/2014/main" id="{F052DC50-5978-0050-2B7D-66225E797822}"/>
              </a:ext>
            </a:extLst>
          </p:cNvPr>
          <p:cNvGrpSpPr/>
          <p:nvPr/>
        </p:nvGrpSpPr>
        <p:grpSpPr>
          <a:xfrm>
            <a:off x="2080727" y="3653589"/>
            <a:ext cx="548640" cy="548640"/>
            <a:chOff x="1890614" y="2837136"/>
            <a:chExt cx="548640" cy="548640"/>
          </a:xfrm>
        </p:grpSpPr>
        <p:sp>
          <p:nvSpPr>
            <p:cNvPr id="14" name="Oval 13">
              <a:extLst>
                <a:ext uri="{FF2B5EF4-FFF2-40B4-BE49-F238E27FC236}">
                  <a16:creationId xmlns:a16="http://schemas.microsoft.com/office/drawing/2014/main" id="{FF4424D7-AD2A-B3A0-DB06-3D66557E6C99}"/>
                </a:ext>
              </a:extLst>
            </p:cNvPr>
            <p:cNvSpPr/>
            <p:nvPr/>
          </p:nvSpPr>
          <p:spPr bwMode="auto">
            <a:xfrm>
              <a:off x="1890614" y="2837136"/>
              <a:ext cx="548640" cy="548640"/>
            </a:xfrm>
            <a:prstGeom prst="ellipse">
              <a:avLst/>
            </a:prstGeom>
            <a:solidFill>
              <a:schemeClr val="bg1"/>
            </a:solidFill>
            <a:ln w="508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15" name="Graphic 14">
              <a:extLst>
                <a:ext uri="{FF2B5EF4-FFF2-40B4-BE49-F238E27FC236}">
                  <a16:creationId xmlns:a16="http://schemas.microsoft.com/office/drawing/2014/main" id="{78EFD8F2-A306-11B3-22AF-B4F086BE6F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82171" y="2873835"/>
              <a:ext cx="438152" cy="438152"/>
            </a:xfrm>
            <a:prstGeom prst="rect">
              <a:avLst/>
            </a:prstGeom>
          </p:spPr>
        </p:pic>
      </p:grpSp>
      <p:sp>
        <p:nvSpPr>
          <p:cNvPr id="16" name="TextBox 15">
            <a:extLst>
              <a:ext uri="{FF2B5EF4-FFF2-40B4-BE49-F238E27FC236}">
                <a16:creationId xmlns:a16="http://schemas.microsoft.com/office/drawing/2014/main" id="{688D4646-2DC0-0D60-F7FC-E5C042CD9269}"/>
              </a:ext>
            </a:extLst>
          </p:cNvPr>
          <p:cNvSpPr txBox="1"/>
          <p:nvPr/>
        </p:nvSpPr>
        <p:spPr>
          <a:xfrm>
            <a:off x="2382578" y="1907614"/>
            <a:ext cx="2271346" cy="6463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30" normalizeH="0" baseline="0" noProof="0">
                <a:ln>
                  <a:noFill/>
                </a:ln>
                <a:solidFill>
                  <a:srgbClr val="353535"/>
                </a:solidFill>
                <a:effectLst/>
                <a:uLnTx/>
                <a:uFillTx/>
                <a:latin typeface="Segoe UI"/>
                <a:ea typeface="+mn-ea"/>
                <a:cs typeface="Segoe UI"/>
              </a:rPr>
              <a:t>Machine Learning uses organizational distance to calculate group affiliation</a:t>
            </a:r>
          </a:p>
        </p:txBody>
      </p:sp>
      <p:grpSp>
        <p:nvGrpSpPr>
          <p:cNvPr id="17" name="Group 16">
            <a:extLst>
              <a:ext uri="{FF2B5EF4-FFF2-40B4-BE49-F238E27FC236}">
                <a16:creationId xmlns:a16="http://schemas.microsoft.com/office/drawing/2014/main" id="{51E2EE70-8314-3DE1-04B2-3E23C42E70E6}"/>
              </a:ext>
            </a:extLst>
          </p:cNvPr>
          <p:cNvGrpSpPr/>
          <p:nvPr/>
        </p:nvGrpSpPr>
        <p:grpSpPr>
          <a:xfrm>
            <a:off x="4724400" y="1532222"/>
            <a:ext cx="2743200" cy="1371600"/>
            <a:chOff x="4724400" y="1577942"/>
            <a:chExt cx="2743200" cy="1371600"/>
          </a:xfrm>
        </p:grpSpPr>
        <p:sp>
          <p:nvSpPr>
            <p:cNvPr id="18" name="Rectangle: Rounded Corners 17">
              <a:extLst>
                <a:ext uri="{FF2B5EF4-FFF2-40B4-BE49-F238E27FC236}">
                  <a16:creationId xmlns:a16="http://schemas.microsoft.com/office/drawing/2014/main" id="{F7F72D7F-5384-2882-2809-ED0DB0D2B429}"/>
                </a:ext>
              </a:extLst>
            </p:cNvPr>
            <p:cNvSpPr/>
            <p:nvPr/>
          </p:nvSpPr>
          <p:spPr bwMode="auto">
            <a:xfrm>
              <a:off x="4724400" y="1577942"/>
              <a:ext cx="2743200" cy="1371600"/>
            </a:xfrm>
            <a:prstGeom prst="roundRect">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19" name="Group 18">
              <a:extLst>
                <a:ext uri="{FF2B5EF4-FFF2-40B4-BE49-F238E27FC236}">
                  <a16:creationId xmlns:a16="http://schemas.microsoft.com/office/drawing/2014/main" id="{F2FFF007-F151-9F73-A2C4-F29CFFFE60FB}"/>
                </a:ext>
              </a:extLst>
            </p:cNvPr>
            <p:cNvGrpSpPr/>
            <p:nvPr/>
          </p:nvGrpSpPr>
          <p:grpSpPr>
            <a:xfrm>
              <a:off x="4889658" y="1675672"/>
              <a:ext cx="2412684" cy="1140516"/>
              <a:chOff x="4889658" y="1685219"/>
              <a:chExt cx="2412684" cy="1140516"/>
            </a:xfrm>
          </p:grpSpPr>
          <p:grpSp>
            <p:nvGrpSpPr>
              <p:cNvPr id="20" name="Group 19">
                <a:extLst>
                  <a:ext uri="{FF2B5EF4-FFF2-40B4-BE49-F238E27FC236}">
                    <a16:creationId xmlns:a16="http://schemas.microsoft.com/office/drawing/2014/main" id="{75B30859-0BAA-02AC-01DA-21214A4A597A}"/>
                  </a:ext>
                </a:extLst>
              </p:cNvPr>
              <p:cNvGrpSpPr/>
              <p:nvPr/>
            </p:nvGrpSpPr>
            <p:grpSpPr>
              <a:xfrm>
                <a:off x="4889658" y="2638474"/>
                <a:ext cx="2412684" cy="187261"/>
                <a:chOff x="4889658" y="2651001"/>
                <a:chExt cx="2412684" cy="187261"/>
              </a:xfrm>
            </p:grpSpPr>
            <p:grpSp>
              <p:nvGrpSpPr>
                <p:cNvPr id="47" name="Group 46">
                  <a:extLst>
                    <a:ext uri="{FF2B5EF4-FFF2-40B4-BE49-F238E27FC236}">
                      <a16:creationId xmlns:a16="http://schemas.microsoft.com/office/drawing/2014/main" id="{B58AC6A3-A093-94D7-8CC4-1DB9756FD5E9}"/>
                    </a:ext>
                  </a:extLst>
                </p:cNvPr>
                <p:cNvGrpSpPr/>
                <p:nvPr/>
              </p:nvGrpSpPr>
              <p:grpSpPr>
                <a:xfrm>
                  <a:off x="4889658" y="2741107"/>
                  <a:ext cx="2412684" cy="0"/>
                  <a:chOff x="4889658" y="2507550"/>
                  <a:chExt cx="2412684" cy="0"/>
                </a:xfrm>
              </p:grpSpPr>
              <p:cxnSp>
                <p:nvCxnSpPr>
                  <p:cNvPr id="67" name="Straight Connector 66">
                    <a:extLst>
                      <a:ext uri="{FF2B5EF4-FFF2-40B4-BE49-F238E27FC236}">
                        <a16:creationId xmlns:a16="http://schemas.microsoft.com/office/drawing/2014/main" id="{D0542BCA-477B-6048-FB44-ABC309C40B2C}"/>
                      </a:ext>
                    </a:extLst>
                  </p:cNvPr>
                  <p:cNvCxnSpPr>
                    <a:cxnSpLocks/>
                  </p:cNvCxnSpPr>
                  <p:nvPr/>
                </p:nvCxnSpPr>
                <p:spPr>
                  <a:xfrm>
                    <a:off x="4889658" y="2507550"/>
                    <a:ext cx="1113283" cy="0"/>
                  </a:xfrm>
                  <a:prstGeom prst="line">
                    <a:avLst/>
                  </a:prstGeom>
                  <a:ln w="25400" cap="rnd">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D760EC7-4C02-4C3E-12A8-C5A139002822}"/>
                      </a:ext>
                    </a:extLst>
                  </p:cNvPr>
                  <p:cNvCxnSpPr>
                    <a:cxnSpLocks/>
                  </p:cNvCxnSpPr>
                  <p:nvPr/>
                </p:nvCxnSpPr>
                <p:spPr>
                  <a:xfrm>
                    <a:off x="6002941" y="2507550"/>
                    <a:ext cx="1299401" cy="0"/>
                  </a:xfrm>
                  <a:prstGeom prst="line">
                    <a:avLst/>
                  </a:prstGeom>
                  <a:ln w="25400" cap="rnd">
                    <a:gradFill flip="none" rotWithShape="1">
                      <a:gsLst>
                        <a:gs pos="9000">
                          <a:schemeClr val="accent3"/>
                        </a:gs>
                        <a:gs pos="0">
                          <a:schemeClr val="accent3"/>
                        </a:gs>
                        <a:gs pos="30000">
                          <a:schemeClr val="accent2"/>
                        </a:gs>
                        <a:gs pos="69000">
                          <a:srgbClr val="D83B01"/>
                        </a:gs>
                        <a:gs pos="100000">
                          <a:srgbClr val="D83B01"/>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78650F00-6F09-4EA2-6BFE-DBF1E23711DF}"/>
                    </a:ext>
                  </a:extLst>
                </p:cNvPr>
                <p:cNvGrpSpPr/>
                <p:nvPr/>
              </p:nvGrpSpPr>
              <p:grpSpPr>
                <a:xfrm>
                  <a:off x="4910695" y="2672527"/>
                  <a:ext cx="137160" cy="165735"/>
                  <a:chOff x="5339422" y="2682141"/>
                  <a:chExt cx="137160" cy="165735"/>
                </a:xfrm>
              </p:grpSpPr>
              <p:sp>
                <p:nvSpPr>
                  <p:cNvPr id="65" name="Oval 64">
                    <a:extLst>
                      <a:ext uri="{FF2B5EF4-FFF2-40B4-BE49-F238E27FC236}">
                        <a16:creationId xmlns:a16="http://schemas.microsoft.com/office/drawing/2014/main" id="{0FBF08AC-1E05-57DD-66A6-201A2E42D005}"/>
                      </a:ext>
                    </a:extLst>
                  </p:cNvPr>
                  <p:cNvSpPr>
                    <a:spLocks noChangeAspect="1"/>
                  </p:cNvSpPr>
                  <p:nvPr/>
                </p:nvSpPr>
                <p:spPr bwMode="auto">
                  <a:xfrm>
                    <a:off x="5343994" y="2710716"/>
                    <a:ext cx="128016" cy="13716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6" name="Freeform: Shape 65">
                    <a:extLst>
                      <a:ext uri="{FF2B5EF4-FFF2-40B4-BE49-F238E27FC236}">
                        <a16:creationId xmlns:a16="http://schemas.microsoft.com/office/drawing/2014/main" id="{DDB82195-FAF5-86E8-693F-6CB1BD994972}"/>
                      </a:ext>
                    </a:extLst>
                  </p:cNvPr>
                  <p:cNvSpPr>
                    <a:spLocks noChangeAspect="1"/>
                  </p:cNvSpPr>
                  <p:nvPr/>
                </p:nvSpPr>
                <p:spPr bwMode="auto">
                  <a:xfrm>
                    <a:off x="5339422" y="2682141"/>
                    <a:ext cx="137160" cy="137160"/>
                  </a:xfrm>
                  <a:custGeom>
                    <a:avLst/>
                    <a:gdLst>
                      <a:gd name="connsiteX0" fmla="*/ 360450 w 720900"/>
                      <a:gd name="connsiteY0" fmla="*/ 0 h 720901"/>
                      <a:gd name="connsiteX1" fmla="*/ 720900 w 720900"/>
                      <a:gd name="connsiteY1" fmla="*/ 360450 h 720901"/>
                      <a:gd name="connsiteX2" fmla="*/ 360450 w 720900"/>
                      <a:gd name="connsiteY2" fmla="*/ 720901 h 720901"/>
                      <a:gd name="connsiteX3" fmla="*/ 0 w 720900"/>
                      <a:gd name="connsiteY3" fmla="*/ 360450 h 720901"/>
                      <a:gd name="connsiteX4" fmla="*/ 360450 w 720900"/>
                      <a:gd name="connsiteY4" fmla="*/ 0 h 720901"/>
                      <a:gd name="connsiteX5" fmla="*/ 557059 w 720900"/>
                      <a:gd name="connsiteY5" fmla="*/ 196609 h 720901"/>
                      <a:gd name="connsiteX6" fmla="*/ 533885 w 720900"/>
                      <a:gd name="connsiteY6" fmla="*/ 206204 h 720901"/>
                      <a:gd name="connsiteX7" fmla="*/ 294913 w 720900"/>
                      <a:gd name="connsiteY7" fmla="*/ 445183 h 720901"/>
                      <a:gd name="connsiteX8" fmla="*/ 187014 w 720900"/>
                      <a:gd name="connsiteY8" fmla="*/ 337277 h 720901"/>
                      <a:gd name="connsiteX9" fmla="*/ 140667 w 720900"/>
                      <a:gd name="connsiteY9" fmla="*/ 337277 h 720901"/>
                      <a:gd name="connsiteX10" fmla="*/ 140667 w 720900"/>
                      <a:gd name="connsiteY10" fmla="*/ 383624 h 720901"/>
                      <a:gd name="connsiteX11" fmla="*/ 271740 w 720900"/>
                      <a:gd name="connsiteY11" fmla="*/ 514697 h 720901"/>
                      <a:gd name="connsiteX12" fmla="*/ 318087 w 720900"/>
                      <a:gd name="connsiteY12" fmla="*/ 514697 h 720901"/>
                      <a:gd name="connsiteX13" fmla="*/ 580233 w 720900"/>
                      <a:gd name="connsiteY13" fmla="*/ 252551 h 720901"/>
                      <a:gd name="connsiteX14" fmla="*/ 580233 w 720900"/>
                      <a:gd name="connsiteY14" fmla="*/ 206204 h 720901"/>
                      <a:gd name="connsiteX15" fmla="*/ 557059 w 720900"/>
                      <a:gd name="connsiteY15" fmla="*/ 196609 h 72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00" h="720901">
                        <a:moveTo>
                          <a:pt x="360450" y="0"/>
                        </a:moveTo>
                        <a:cubicBezTo>
                          <a:pt x="559523" y="0"/>
                          <a:pt x="720900" y="161377"/>
                          <a:pt x="720900" y="360450"/>
                        </a:cubicBezTo>
                        <a:cubicBezTo>
                          <a:pt x="720900" y="559524"/>
                          <a:pt x="559523" y="720901"/>
                          <a:pt x="360450" y="720901"/>
                        </a:cubicBezTo>
                        <a:cubicBezTo>
                          <a:pt x="161376" y="720901"/>
                          <a:pt x="0" y="559524"/>
                          <a:pt x="0" y="360450"/>
                        </a:cubicBezTo>
                        <a:cubicBezTo>
                          <a:pt x="0" y="161377"/>
                          <a:pt x="161376" y="0"/>
                          <a:pt x="360450" y="0"/>
                        </a:cubicBezTo>
                        <a:close/>
                        <a:moveTo>
                          <a:pt x="557059" y="196609"/>
                        </a:moveTo>
                        <a:cubicBezTo>
                          <a:pt x="548672" y="196609"/>
                          <a:pt x="540285" y="199808"/>
                          <a:pt x="533885" y="206204"/>
                        </a:cubicBezTo>
                        <a:lnTo>
                          <a:pt x="294913" y="445183"/>
                        </a:lnTo>
                        <a:lnTo>
                          <a:pt x="187014" y="337277"/>
                        </a:lnTo>
                        <a:cubicBezTo>
                          <a:pt x="174215" y="324484"/>
                          <a:pt x="153466" y="324484"/>
                          <a:pt x="140667" y="337277"/>
                        </a:cubicBezTo>
                        <a:cubicBezTo>
                          <a:pt x="127874" y="350076"/>
                          <a:pt x="127874" y="370825"/>
                          <a:pt x="140667" y="383624"/>
                        </a:cubicBezTo>
                        <a:lnTo>
                          <a:pt x="271740" y="514697"/>
                        </a:lnTo>
                        <a:cubicBezTo>
                          <a:pt x="284539" y="527490"/>
                          <a:pt x="305288" y="527490"/>
                          <a:pt x="318087" y="514697"/>
                        </a:cubicBezTo>
                        <a:lnTo>
                          <a:pt x="580233" y="252551"/>
                        </a:lnTo>
                        <a:cubicBezTo>
                          <a:pt x="593025" y="239752"/>
                          <a:pt x="593025" y="219003"/>
                          <a:pt x="580233" y="206204"/>
                        </a:cubicBezTo>
                        <a:cubicBezTo>
                          <a:pt x="573834" y="199808"/>
                          <a:pt x="565446" y="196609"/>
                          <a:pt x="557059" y="196609"/>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49" name="Group 48">
                  <a:extLst>
                    <a:ext uri="{FF2B5EF4-FFF2-40B4-BE49-F238E27FC236}">
                      <a16:creationId xmlns:a16="http://schemas.microsoft.com/office/drawing/2014/main" id="{CC96784A-F156-6F8A-5C8F-B0A4644A805A}"/>
                    </a:ext>
                  </a:extLst>
                </p:cNvPr>
                <p:cNvGrpSpPr/>
                <p:nvPr/>
              </p:nvGrpSpPr>
              <p:grpSpPr>
                <a:xfrm>
                  <a:off x="5192635" y="2672527"/>
                  <a:ext cx="137160" cy="165735"/>
                  <a:chOff x="5339422" y="2682141"/>
                  <a:chExt cx="137160" cy="165735"/>
                </a:xfrm>
              </p:grpSpPr>
              <p:sp>
                <p:nvSpPr>
                  <p:cNvPr id="63" name="Oval 62">
                    <a:extLst>
                      <a:ext uri="{FF2B5EF4-FFF2-40B4-BE49-F238E27FC236}">
                        <a16:creationId xmlns:a16="http://schemas.microsoft.com/office/drawing/2014/main" id="{458E3F29-C9B6-CE8A-F855-B51421D722A1}"/>
                      </a:ext>
                    </a:extLst>
                  </p:cNvPr>
                  <p:cNvSpPr>
                    <a:spLocks noChangeAspect="1"/>
                  </p:cNvSpPr>
                  <p:nvPr/>
                </p:nvSpPr>
                <p:spPr bwMode="auto">
                  <a:xfrm>
                    <a:off x="5343994" y="2710716"/>
                    <a:ext cx="128016" cy="13716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F69B24DF-441D-E6FC-4337-F93728D87007}"/>
                      </a:ext>
                    </a:extLst>
                  </p:cNvPr>
                  <p:cNvSpPr>
                    <a:spLocks noChangeAspect="1"/>
                  </p:cNvSpPr>
                  <p:nvPr/>
                </p:nvSpPr>
                <p:spPr bwMode="auto">
                  <a:xfrm>
                    <a:off x="5339422" y="2682141"/>
                    <a:ext cx="137160" cy="137160"/>
                  </a:xfrm>
                  <a:custGeom>
                    <a:avLst/>
                    <a:gdLst>
                      <a:gd name="connsiteX0" fmla="*/ 360450 w 720900"/>
                      <a:gd name="connsiteY0" fmla="*/ 0 h 720901"/>
                      <a:gd name="connsiteX1" fmla="*/ 720900 w 720900"/>
                      <a:gd name="connsiteY1" fmla="*/ 360450 h 720901"/>
                      <a:gd name="connsiteX2" fmla="*/ 360450 w 720900"/>
                      <a:gd name="connsiteY2" fmla="*/ 720901 h 720901"/>
                      <a:gd name="connsiteX3" fmla="*/ 0 w 720900"/>
                      <a:gd name="connsiteY3" fmla="*/ 360450 h 720901"/>
                      <a:gd name="connsiteX4" fmla="*/ 360450 w 720900"/>
                      <a:gd name="connsiteY4" fmla="*/ 0 h 720901"/>
                      <a:gd name="connsiteX5" fmla="*/ 557059 w 720900"/>
                      <a:gd name="connsiteY5" fmla="*/ 196609 h 720901"/>
                      <a:gd name="connsiteX6" fmla="*/ 533885 w 720900"/>
                      <a:gd name="connsiteY6" fmla="*/ 206204 h 720901"/>
                      <a:gd name="connsiteX7" fmla="*/ 294913 w 720900"/>
                      <a:gd name="connsiteY7" fmla="*/ 445183 h 720901"/>
                      <a:gd name="connsiteX8" fmla="*/ 187014 w 720900"/>
                      <a:gd name="connsiteY8" fmla="*/ 337277 h 720901"/>
                      <a:gd name="connsiteX9" fmla="*/ 140667 w 720900"/>
                      <a:gd name="connsiteY9" fmla="*/ 337277 h 720901"/>
                      <a:gd name="connsiteX10" fmla="*/ 140667 w 720900"/>
                      <a:gd name="connsiteY10" fmla="*/ 383624 h 720901"/>
                      <a:gd name="connsiteX11" fmla="*/ 271740 w 720900"/>
                      <a:gd name="connsiteY11" fmla="*/ 514697 h 720901"/>
                      <a:gd name="connsiteX12" fmla="*/ 318087 w 720900"/>
                      <a:gd name="connsiteY12" fmla="*/ 514697 h 720901"/>
                      <a:gd name="connsiteX13" fmla="*/ 580233 w 720900"/>
                      <a:gd name="connsiteY13" fmla="*/ 252551 h 720901"/>
                      <a:gd name="connsiteX14" fmla="*/ 580233 w 720900"/>
                      <a:gd name="connsiteY14" fmla="*/ 206204 h 720901"/>
                      <a:gd name="connsiteX15" fmla="*/ 557059 w 720900"/>
                      <a:gd name="connsiteY15" fmla="*/ 196609 h 72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00" h="720901">
                        <a:moveTo>
                          <a:pt x="360450" y="0"/>
                        </a:moveTo>
                        <a:cubicBezTo>
                          <a:pt x="559523" y="0"/>
                          <a:pt x="720900" y="161377"/>
                          <a:pt x="720900" y="360450"/>
                        </a:cubicBezTo>
                        <a:cubicBezTo>
                          <a:pt x="720900" y="559524"/>
                          <a:pt x="559523" y="720901"/>
                          <a:pt x="360450" y="720901"/>
                        </a:cubicBezTo>
                        <a:cubicBezTo>
                          <a:pt x="161376" y="720901"/>
                          <a:pt x="0" y="559524"/>
                          <a:pt x="0" y="360450"/>
                        </a:cubicBezTo>
                        <a:cubicBezTo>
                          <a:pt x="0" y="161377"/>
                          <a:pt x="161376" y="0"/>
                          <a:pt x="360450" y="0"/>
                        </a:cubicBezTo>
                        <a:close/>
                        <a:moveTo>
                          <a:pt x="557059" y="196609"/>
                        </a:moveTo>
                        <a:cubicBezTo>
                          <a:pt x="548672" y="196609"/>
                          <a:pt x="540285" y="199808"/>
                          <a:pt x="533885" y="206204"/>
                        </a:cubicBezTo>
                        <a:lnTo>
                          <a:pt x="294913" y="445183"/>
                        </a:lnTo>
                        <a:lnTo>
                          <a:pt x="187014" y="337277"/>
                        </a:lnTo>
                        <a:cubicBezTo>
                          <a:pt x="174215" y="324484"/>
                          <a:pt x="153466" y="324484"/>
                          <a:pt x="140667" y="337277"/>
                        </a:cubicBezTo>
                        <a:cubicBezTo>
                          <a:pt x="127874" y="350076"/>
                          <a:pt x="127874" y="370825"/>
                          <a:pt x="140667" y="383624"/>
                        </a:cubicBezTo>
                        <a:lnTo>
                          <a:pt x="271740" y="514697"/>
                        </a:lnTo>
                        <a:cubicBezTo>
                          <a:pt x="284539" y="527490"/>
                          <a:pt x="305288" y="527490"/>
                          <a:pt x="318087" y="514697"/>
                        </a:cubicBezTo>
                        <a:lnTo>
                          <a:pt x="580233" y="252551"/>
                        </a:lnTo>
                        <a:cubicBezTo>
                          <a:pt x="593025" y="239752"/>
                          <a:pt x="593025" y="219003"/>
                          <a:pt x="580233" y="206204"/>
                        </a:cubicBezTo>
                        <a:cubicBezTo>
                          <a:pt x="573834" y="199808"/>
                          <a:pt x="565446" y="196609"/>
                          <a:pt x="557059" y="196609"/>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8A517335-8D02-6D16-240A-2B8D35D519F5}"/>
                    </a:ext>
                  </a:extLst>
                </p:cNvPr>
                <p:cNvGrpSpPr/>
                <p:nvPr/>
              </p:nvGrpSpPr>
              <p:grpSpPr>
                <a:xfrm>
                  <a:off x="5468860" y="2672527"/>
                  <a:ext cx="137160" cy="165735"/>
                  <a:chOff x="5339422" y="2682141"/>
                  <a:chExt cx="137160" cy="165735"/>
                </a:xfrm>
              </p:grpSpPr>
              <p:sp>
                <p:nvSpPr>
                  <p:cNvPr id="61" name="Oval 60">
                    <a:extLst>
                      <a:ext uri="{FF2B5EF4-FFF2-40B4-BE49-F238E27FC236}">
                        <a16:creationId xmlns:a16="http://schemas.microsoft.com/office/drawing/2014/main" id="{6979BEA6-14C3-65FB-64F2-3DF84FACAA4D}"/>
                      </a:ext>
                    </a:extLst>
                  </p:cNvPr>
                  <p:cNvSpPr>
                    <a:spLocks noChangeAspect="1"/>
                  </p:cNvSpPr>
                  <p:nvPr/>
                </p:nvSpPr>
                <p:spPr bwMode="auto">
                  <a:xfrm>
                    <a:off x="5343994" y="2710716"/>
                    <a:ext cx="128016" cy="13716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2" name="Freeform: Shape 61">
                    <a:extLst>
                      <a:ext uri="{FF2B5EF4-FFF2-40B4-BE49-F238E27FC236}">
                        <a16:creationId xmlns:a16="http://schemas.microsoft.com/office/drawing/2014/main" id="{CD3A729E-2E33-BDE5-497A-C67BA27DDBDD}"/>
                      </a:ext>
                    </a:extLst>
                  </p:cNvPr>
                  <p:cNvSpPr>
                    <a:spLocks noChangeAspect="1"/>
                  </p:cNvSpPr>
                  <p:nvPr/>
                </p:nvSpPr>
                <p:spPr bwMode="auto">
                  <a:xfrm>
                    <a:off x="5339422" y="2682141"/>
                    <a:ext cx="137160" cy="137160"/>
                  </a:xfrm>
                  <a:custGeom>
                    <a:avLst/>
                    <a:gdLst>
                      <a:gd name="connsiteX0" fmla="*/ 360450 w 720900"/>
                      <a:gd name="connsiteY0" fmla="*/ 0 h 720901"/>
                      <a:gd name="connsiteX1" fmla="*/ 720900 w 720900"/>
                      <a:gd name="connsiteY1" fmla="*/ 360450 h 720901"/>
                      <a:gd name="connsiteX2" fmla="*/ 360450 w 720900"/>
                      <a:gd name="connsiteY2" fmla="*/ 720901 h 720901"/>
                      <a:gd name="connsiteX3" fmla="*/ 0 w 720900"/>
                      <a:gd name="connsiteY3" fmla="*/ 360450 h 720901"/>
                      <a:gd name="connsiteX4" fmla="*/ 360450 w 720900"/>
                      <a:gd name="connsiteY4" fmla="*/ 0 h 720901"/>
                      <a:gd name="connsiteX5" fmla="*/ 557059 w 720900"/>
                      <a:gd name="connsiteY5" fmla="*/ 196609 h 720901"/>
                      <a:gd name="connsiteX6" fmla="*/ 533885 w 720900"/>
                      <a:gd name="connsiteY6" fmla="*/ 206204 h 720901"/>
                      <a:gd name="connsiteX7" fmla="*/ 294913 w 720900"/>
                      <a:gd name="connsiteY7" fmla="*/ 445183 h 720901"/>
                      <a:gd name="connsiteX8" fmla="*/ 187014 w 720900"/>
                      <a:gd name="connsiteY8" fmla="*/ 337277 h 720901"/>
                      <a:gd name="connsiteX9" fmla="*/ 140667 w 720900"/>
                      <a:gd name="connsiteY9" fmla="*/ 337277 h 720901"/>
                      <a:gd name="connsiteX10" fmla="*/ 140667 w 720900"/>
                      <a:gd name="connsiteY10" fmla="*/ 383624 h 720901"/>
                      <a:gd name="connsiteX11" fmla="*/ 271740 w 720900"/>
                      <a:gd name="connsiteY11" fmla="*/ 514697 h 720901"/>
                      <a:gd name="connsiteX12" fmla="*/ 318087 w 720900"/>
                      <a:gd name="connsiteY12" fmla="*/ 514697 h 720901"/>
                      <a:gd name="connsiteX13" fmla="*/ 580233 w 720900"/>
                      <a:gd name="connsiteY13" fmla="*/ 252551 h 720901"/>
                      <a:gd name="connsiteX14" fmla="*/ 580233 w 720900"/>
                      <a:gd name="connsiteY14" fmla="*/ 206204 h 720901"/>
                      <a:gd name="connsiteX15" fmla="*/ 557059 w 720900"/>
                      <a:gd name="connsiteY15" fmla="*/ 196609 h 72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00" h="720901">
                        <a:moveTo>
                          <a:pt x="360450" y="0"/>
                        </a:moveTo>
                        <a:cubicBezTo>
                          <a:pt x="559523" y="0"/>
                          <a:pt x="720900" y="161377"/>
                          <a:pt x="720900" y="360450"/>
                        </a:cubicBezTo>
                        <a:cubicBezTo>
                          <a:pt x="720900" y="559524"/>
                          <a:pt x="559523" y="720901"/>
                          <a:pt x="360450" y="720901"/>
                        </a:cubicBezTo>
                        <a:cubicBezTo>
                          <a:pt x="161376" y="720901"/>
                          <a:pt x="0" y="559524"/>
                          <a:pt x="0" y="360450"/>
                        </a:cubicBezTo>
                        <a:cubicBezTo>
                          <a:pt x="0" y="161377"/>
                          <a:pt x="161376" y="0"/>
                          <a:pt x="360450" y="0"/>
                        </a:cubicBezTo>
                        <a:close/>
                        <a:moveTo>
                          <a:pt x="557059" y="196609"/>
                        </a:moveTo>
                        <a:cubicBezTo>
                          <a:pt x="548672" y="196609"/>
                          <a:pt x="540285" y="199808"/>
                          <a:pt x="533885" y="206204"/>
                        </a:cubicBezTo>
                        <a:lnTo>
                          <a:pt x="294913" y="445183"/>
                        </a:lnTo>
                        <a:lnTo>
                          <a:pt x="187014" y="337277"/>
                        </a:lnTo>
                        <a:cubicBezTo>
                          <a:pt x="174215" y="324484"/>
                          <a:pt x="153466" y="324484"/>
                          <a:pt x="140667" y="337277"/>
                        </a:cubicBezTo>
                        <a:cubicBezTo>
                          <a:pt x="127874" y="350076"/>
                          <a:pt x="127874" y="370825"/>
                          <a:pt x="140667" y="383624"/>
                        </a:cubicBezTo>
                        <a:lnTo>
                          <a:pt x="271740" y="514697"/>
                        </a:lnTo>
                        <a:cubicBezTo>
                          <a:pt x="284539" y="527490"/>
                          <a:pt x="305288" y="527490"/>
                          <a:pt x="318087" y="514697"/>
                        </a:cubicBezTo>
                        <a:lnTo>
                          <a:pt x="580233" y="252551"/>
                        </a:lnTo>
                        <a:cubicBezTo>
                          <a:pt x="593025" y="239752"/>
                          <a:pt x="593025" y="219003"/>
                          <a:pt x="580233" y="206204"/>
                        </a:cubicBezTo>
                        <a:cubicBezTo>
                          <a:pt x="573834" y="199808"/>
                          <a:pt x="565446" y="196609"/>
                          <a:pt x="557059" y="196609"/>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51" name="Group 50">
                  <a:extLst>
                    <a:ext uri="{FF2B5EF4-FFF2-40B4-BE49-F238E27FC236}">
                      <a16:creationId xmlns:a16="http://schemas.microsoft.com/office/drawing/2014/main" id="{2CAF8152-A906-1827-A39F-9AF5368EC981}"/>
                    </a:ext>
                  </a:extLst>
                </p:cNvPr>
                <p:cNvGrpSpPr/>
                <p:nvPr/>
              </p:nvGrpSpPr>
              <p:grpSpPr>
                <a:xfrm>
                  <a:off x="5748895" y="2672527"/>
                  <a:ext cx="137160" cy="165735"/>
                  <a:chOff x="5339422" y="2682141"/>
                  <a:chExt cx="137160" cy="165735"/>
                </a:xfrm>
              </p:grpSpPr>
              <p:sp>
                <p:nvSpPr>
                  <p:cNvPr id="59" name="Oval 58">
                    <a:extLst>
                      <a:ext uri="{FF2B5EF4-FFF2-40B4-BE49-F238E27FC236}">
                        <a16:creationId xmlns:a16="http://schemas.microsoft.com/office/drawing/2014/main" id="{98CA1A25-4645-B4F1-0A8B-E6C1A7A81E8D}"/>
                      </a:ext>
                    </a:extLst>
                  </p:cNvPr>
                  <p:cNvSpPr>
                    <a:spLocks noChangeAspect="1"/>
                  </p:cNvSpPr>
                  <p:nvPr/>
                </p:nvSpPr>
                <p:spPr bwMode="auto">
                  <a:xfrm>
                    <a:off x="5343994" y="2710716"/>
                    <a:ext cx="128016" cy="13716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Freeform: Shape 59">
                    <a:extLst>
                      <a:ext uri="{FF2B5EF4-FFF2-40B4-BE49-F238E27FC236}">
                        <a16:creationId xmlns:a16="http://schemas.microsoft.com/office/drawing/2014/main" id="{B4E52BAE-EAA2-5B44-BE61-560B5B47C6E5}"/>
                      </a:ext>
                    </a:extLst>
                  </p:cNvPr>
                  <p:cNvSpPr>
                    <a:spLocks noChangeAspect="1"/>
                  </p:cNvSpPr>
                  <p:nvPr/>
                </p:nvSpPr>
                <p:spPr bwMode="auto">
                  <a:xfrm>
                    <a:off x="5339422" y="2682141"/>
                    <a:ext cx="137160" cy="137160"/>
                  </a:xfrm>
                  <a:custGeom>
                    <a:avLst/>
                    <a:gdLst>
                      <a:gd name="connsiteX0" fmla="*/ 360450 w 720900"/>
                      <a:gd name="connsiteY0" fmla="*/ 0 h 720901"/>
                      <a:gd name="connsiteX1" fmla="*/ 720900 w 720900"/>
                      <a:gd name="connsiteY1" fmla="*/ 360450 h 720901"/>
                      <a:gd name="connsiteX2" fmla="*/ 360450 w 720900"/>
                      <a:gd name="connsiteY2" fmla="*/ 720901 h 720901"/>
                      <a:gd name="connsiteX3" fmla="*/ 0 w 720900"/>
                      <a:gd name="connsiteY3" fmla="*/ 360450 h 720901"/>
                      <a:gd name="connsiteX4" fmla="*/ 360450 w 720900"/>
                      <a:gd name="connsiteY4" fmla="*/ 0 h 720901"/>
                      <a:gd name="connsiteX5" fmla="*/ 557059 w 720900"/>
                      <a:gd name="connsiteY5" fmla="*/ 196609 h 720901"/>
                      <a:gd name="connsiteX6" fmla="*/ 533885 w 720900"/>
                      <a:gd name="connsiteY6" fmla="*/ 206204 h 720901"/>
                      <a:gd name="connsiteX7" fmla="*/ 294913 w 720900"/>
                      <a:gd name="connsiteY7" fmla="*/ 445183 h 720901"/>
                      <a:gd name="connsiteX8" fmla="*/ 187014 w 720900"/>
                      <a:gd name="connsiteY8" fmla="*/ 337277 h 720901"/>
                      <a:gd name="connsiteX9" fmla="*/ 140667 w 720900"/>
                      <a:gd name="connsiteY9" fmla="*/ 337277 h 720901"/>
                      <a:gd name="connsiteX10" fmla="*/ 140667 w 720900"/>
                      <a:gd name="connsiteY10" fmla="*/ 383624 h 720901"/>
                      <a:gd name="connsiteX11" fmla="*/ 271740 w 720900"/>
                      <a:gd name="connsiteY11" fmla="*/ 514697 h 720901"/>
                      <a:gd name="connsiteX12" fmla="*/ 318087 w 720900"/>
                      <a:gd name="connsiteY12" fmla="*/ 514697 h 720901"/>
                      <a:gd name="connsiteX13" fmla="*/ 580233 w 720900"/>
                      <a:gd name="connsiteY13" fmla="*/ 252551 h 720901"/>
                      <a:gd name="connsiteX14" fmla="*/ 580233 w 720900"/>
                      <a:gd name="connsiteY14" fmla="*/ 206204 h 720901"/>
                      <a:gd name="connsiteX15" fmla="*/ 557059 w 720900"/>
                      <a:gd name="connsiteY15" fmla="*/ 196609 h 72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00" h="720901">
                        <a:moveTo>
                          <a:pt x="360450" y="0"/>
                        </a:moveTo>
                        <a:cubicBezTo>
                          <a:pt x="559523" y="0"/>
                          <a:pt x="720900" y="161377"/>
                          <a:pt x="720900" y="360450"/>
                        </a:cubicBezTo>
                        <a:cubicBezTo>
                          <a:pt x="720900" y="559524"/>
                          <a:pt x="559523" y="720901"/>
                          <a:pt x="360450" y="720901"/>
                        </a:cubicBezTo>
                        <a:cubicBezTo>
                          <a:pt x="161376" y="720901"/>
                          <a:pt x="0" y="559524"/>
                          <a:pt x="0" y="360450"/>
                        </a:cubicBezTo>
                        <a:cubicBezTo>
                          <a:pt x="0" y="161377"/>
                          <a:pt x="161376" y="0"/>
                          <a:pt x="360450" y="0"/>
                        </a:cubicBezTo>
                        <a:close/>
                        <a:moveTo>
                          <a:pt x="557059" y="196609"/>
                        </a:moveTo>
                        <a:cubicBezTo>
                          <a:pt x="548672" y="196609"/>
                          <a:pt x="540285" y="199808"/>
                          <a:pt x="533885" y="206204"/>
                        </a:cubicBezTo>
                        <a:lnTo>
                          <a:pt x="294913" y="445183"/>
                        </a:lnTo>
                        <a:lnTo>
                          <a:pt x="187014" y="337277"/>
                        </a:lnTo>
                        <a:cubicBezTo>
                          <a:pt x="174215" y="324484"/>
                          <a:pt x="153466" y="324484"/>
                          <a:pt x="140667" y="337277"/>
                        </a:cubicBezTo>
                        <a:cubicBezTo>
                          <a:pt x="127874" y="350076"/>
                          <a:pt x="127874" y="370825"/>
                          <a:pt x="140667" y="383624"/>
                        </a:cubicBezTo>
                        <a:lnTo>
                          <a:pt x="271740" y="514697"/>
                        </a:lnTo>
                        <a:cubicBezTo>
                          <a:pt x="284539" y="527490"/>
                          <a:pt x="305288" y="527490"/>
                          <a:pt x="318087" y="514697"/>
                        </a:cubicBezTo>
                        <a:lnTo>
                          <a:pt x="580233" y="252551"/>
                        </a:lnTo>
                        <a:cubicBezTo>
                          <a:pt x="593025" y="239752"/>
                          <a:pt x="593025" y="219003"/>
                          <a:pt x="580233" y="206204"/>
                        </a:cubicBezTo>
                        <a:cubicBezTo>
                          <a:pt x="573834" y="199808"/>
                          <a:pt x="565446" y="196609"/>
                          <a:pt x="557059" y="196609"/>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C53F60B8-3F3D-3F60-B482-30EE4F8FE9F3}"/>
                    </a:ext>
                  </a:extLst>
                </p:cNvPr>
                <p:cNvGrpSpPr/>
                <p:nvPr/>
              </p:nvGrpSpPr>
              <p:grpSpPr>
                <a:xfrm>
                  <a:off x="7119462" y="2651001"/>
                  <a:ext cx="182880" cy="182880"/>
                  <a:chOff x="7120968" y="2652906"/>
                  <a:chExt cx="182880" cy="182880"/>
                </a:xfrm>
              </p:grpSpPr>
              <p:sp>
                <p:nvSpPr>
                  <p:cNvPr id="53" name="Oval 52">
                    <a:extLst>
                      <a:ext uri="{FF2B5EF4-FFF2-40B4-BE49-F238E27FC236}">
                        <a16:creationId xmlns:a16="http://schemas.microsoft.com/office/drawing/2014/main" id="{601F1590-A59D-98CB-E8DC-68DA8F50A83C}"/>
                      </a:ext>
                    </a:extLst>
                  </p:cNvPr>
                  <p:cNvSpPr>
                    <a:spLocks/>
                  </p:cNvSpPr>
                  <p:nvPr/>
                </p:nvSpPr>
                <p:spPr bwMode="auto">
                  <a:xfrm>
                    <a:off x="7120968" y="2652906"/>
                    <a:ext cx="182880" cy="182880"/>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4" name="Group 53">
                    <a:extLst>
                      <a:ext uri="{FF2B5EF4-FFF2-40B4-BE49-F238E27FC236}">
                        <a16:creationId xmlns:a16="http://schemas.microsoft.com/office/drawing/2014/main" id="{AA5718E9-EC87-40DA-4E2A-81CFF812D31B}"/>
                      </a:ext>
                    </a:extLst>
                  </p:cNvPr>
                  <p:cNvGrpSpPr>
                    <a:grpSpLocks noChangeAspect="1"/>
                  </p:cNvGrpSpPr>
                  <p:nvPr/>
                </p:nvGrpSpPr>
                <p:grpSpPr>
                  <a:xfrm>
                    <a:off x="7149924" y="2685672"/>
                    <a:ext cx="109728" cy="138303"/>
                    <a:chOff x="1079856" y="1986996"/>
                    <a:chExt cx="914400" cy="1152525"/>
                  </a:xfrm>
                </p:grpSpPr>
                <p:sp>
                  <p:nvSpPr>
                    <p:cNvPr id="55" name="Rectangle 54">
                      <a:extLst>
                        <a:ext uri="{FF2B5EF4-FFF2-40B4-BE49-F238E27FC236}">
                          <a16:creationId xmlns:a16="http://schemas.microsoft.com/office/drawing/2014/main" id="{DE1C59C6-AE0E-46CA-25FE-2BE979710BB2}"/>
                        </a:ext>
                      </a:extLst>
                    </p:cNvPr>
                    <p:cNvSpPr/>
                    <p:nvPr/>
                  </p:nvSpPr>
                  <p:spPr bwMode="auto">
                    <a:xfrm>
                      <a:off x="1079856" y="2225121"/>
                      <a:ext cx="914400"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8FD0F1B4-27E3-14CE-12C8-EEE1BC1FD713}"/>
                        </a:ext>
                      </a:extLst>
                    </p:cNvPr>
                    <p:cNvGrpSpPr>
                      <a:grpSpLocks noChangeAspect="1"/>
                    </p:cNvGrpSpPr>
                    <p:nvPr/>
                  </p:nvGrpSpPr>
                  <p:grpSpPr>
                    <a:xfrm>
                      <a:off x="1079856" y="1986996"/>
                      <a:ext cx="914400" cy="914400"/>
                      <a:chOff x="1241943" y="2116948"/>
                      <a:chExt cx="914400" cy="914400"/>
                    </a:xfrm>
                  </p:grpSpPr>
                  <p:pic>
                    <p:nvPicPr>
                      <p:cNvPr id="57" name="Graphic 56">
                        <a:extLst>
                          <a:ext uri="{FF2B5EF4-FFF2-40B4-BE49-F238E27FC236}">
                            <a16:creationId xmlns:a16="http://schemas.microsoft.com/office/drawing/2014/main" id="{DB56CDC7-8F6A-512B-D772-24C6876B7A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41943" y="2116948"/>
                        <a:ext cx="914400" cy="914400"/>
                      </a:xfrm>
                      <a:prstGeom prst="rect">
                        <a:avLst/>
                      </a:prstGeom>
                    </p:spPr>
                  </p:pic>
                  <p:sp>
                    <p:nvSpPr>
                      <p:cNvPr id="58" name="Freeform: Shape 57">
                        <a:extLst>
                          <a:ext uri="{FF2B5EF4-FFF2-40B4-BE49-F238E27FC236}">
                            <a16:creationId xmlns:a16="http://schemas.microsoft.com/office/drawing/2014/main" id="{77C7412D-BB9B-6F88-CF8C-BED3CA1D11F5}"/>
                          </a:ext>
                        </a:extLst>
                      </p:cNvPr>
                      <p:cNvSpPr/>
                      <p:nvPr/>
                    </p:nvSpPr>
                    <p:spPr bwMode="auto">
                      <a:xfrm>
                        <a:off x="1893476" y="2761981"/>
                        <a:ext cx="257175" cy="257175"/>
                      </a:xfrm>
                      <a:custGeom>
                        <a:avLst/>
                        <a:gdLst>
                          <a:gd name="connsiteX0" fmla="*/ 28575 w 257175"/>
                          <a:gd name="connsiteY0" fmla="*/ 0 h 257175"/>
                          <a:gd name="connsiteX1" fmla="*/ 48666 w 257175"/>
                          <a:gd name="connsiteY1" fmla="*/ 8483 h 257175"/>
                          <a:gd name="connsiteX2" fmla="*/ 128587 w 257175"/>
                          <a:gd name="connsiteY2" fmla="*/ 87957 h 257175"/>
                          <a:gd name="connsiteX3" fmla="*/ 208508 w 257175"/>
                          <a:gd name="connsiteY3" fmla="*/ 8483 h 257175"/>
                          <a:gd name="connsiteX4" fmla="*/ 228600 w 257175"/>
                          <a:gd name="connsiteY4" fmla="*/ 0 h 257175"/>
                          <a:gd name="connsiteX5" fmla="*/ 248691 w 257175"/>
                          <a:gd name="connsiteY5" fmla="*/ 8483 h 257175"/>
                          <a:gd name="connsiteX6" fmla="*/ 257175 w 257175"/>
                          <a:gd name="connsiteY6" fmla="*/ 28575 h 257175"/>
                          <a:gd name="connsiteX7" fmla="*/ 248691 w 257175"/>
                          <a:gd name="connsiteY7" fmla="*/ 48666 h 257175"/>
                          <a:gd name="connsiteX8" fmla="*/ 169217 w 257175"/>
                          <a:gd name="connsiteY8" fmla="*/ 128587 h 257175"/>
                          <a:gd name="connsiteX9" fmla="*/ 248691 w 257175"/>
                          <a:gd name="connsiteY9" fmla="*/ 208508 h 257175"/>
                          <a:gd name="connsiteX10" fmla="*/ 257175 w 257175"/>
                          <a:gd name="connsiteY10" fmla="*/ 228600 h 257175"/>
                          <a:gd name="connsiteX11" fmla="*/ 248691 w 257175"/>
                          <a:gd name="connsiteY11" fmla="*/ 248691 h 257175"/>
                          <a:gd name="connsiteX12" fmla="*/ 228600 w 257175"/>
                          <a:gd name="connsiteY12" fmla="*/ 257175 h 257175"/>
                          <a:gd name="connsiteX13" fmla="*/ 208508 w 257175"/>
                          <a:gd name="connsiteY13" fmla="*/ 248691 h 257175"/>
                          <a:gd name="connsiteX14" fmla="*/ 128587 w 257175"/>
                          <a:gd name="connsiteY14" fmla="*/ 168771 h 257175"/>
                          <a:gd name="connsiteX15" fmla="*/ 48666 w 257175"/>
                          <a:gd name="connsiteY15" fmla="*/ 248691 h 257175"/>
                          <a:gd name="connsiteX16" fmla="*/ 28575 w 257175"/>
                          <a:gd name="connsiteY16" fmla="*/ 257175 h 257175"/>
                          <a:gd name="connsiteX17" fmla="*/ 8483 w 257175"/>
                          <a:gd name="connsiteY17" fmla="*/ 248691 h 257175"/>
                          <a:gd name="connsiteX18" fmla="*/ 0 w 257175"/>
                          <a:gd name="connsiteY18" fmla="*/ 228600 h 257175"/>
                          <a:gd name="connsiteX19" fmla="*/ 8483 w 257175"/>
                          <a:gd name="connsiteY19" fmla="*/ 208508 h 257175"/>
                          <a:gd name="connsiteX20" fmla="*/ 88403 w 257175"/>
                          <a:gd name="connsiteY20" fmla="*/ 128587 h 257175"/>
                          <a:gd name="connsiteX21" fmla="*/ 8483 w 257175"/>
                          <a:gd name="connsiteY21" fmla="*/ 48666 h 257175"/>
                          <a:gd name="connsiteX22" fmla="*/ 0 w 257175"/>
                          <a:gd name="connsiteY22" fmla="*/ 28575 h 257175"/>
                          <a:gd name="connsiteX23" fmla="*/ 8483 w 257175"/>
                          <a:gd name="connsiteY23" fmla="*/ 8483 h 257175"/>
                          <a:gd name="connsiteX24" fmla="*/ 28575 w 257175"/>
                          <a:gd name="connsiteY24" fmla="*/ 0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7175" h="257175">
                            <a:moveTo>
                              <a:pt x="28575" y="0"/>
                            </a:moveTo>
                            <a:cubicBezTo>
                              <a:pt x="36312" y="0"/>
                              <a:pt x="43009" y="2826"/>
                              <a:pt x="48666" y="8483"/>
                            </a:cubicBezTo>
                            <a:lnTo>
                              <a:pt x="128587" y="87957"/>
                            </a:lnTo>
                            <a:lnTo>
                              <a:pt x="208508" y="8483"/>
                            </a:lnTo>
                            <a:cubicBezTo>
                              <a:pt x="214165" y="2826"/>
                              <a:pt x="220862" y="0"/>
                              <a:pt x="228600" y="0"/>
                            </a:cubicBezTo>
                            <a:cubicBezTo>
                              <a:pt x="236337" y="0"/>
                              <a:pt x="243034" y="2826"/>
                              <a:pt x="248691" y="8483"/>
                            </a:cubicBezTo>
                            <a:cubicBezTo>
                              <a:pt x="254348" y="14140"/>
                              <a:pt x="257175" y="20837"/>
                              <a:pt x="257175" y="28575"/>
                            </a:cubicBezTo>
                            <a:cubicBezTo>
                              <a:pt x="257175" y="36312"/>
                              <a:pt x="254348" y="43009"/>
                              <a:pt x="248691" y="48666"/>
                            </a:cubicBezTo>
                            <a:lnTo>
                              <a:pt x="169217" y="128587"/>
                            </a:lnTo>
                            <a:lnTo>
                              <a:pt x="248691" y="208508"/>
                            </a:lnTo>
                            <a:cubicBezTo>
                              <a:pt x="254348" y="214165"/>
                              <a:pt x="257175" y="220862"/>
                              <a:pt x="257175" y="228600"/>
                            </a:cubicBezTo>
                            <a:cubicBezTo>
                              <a:pt x="257175" y="236337"/>
                              <a:pt x="254348" y="243034"/>
                              <a:pt x="248691" y="248691"/>
                            </a:cubicBezTo>
                            <a:cubicBezTo>
                              <a:pt x="243034" y="254348"/>
                              <a:pt x="236337" y="257175"/>
                              <a:pt x="228600" y="257175"/>
                            </a:cubicBezTo>
                            <a:cubicBezTo>
                              <a:pt x="220862" y="257175"/>
                              <a:pt x="214165" y="254348"/>
                              <a:pt x="208508" y="248691"/>
                            </a:cubicBezTo>
                            <a:lnTo>
                              <a:pt x="128587" y="168771"/>
                            </a:lnTo>
                            <a:lnTo>
                              <a:pt x="48666" y="248691"/>
                            </a:lnTo>
                            <a:cubicBezTo>
                              <a:pt x="43009" y="254348"/>
                              <a:pt x="36312" y="257175"/>
                              <a:pt x="28575" y="257175"/>
                            </a:cubicBezTo>
                            <a:cubicBezTo>
                              <a:pt x="20837" y="257175"/>
                              <a:pt x="14140" y="254348"/>
                              <a:pt x="8483" y="248691"/>
                            </a:cubicBezTo>
                            <a:cubicBezTo>
                              <a:pt x="2826" y="243034"/>
                              <a:pt x="0" y="236337"/>
                              <a:pt x="0" y="228600"/>
                            </a:cubicBezTo>
                            <a:cubicBezTo>
                              <a:pt x="0" y="220862"/>
                              <a:pt x="2826" y="214165"/>
                              <a:pt x="8483" y="208508"/>
                            </a:cubicBezTo>
                            <a:lnTo>
                              <a:pt x="88403" y="128587"/>
                            </a:lnTo>
                            <a:lnTo>
                              <a:pt x="8483" y="48666"/>
                            </a:lnTo>
                            <a:cubicBezTo>
                              <a:pt x="2826" y="43009"/>
                              <a:pt x="0" y="36312"/>
                              <a:pt x="0" y="28575"/>
                            </a:cubicBezTo>
                            <a:cubicBezTo>
                              <a:pt x="0" y="20837"/>
                              <a:pt x="2826" y="14140"/>
                              <a:pt x="8483" y="8483"/>
                            </a:cubicBezTo>
                            <a:cubicBezTo>
                              <a:pt x="14140" y="2826"/>
                              <a:pt x="20837" y="0"/>
                              <a:pt x="2857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grpSp>
          <p:grpSp>
            <p:nvGrpSpPr>
              <p:cNvPr id="21" name="Group 20">
                <a:extLst>
                  <a:ext uri="{FF2B5EF4-FFF2-40B4-BE49-F238E27FC236}">
                    <a16:creationId xmlns:a16="http://schemas.microsoft.com/office/drawing/2014/main" id="{5E9595C9-1E28-6E23-C799-F4CD86FE0AE7}"/>
                  </a:ext>
                </a:extLst>
              </p:cNvPr>
              <p:cNvGrpSpPr/>
              <p:nvPr/>
            </p:nvGrpSpPr>
            <p:grpSpPr>
              <a:xfrm>
                <a:off x="4889658" y="1685219"/>
                <a:ext cx="2412684" cy="941141"/>
                <a:chOff x="4889658" y="1685219"/>
                <a:chExt cx="2412684" cy="941141"/>
              </a:xfrm>
            </p:grpSpPr>
            <p:sp>
              <p:nvSpPr>
                <p:cNvPr id="22" name="Rectangle: Rounded Corners 21">
                  <a:extLst>
                    <a:ext uri="{FF2B5EF4-FFF2-40B4-BE49-F238E27FC236}">
                      <a16:creationId xmlns:a16="http://schemas.microsoft.com/office/drawing/2014/main" id="{F841C61C-F25E-2F5E-5B32-74AC47A0D8C7}"/>
                    </a:ext>
                  </a:extLst>
                </p:cNvPr>
                <p:cNvSpPr/>
                <p:nvPr/>
              </p:nvSpPr>
              <p:spPr bwMode="auto">
                <a:xfrm>
                  <a:off x="6373903" y="2253666"/>
                  <a:ext cx="842620" cy="332509"/>
                </a:xfrm>
                <a:prstGeom prst="round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4029792B-08AE-FC85-F016-6AED952273B9}"/>
                    </a:ext>
                  </a:extLst>
                </p:cNvPr>
                <p:cNvCxnSpPr>
                  <a:cxnSpLocks/>
                </p:cNvCxnSpPr>
                <p:nvPr/>
              </p:nvCxnSpPr>
              <p:spPr>
                <a:xfrm>
                  <a:off x="6654260" y="2253666"/>
                  <a:ext cx="0" cy="166255"/>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4" name="Straight Connector 23">
                  <a:extLst>
                    <a:ext uri="{FF2B5EF4-FFF2-40B4-BE49-F238E27FC236}">
                      <a16:creationId xmlns:a16="http://schemas.microsoft.com/office/drawing/2014/main" id="{C3F0875B-B592-4AFB-1D13-460355793DAD}"/>
                    </a:ext>
                  </a:extLst>
                </p:cNvPr>
                <p:cNvCxnSpPr>
                  <a:cxnSpLocks/>
                </p:cNvCxnSpPr>
                <p:nvPr/>
              </p:nvCxnSpPr>
              <p:spPr>
                <a:xfrm>
                  <a:off x="6932581" y="2253666"/>
                  <a:ext cx="0" cy="166255"/>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5" name="Straight Connector 24">
                  <a:extLst>
                    <a:ext uri="{FF2B5EF4-FFF2-40B4-BE49-F238E27FC236}">
                      <a16:creationId xmlns:a16="http://schemas.microsoft.com/office/drawing/2014/main" id="{7163BE58-6762-5063-BE7E-3FF7F8C13FA1}"/>
                    </a:ext>
                  </a:extLst>
                </p:cNvPr>
                <p:cNvCxnSpPr>
                  <a:cxnSpLocks/>
                  <a:endCxn id="22" idx="0"/>
                </p:cNvCxnSpPr>
                <p:nvPr/>
              </p:nvCxnSpPr>
              <p:spPr>
                <a:xfrm>
                  <a:off x="6795213" y="2145601"/>
                  <a:ext cx="0" cy="108065"/>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6" name="Straight Connector 25">
                  <a:extLst>
                    <a:ext uri="{FF2B5EF4-FFF2-40B4-BE49-F238E27FC236}">
                      <a16:creationId xmlns:a16="http://schemas.microsoft.com/office/drawing/2014/main" id="{7585893D-A1D2-B12E-A0A4-D00D0581FBF9}"/>
                    </a:ext>
                  </a:extLst>
                </p:cNvPr>
                <p:cNvCxnSpPr>
                  <a:cxnSpLocks/>
                </p:cNvCxnSpPr>
                <p:nvPr/>
              </p:nvCxnSpPr>
              <p:spPr>
                <a:xfrm>
                  <a:off x="5259419" y="2253667"/>
                  <a:ext cx="0" cy="166255"/>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7" name="Rectangle: Rounded Corners 26">
                  <a:extLst>
                    <a:ext uri="{FF2B5EF4-FFF2-40B4-BE49-F238E27FC236}">
                      <a16:creationId xmlns:a16="http://schemas.microsoft.com/office/drawing/2014/main" id="{359BB520-9DF2-3F26-E429-9D4B07A3FB8C}"/>
                    </a:ext>
                  </a:extLst>
                </p:cNvPr>
                <p:cNvSpPr/>
                <p:nvPr/>
              </p:nvSpPr>
              <p:spPr bwMode="auto">
                <a:xfrm>
                  <a:off x="4979275" y="2253667"/>
                  <a:ext cx="1115106" cy="332509"/>
                </a:xfrm>
                <a:prstGeom prst="round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EC24527C-B97F-BDA3-1A52-5189D5F6863A}"/>
                    </a:ext>
                  </a:extLst>
                </p:cNvPr>
                <p:cNvCxnSpPr>
                  <a:cxnSpLocks/>
                </p:cNvCxnSpPr>
                <p:nvPr/>
              </p:nvCxnSpPr>
              <p:spPr>
                <a:xfrm>
                  <a:off x="5536828" y="2145602"/>
                  <a:ext cx="0" cy="274320"/>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9" name="Straight Connector 28">
                  <a:extLst>
                    <a:ext uri="{FF2B5EF4-FFF2-40B4-BE49-F238E27FC236}">
                      <a16:creationId xmlns:a16="http://schemas.microsoft.com/office/drawing/2014/main" id="{08ADBD7B-8C62-1093-CCAA-B516DC1941DF}"/>
                    </a:ext>
                  </a:extLst>
                </p:cNvPr>
                <p:cNvCxnSpPr>
                  <a:cxnSpLocks/>
                </p:cNvCxnSpPr>
                <p:nvPr/>
              </p:nvCxnSpPr>
              <p:spPr>
                <a:xfrm>
                  <a:off x="5816061" y="2253667"/>
                  <a:ext cx="0" cy="166255"/>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0" name="Rectangle: Rounded Corners 29">
                  <a:extLst>
                    <a:ext uri="{FF2B5EF4-FFF2-40B4-BE49-F238E27FC236}">
                      <a16:creationId xmlns:a16="http://schemas.microsoft.com/office/drawing/2014/main" id="{A76B1F94-B15B-6FBE-A12E-87B615FBA58B}"/>
                    </a:ext>
                  </a:extLst>
                </p:cNvPr>
                <p:cNvSpPr/>
                <p:nvPr/>
              </p:nvSpPr>
              <p:spPr bwMode="auto">
                <a:xfrm>
                  <a:off x="5536828" y="1925925"/>
                  <a:ext cx="1259782" cy="239880"/>
                </a:xfrm>
                <a:prstGeom prst="round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1FD063B9-C4F5-2C5D-7B5C-D06806CF38C4}"/>
                    </a:ext>
                  </a:extLst>
                </p:cNvPr>
                <p:cNvSpPr/>
                <p:nvPr/>
              </p:nvSpPr>
              <p:spPr bwMode="auto">
                <a:xfrm>
                  <a:off x="5522880" y="1999551"/>
                  <a:ext cx="1291295" cy="1995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2" name="Graphic 31">
                  <a:extLst>
                    <a:ext uri="{FF2B5EF4-FFF2-40B4-BE49-F238E27FC236}">
                      <a16:creationId xmlns:a16="http://schemas.microsoft.com/office/drawing/2014/main" id="{6FDB7E15-B593-5446-ED64-F9122A72F9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42715" y="2009173"/>
                  <a:ext cx="182880" cy="182880"/>
                </a:xfrm>
                <a:prstGeom prst="rect">
                  <a:avLst/>
                </a:prstGeom>
              </p:spPr>
            </p:pic>
            <p:pic>
              <p:nvPicPr>
                <p:cNvPr id="33" name="Graphic 32">
                  <a:extLst>
                    <a:ext uri="{FF2B5EF4-FFF2-40B4-BE49-F238E27FC236}">
                      <a16:creationId xmlns:a16="http://schemas.microsoft.com/office/drawing/2014/main" id="{482D3123-14EE-E73C-F633-E5B13DB8F9D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03773" y="2009173"/>
                  <a:ext cx="182880" cy="182880"/>
                </a:xfrm>
                <a:prstGeom prst="rect">
                  <a:avLst/>
                </a:prstGeom>
              </p:spPr>
            </p:pic>
            <p:cxnSp>
              <p:nvCxnSpPr>
                <p:cNvPr id="34" name="Straight Connector 33">
                  <a:extLst>
                    <a:ext uri="{FF2B5EF4-FFF2-40B4-BE49-F238E27FC236}">
                      <a16:creationId xmlns:a16="http://schemas.microsoft.com/office/drawing/2014/main" id="{BBEADE20-5638-8F71-5938-C60C5F06C843}"/>
                    </a:ext>
                  </a:extLst>
                </p:cNvPr>
                <p:cNvCxnSpPr>
                  <a:cxnSpLocks/>
                </p:cNvCxnSpPr>
                <p:nvPr/>
              </p:nvCxnSpPr>
              <p:spPr>
                <a:xfrm>
                  <a:off x="6166719" y="1875092"/>
                  <a:ext cx="0" cy="45720"/>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35" name="Graphic 34">
                  <a:extLst>
                    <a:ext uri="{FF2B5EF4-FFF2-40B4-BE49-F238E27FC236}">
                      <a16:creationId xmlns:a16="http://schemas.microsoft.com/office/drawing/2014/main" id="{A447C99F-FCF2-EB3C-5085-76FA0CF47B9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75279" y="1685219"/>
                  <a:ext cx="182880" cy="182880"/>
                </a:xfrm>
                <a:prstGeom prst="rect">
                  <a:avLst/>
                </a:prstGeom>
              </p:spPr>
            </p:pic>
            <p:sp>
              <p:nvSpPr>
                <p:cNvPr id="36" name="Rectangle 35">
                  <a:extLst>
                    <a:ext uri="{FF2B5EF4-FFF2-40B4-BE49-F238E27FC236}">
                      <a16:creationId xmlns:a16="http://schemas.microsoft.com/office/drawing/2014/main" id="{BDAF8C6D-8B76-F441-FC31-F8EC96F0CE38}"/>
                    </a:ext>
                  </a:extLst>
                </p:cNvPr>
                <p:cNvSpPr/>
                <p:nvPr/>
              </p:nvSpPr>
              <p:spPr bwMode="auto">
                <a:xfrm>
                  <a:off x="6360873" y="2323466"/>
                  <a:ext cx="868680" cy="30289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7" name="Graphic 36">
                  <a:extLst>
                    <a:ext uri="{FF2B5EF4-FFF2-40B4-BE49-F238E27FC236}">
                      <a16:creationId xmlns:a16="http://schemas.microsoft.com/office/drawing/2014/main" id="{22C093B5-2F67-4D4A-BF85-0CA02749FA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84499" y="2350705"/>
                  <a:ext cx="182880" cy="182880"/>
                </a:xfrm>
                <a:prstGeom prst="rect">
                  <a:avLst/>
                </a:prstGeom>
              </p:spPr>
            </p:pic>
            <p:pic>
              <p:nvPicPr>
                <p:cNvPr id="38" name="Graphic 37">
                  <a:extLst>
                    <a:ext uri="{FF2B5EF4-FFF2-40B4-BE49-F238E27FC236}">
                      <a16:creationId xmlns:a16="http://schemas.microsoft.com/office/drawing/2014/main" id="{AE5BE990-3197-00AD-1C67-5014CDE7EF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62820" y="2350705"/>
                  <a:ext cx="182880" cy="182880"/>
                </a:xfrm>
                <a:prstGeom prst="rect">
                  <a:avLst/>
                </a:prstGeom>
              </p:spPr>
            </p:pic>
            <p:pic>
              <p:nvPicPr>
                <p:cNvPr id="39" name="Graphic 38">
                  <a:extLst>
                    <a:ext uri="{FF2B5EF4-FFF2-40B4-BE49-F238E27FC236}">
                      <a16:creationId xmlns:a16="http://schemas.microsoft.com/office/drawing/2014/main" id="{507BA241-DC08-020E-711D-14A06085D71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41141" y="2350705"/>
                  <a:ext cx="182880" cy="182880"/>
                </a:xfrm>
                <a:prstGeom prst="rect">
                  <a:avLst/>
                </a:prstGeom>
              </p:spPr>
            </p:pic>
            <p:pic>
              <p:nvPicPr>
                <p:cNvPr id="40" name="Graphic 39">
                  <a:extLst>
                    <a:ext uri="{FF2B5EF4-FFF2-40B4-BE49-F238E27FC236}">
                      <a16:creationId xmlns:a16="http://schemas.microsoft.com/office/drawing/2014/main" id="{41CDE9C5-EADE-D6A6-9708-962E45ED6D1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19462" y="2350705"/>
                  <a:ext cx="182880" cy="182880"/>
                </a:xfrm>
                <a:prstGeom prst="rect">
                  <a:avLst/>
                </a:prstGeom>
              </p:spPr>
            </p:pic>
            <p:sp>
              <p:nvSpPr>
                <p:cNvPr id="41" name="Rectangle 40">
                  <a:extLst>
                    <a:ext uri="{FF2B5EF4-FFF2-40B4-BE49-F238E27FC236}">
                      <a16:creationId xmlns:a16="http://schemas.microsoft.com/office/drawing/2014/main" id="{AF805594-8FD4-BE7E-3902-BF9E1014BBD9}"/>
                    </a:ext>
                  </a:extLst>
                </p:cNvPr>
                <p:cNvSpPr/>
                <p:nvPr/>
              </p:nvSpPr>
              <p:spPr bwMode="auto">
                <a:xfrm>
                  <a:off x="4965328" y="2323465"/>
                  <a:ext cx="1143000" cy="30289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2" name="Graphic 41">
                  <a:extLst>
                    <a:ext uri="{FF2B5EF4-FFF2-40B4-BE49-F238E27FC236}">
                      <a16:creationId xmlns:a16="http://schemas.microsoft.com/office/drawing/2014/main" id="{2BCB2B08-C904-4950-8EB0-DFA8A0F360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02941" y="2350705"/>
                  <a:ext cx="182880" cy="182880"/>
                </a:xfrm>
                <a:prstGeom prst="rect">
                  <a:avLst/>
                </a:prstGeom>
              </p:spPr>
            </p:pic>
            <p:pic>
              <p:nvPicPr>
                <p:cNvPr id="43" name="Graphic 42">
                  <a:extLst>
                    <a:ext uri="{FF2B5EF4-FFF2-40B4-BE49-F238E27FC236}">
                      <a16:creationId xmlns:a16="http://schemas.microsoft.com/office/drawing/2014/main" id="{298B0541-4C9B-F48E-2856-5CFB776F6BD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89658" y="2350705"/>
                  <a:ext cx="182880" cy="182880"/>
                </a:xfrm>
                <a:prstGeom prst="rect">
                  <a:avLst/>
                </a:prstGeom>
              </p:spPr>
            </p:pic>
            <p:pic>
              <p:nvPicPr>
                <p:cNvPr id="44" name="Graphic 43">
                  <a:extLst>
                    <a:ext uri="{FF2B5EF4-FFF2-40B4-BE49-F238E27FC236}">
                      <a16:creationId xmlns:a16="http://schemas.microsoft.com/office/drawing/2014/main" id="{B9C9ABB9-50DA-8C83-064C-E6D44AF2DDE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167979" y="2350705"/>
                  <a:ext cx="182880" cy="182880"/>
                </a:xfrm>
                <a:prstGeom prst="rect">
                  <a:avLst/>
                </a:prstGeom>
              </p:spPr>
            </p:pic>
            <p:pic>
              <p:nvPicPr>
                <p:cNvPr id="45" name="Graphic 44">
                  <a:extLst>
                    <a:ext uri="{FF2B5EF4-FFF2-40B4-BE49-F238E27FC236}">
                      <a16:creationId xmlns:a16="http://schemas.microsoft.com/office/drawing/2014/main" id="{E19CF219-D92F-EB09-6CD1-70A401FB320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446300" y="2350705"/>
                  <a:ext cx="182880" cy="182880"/>
                </a:xfrm>
                <a:prstGeom prst="rect">
                  <a:avLst/>
                </a:prstGeom>
              </p:spPr>
            </p:pic>
            <p:pic>
              <p:nvPicPr>
                <p:cNvPr id="46" name="Graphic 45">
                  <a:extLst>
                    <a:ext uri="{FF2B5EF4-FFF2-40B4-BE49-F238E27FC236}">
                      <a16:creationId xmlns:a16="http://schemas.microsoft.com/office/drawing/2014/main" id="{61077E04-05D9-EF7B-B9A7-530809FE99D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724621" y="2350705"/>
                  <a:ext cx="182880" cy="182880"/>
                </a:xfrm>
                <a:prstGeom prst="rect">
                  <a:avLst/>
                </a:prstGeom>
              </p:spPr>
            </p:pic>
          </p:grpSp>
        </p:grpSp>
      </p:grpSp>
      <p:grpSp>
        <p:nvGrpSpPr>
          <p:cNvPr id="69" name="Group 68">
            <a:extLst>
              <a:ext uri="{FF2B5EF4-FFF2-40B4-BE49-F238E27FC236}">
                <a16:creationId xmlns:a16="http://schemas.microsoft.com/office/drawing/2014/main" id="{74B20594-D6DB-391D-EA7C-BB6B1E1273AA}"/>
              </a:ext>
            </a:extLst>
          </p:cNvPr>
          <p:cNvGrpSpPr/>
          <p:nvPr/>
        </p:nvGrpSpPr>
        <p:grpSpPr>
          <a:xfrm>
            <a:off x="5684520" y="3513994"/>
            <a:ext cx="822960" cy="822960"/>
            <a:chOff x="2709923" y="2172526"/>
            <a:chExt cx="822960" cy="822960"/>
          </a:xfrm>
        </p:grpSpPr>
        <p:sp>
          <p:nvSpPr>
            <p:cNvPr id="70" name="Oval 69">
              <a:extLst>
                <a:ext uri="{FF2B5EF4-FFF2-40B4-BE49-F238E27FC236}">
                  <a16:creationId xmlns:a16="http://schemas.microsoft.com/office/drawing/2014/main" id="{24BE4EE4-C206-4B07-E285-220CA4135BE5}"/>
                </a:ext>
              </a:extLst>
            </p:cNvPr>
            <p:cNvSpPr/>
            <p:nvPr/>
          </p:nvSpPr>
          <p:spPr bwMode="auto">
            <a:xfrm>
              <a:off x="2709923" y="2172526"/>
              <a:ext cx="822960"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71" name="Group 70">
              <a:extLst>
                <a:ext uri="{FF2B5EF4-FFF2-40B4-BE49-F238E27FC236}">
                  <a16:creationId xmlns:a16="http://schemas.microsoft.com/office/drawing/2014/main" id="{7CDD8469-E106-1AC5-C920-AA7D532084C9}"/>
                </a:ext>
              </a:extLst>
            </p:cNvPr>
            <p:cNvGrpSpPr/>
            <p:nvPr/>
          </p:nvGrpSpPr>
          <p:grpSpPr>
            <a:xfrm>
              <a:off x="2870334" y="2333450"/>
              <a:ext cx="502138" cy="501112"/>
              <a:chOff x="2446020" y="2380380"/>
              <a:chExt cx="767575" cy="766007"/>
            </a:xfrm>
          </p:grpSpPr>
          <p:grpSp>
            <p:nvGrpSpPr>
              <p:cNvPr id="72" name="Group 71">
                <a:extLst>
                  <a:ext uri="{FF2B5EF4-FFF2-40B4-BE49-F238E27FC236}">
                    <a16:creationId xmlns:a16="http://schemas.microsoft.com/office/drawing/2014/main" id="{6B74F6DD-92C7-440C-4300-DACB95F558CD}"/>
                  </a:ext>
                </a:extLst>
              </p:cNvPr>
              <p:cNvGrpSpPr/>
              <p:nvPr/>
            </p:nvGrpSpPr>
            <p:grpSpPr>
              <a:xfrm>
                <a:off x="2446020" y="2380380"/>
                <a:ext cx="767575" cy="766007"/>
                <a:chOff x="2446020" y="2380380"/>
                <a:chExt cx="767575" cy="766007"/>
              </a:xfrm>
            </p:grpSpPr>
            <p:pic>
              <p:nvPicPr>
                <p:cNvPr id="74" name="Graphic 73">
                  <a:extLst>
                    <a:ext uri="{FF2B5EF4-FFF2-40B4-BE49-F238E27FC236}">
                      <a16:creationId xmlns:a16="http://schemas.microsoft.com/office/drawing/2014/main" id="{16F8BB7E-CEF9-0349-A9E7-839ECB600CE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446020" y="2380380"/>
                  <a:ext cx="280232" cy="280232"/>
                </a:xfrm>
                <a:prstGeom prst="rect">
                  <a:avLst/>
                </a:prstGeom>
              </p:spPr>
            </p:pic>
            <p:pic>
              <p:nvPicPr>
                <p:cNvPr id="75" name="Graphic 74">
                  <a:extLst>
                    <a:ext uri="{FF2B5EF4-FFF2-40B4-BE49-F238E27FC236}">
                      <a16:creationId xmlns:a16="http://schemas.microsoft.com/office/drawing/2014/main" id="{8363C99C-4564-88E1-5963-B8987DD613F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33363" y="2380380"/>
                  <a:ext cx="280232" cy="280232"/>
                </a:xfrm>
                <a:prstGeom prst="rect">
                  <a:avLst/>
                </a:prstGeom>
              </p:spPr>
            </p:pic>
            <p:pic>
              <p:nvPicPr>
                <p:cNvPr id="76" name="Graphic 75">
                  <a:extLst>
                    <a:ext uri="{FF2B5EF4-FFF2-40B4-BE49-F238E27FC236}">
                      <a16:creationId xmlns:a16="http://schemas.microsoft.com/office/drawing/2014/main" id="{DE00C274-4035-6547-AA43-F28E26E25D1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446020" y="2866155"/>
                  <a:ext cx="280232" cy="280232"/>
                </a:xfrm>
                <a:prstGeom prst="rect">
                  <a:avLst/>
                </a:prstGeom>
              </p:spPr>
            </p:pic>
            <p:pic>
              <p:nvPicPr>
                <p:cNvPr id="77" name="Graphic 76">
                  <a:extLst>
                    <a:ext uri="{FF2B5EF4-FFF2-40B4-BE49-F238E27FC236}">
                      <a16:creationId xmlns:a16="http://schemas.microsoft.com/office/drawing/2014/main" id="{3EB464EB-22B0-A6AC-0C4D-011C41CDCF12}"/>
                    </a:ext>
                  </a:extLst>
                </p:cNvPr>
                <p:cNvPicPr>
                  <a:picLocks noChangeAspect="1"/>
                </p:cNvPicPr>
                <p:nvPr/>
              </p:nvPicPr>
              <p:blipFill>
                <a:blip r:embed="rId11">
                  <a:extLst>
                    <a:ext uri="{96DAC541-7B7A-43D3-8B79-37D633B846F1}">
                      <asvg:svgBlip xmlns:asvg="http://schemas.microsoft.com/office/drawing/2016/SVG/main" r:embed="rId15"/>
                    </a:ext>
                  </a:extLst>
                </a:blip>
                <a:stretch>
                  <a:fillRect/>
                </a:stretch>
              </p:blipFill>
              <p:spPr>
                <a:xfrm>
                  <a:off x="2933363" y="2866155"/>
                  <a:ext cx="280232" cy="280232"/>
                </a:xfrm>
                <a:prstGeom prst="rect">
                  <a:avLst/>
                </a:prstGeom>
              </p:spPr>
            </p:pic>
          </p:grpSp>
          <p:pic>
            <p:nvPicPr>
              <p:cNvPr id="73" name="Graphic 72">
                <a:extLst>
                  <a:ext uri="{FF2B5EF4-FFF2-40B4-BE49-F238E27FC236}">
                    <a16:creationId xmlns:a16="http://schemas.microsoft.com/office/drawing/2014/main" id="{B16C5EF0-138B-1EF2-A4D6-EDC4EC559ED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689691" y="2623267"/>
                <a:ext cx="280232" cy="280232"/>
              </a:xfrm>
              <a:prstGeom prst="rect">
                <a:avLst/>
              </a:prstGeom>
            </p:spPr>
          </p:pic>
        </p:grpSp>
      </p:grpSp>
      <p:pic>
        <p:nvPicPr>
          <p:cNvPr id="78" name="Picture 77">
            <a:extLst>
              <a:ext uri="{FF2B5EF4-FFF2-40B4-BE49-F238E27FC236}">
                <a16:creationId xmlns:a16="http://schemas.microsoft.com/office/drawing/2014/main" id="{E65E8275-055B-26F1-9DE8-89E72366E8D5}"/>
              </a:ext>
            </a:extLst>
          </p:cNvPr>
          <p:cNvPicPr>
            <a:picLocks noChangeAspect="1"/>
          </p:cNvPicPr>
          <p:nvPr/>
        </p:nvPicPr>
        <p:blipFill>
          <a:blip r:embed="rId16"/>
          <a:stretch>
            <a:fillRect/>
          </a:stretch>
        </p:blipFill>
        <p:spPr>
          <a:xfrm>
            <a:off x="7868601" y="3244025"/>
            <a:ext cx="3738182" cy="1336694"/>
          </a:xfrm>
          <a:prstGeom prst="roundRect">
            <a:avLst>
              <a:gd name="adj" fmla="val 3834"/>
            </a:avLst>
          </a:prstGeom>
          <a:ln w="57150">
            <a:solidFill>
              <a:schemeClr val="bg1">
                <a:lumMod val="85000"/>
              </a:schemeClr>
            </a:solidFill>
          </a:ln>
          <a:effectLst/>
        </p:spPr>
      </p:pic>
      <p:grpSp>
        <p:nvGrpSpPr>
          <p:cNvPr id="79" name="Group 78">
            <a:extLst>
              <a:ext uri="{FF2B5EF4-FFF2-40B4-BE49-F238E27FC236}">
                <a16:creationId xmlns:a16="http://schemas.microsoft.com/office/drawing/2014/main" id="{A87EA4BF-2143-9F26-1ACE-5DF472FB92C1}"/>
              </a:ext>
            </a:extLst>
          </p:cNvPr>
          <p:cNvGrpSpPr/>
          <p:nvPr/>
        </p:nvGrpSpPr>
        <p:grpSpPr>
          <a:xfrm>
            <a:off x="6278880" y="4193093"/>
            <a:ext cx="457200" cy="457200"/>
            <a:chOff x="5270498" y="3640484"/>
            <a:chExt cx="457200" cy="457200"/>
          </a:xfrm>
        </p:grpSpPr>
        <p:sp>
          <p:nvSpPr>
            <p:cNvPr id="80" name="Rectangle: Rounded Corners 79">
              <a:extLst>
                <a:ext uri="{FF2B5EF4-FFF2-40B4-BE49-F238E27FC236}">
                  <a16:creationId xmlns:a16="http://schemas.microsoft.com/office/drawing/2014/main" id="{604696D3-ED58-DC75-93C1-5E27F1CEC375}"/>
                </a:ext>
              </a:extLst>
            </p:cNvPr>
            <p:cNvSpPr/>
            <p:nvPr/>
          </p:nvSpPr>
          <p:spPr bwMode="auto">
            <a:xfrm>
              <a:off x="5270498" y="3640484"/>
              <a:ext cx="457200" cy="457200"/>
            </a:xfrm>
            <a:prstGeom prst="roundRect">
              <a:avLst>
                <a:gd name="adj" fmla="val 50000"/>
              </a:avLst>
            </a:prstGeom>
            <a:solidFill>
              <a:schemeClr val="bg1"/>
            </a:solidFill>
            <a:ln w="508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81" name="Graphic 80">
              <a:extLst>
                <a:ext uri="{FF2B5EF4-FFF2-40B4-BE49-F238E27FC236}">
                  <a16:creationId xmlns:a16="http://schemas.microsoft.com/office/drawing/2014/main" id="{3DBE7F25-14C4-46C1-65A6-551B12BF060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359323" y="3729309"/>
              <a:ext cx="279550" cy="279550"/>
            </a:xfrm>
            <a:prstGeom prst="rect">
              <a:avLst/>
            </a:prstGeom>
          </p:spPr>
        </p:pic>
      </p:grpSp>
      <p:sp>
        <p:nvSpPr>
          <p:cNvPr id="82" name="TextBox 81">
            <a:extLst>
              <a:ext uri="{FF2B5EF4-FFF2-40B4-BE49-F238E27FC236}">
                <a16:creationId xmlns:a16="http://schemas.microsoft.com/office/drawing/2014/main" id="{5E57EB1A-85E1-7F04-8D0F-513F6C2D67F0}"/>
              </a:ext>
            </a:extLst>
          </p:cNvPr>
          <p:cNvSpPr txBox="1"/>
          <p:nvPr/>
        </p:nvSpPr>
        <p:spPr>
          <a:xfrm>
            <a:off x="2741363" y="5834623"/>
            <a:ext cx="3071182"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30" normalizeH="0" baseline="0" noProof="0">
                <a:ln>
                  <a:noFill/>
                </a:ln>
                <a:solidFill>
                  <a:srgbClr val="353535"/>
                </a:solidFill>
                <a:effectLst/>
                <a:uLnTx/>
                <a:uFillTx/>
                <a:latin typeface="Segoe UI"/>
                <a:ea typeface="+mn-ea"/>
                <a:cs typeface="Segoe UI"/>
              </a:rPr>
              <a:t>Inactive user recommendation considers activity based on last sign in date</a:t>
            </a:r>
          </a:p>
        </p:txBody>
      </p:sp>
      <p:cxnSp>
        <p:nvCxnSpPr>
          <p:cNvPr id="83" name="Straight Connector 82">
            <a:extLst>
              <a:ext uri="{FF2B5EF4-FFF2-40B4-BE49-F238E27FC236}">
                <a16:creationId xmlns:a16="http://schemas.microsoft.com/office/drawing/2014/main" id="{ED499DEB-7604-2FA3-7663-83EF9A6D7595}"/>
              </a:ext>
            </a:extLst>
          </p:cNvPr>
          <p:cNvCxnSpPr>
            <a:cxnSpLocks/>
          </p:cNvCxnSpPr>
          <p:nvPr/>
        </p:nvCxnSpPr>
        <p:spPr>
          <a:xfrm>
            <a:off x="4274574" y="3927909"/>
            <a:ext cx="0" cy="1005840"/>
          </a:xfrm>
          <a:prstGeom prst="line">
            <a:avLst/>
          </a:prstGeom>
          <a:noFill/>
          <a:ln w="301625" cap="rnd">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84" name="Group 83">
            <a:extLst>
              <a:ext uri="{FF2B5EF4-FFF2-40B4-BE49-F238E27FC236}">
                <a16:creationId xmlns:a16="http://schemas.microsoft.com/office/drawing/2014/main" id="{AEF7BBAB-01C5-1A3F-4058-05EB1FCF3927}"/>
              </a:ext>
            </a:extLst>
          </p:cNvPr>
          <p:cNvGrpSpPr/>
          <p:nvPr/>
        </p:nvGrpSpPr>
        <p:grpSpPr>
          <a:xfrm>
            <a:off x="3266431" y="4650056"/>
            <a:ext cx="2016286" cy="914400"/>
            <a:chOff x="5345539" y="4387646"/>
            <a:chExt cx="2016286" cy="914400"/>
          </a:xfrm>
        </p:grpSpPr>
        <p:sp>
          <p:nvSpPr>
            <p:cNvPr id="85" name="Rectangle: Rounded Corners 84">
              <a:extLst>
                <a:ext uri="{FF2B5EF4-FFF2-40B4-BE49-F238E27FC236}">
                  <a16:creationId xmlns:a16="http://schemas.microsoft.com/office/drawing/2014/main" id="{3F1E4133-C80B-FFC1-E6FC-E7F5D6E70E31}"/>
                </a:ext>
              </a:extLst>
            </p:cNvPr>
            <p:cNvSpPr/>
            <p:nvPr/>
          </p:nvSpPr>
          <p:spPr bwMode="auto">
            <a:xfrm>
              <a:off x="5345539" y="4387646"/>
              <a:ext cx="2016286" cy="914400"/>
            </a:xfrm>
            <a:prstGeom prst="roundRect">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86" name="Group 85">
              <a:extLst>
                <a:ext uri="{FF2B5EF4-FFF2-40B4-BE49-F238E27FC236}">
                  <a16:creationId xmlns:a16="http://schemas.microsoft.com/office/drawing/2014/main" id="{DA0FEBB2-0E9D-B5B2-B0A1-D8B3BF68B6D7}"/>
                </a:ext>
              </a:extLst>
            </p:cNvPr>
            <p:cNvGrpSpPr/>
            <p:nvPr/>
          </p:nvGrpSpPr>
          <p:grpSpPr>
            <a:xfrm>
              <a:off x="5578249" y="4535169"/>
              <a:ext cx="1645920" cy="620557"/>
              <a:chOff x="5448709" y="4535169"/>
              <a:chExt cx="1645920" cy="620557"/>
            </a:xfrm>
          </p:grpSpPr>
          <p:grpSp>
            <p:nvGrpSpPr>
              <p:cNvPr id="87" name="Group 86">
                <a:extLst>
                  <a:ext uri="{FF2B5EF4-FFF2-40B4-BE49-F238E27FC236}">
                    <a16:creationId xmlns:a16="http://schemas.microsoft.com/office/drawing/2014/main" id="{7ECCADCD-260D-2FB0-9A6B-4994A488941D}"/>
                  </a:ext>
                </a:extLst>
              </p:cNvPr>
              <p:cNvGrpSpPr/>
              <p:nvPr/>
            </p:nvGrpSpPr>
            <p:grpSpPr>
              <a:xfrm>
                <a:off x="5463780" y="4797683"/>
                <a:ext cx="1585129" cy="358043"/>
                <a:chOff x="5463780" y="4617441"/>
                <a:chExt cx="1585129" cy="358043"/>
              </a:xfrm>
            </p:grpSpPr>
            <p:sp>
              <p:nvSpPr>
                <p:cNvPr id="91" name="TextBox 90">
                  <a:extLst>
                    <a:ext uri="{FF2B5EF4-FFF2-40B4-BE49-F238E27FC236}">
                      <a16:creationId xmlns:a16="http://schemas.microsoft.com/office/drawing/2014/main" id="{0F9B02BD-5456-3B84-0355-80F42E9FB0CD}"/>
                    </a:ext>
                  </a:extLst>
                </p:cNvPr>
                <p:cNvSpPr txBox="1"/>
                <p:nvPr/>
              </p:nvSpPr>
              <p:spPr>
                <a:xfrm>
                  <a:off x="5463780" y="4617441"/>
                  <a:ext cx="852469" cy="16158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l" defTabSz="878441" rtl="0" eaLnBrk="1" fontAlgn="auto" latinLnBrk="0" hangingPunct="1">
                    <a:lnSpc>
                      <a:spcPct val="100000"/>
                    </a:lnSpc>
                    <a:spcBef>
                      <a:spcPts val="0"/>
                    </a:spcBef>
                    <a:spcAft>
                      <a:spcPct val="0"/>
                    </a:spcAft>
                    <a:buClrTx/>
                    <a:buSzTx/>
                    <a:buFontTx/>
                    <a:buNone/>
                    <a:tabLst/>
                    <a:defRPr/>
                  </a:pPr>
                  <a:r>
                    <a:rPr kumimoji="0" lang="en-US" sz="1050" b="0" i="0" u="none" strike="noStrike" kern="0" cap="none" spc="0" normalizeH="0" baseline="0" noProof="0">
                      <a:ln>
                        <a:noFill/>
                      </a:ln>
                      <a:solidFill>
                        <a:srgbClr val="353535"/>
                      </a:solidFill>
                      <a:effectLst/>
                      <a:uLnTx/>
                      <a:uFillTx/>
                      <a:latin typeface="Segoe UI"/>
                      <a:ea typeface="+mn-ea"/>
                      <a:cs typeface="Segoe UI"/>
                    </a:rPr>
                    <a:t>Sam </a:t>
                  </a:r>
                  <a:r>
                    <a:rPr kumimoji="0" lang="en-US" sz="1050" b="0" i="0" u="none" strike="noStrike" kern="0" cap="none" spc="0" normalizeH="0" baseline="0" noProof="0" err="1">
                      <a:ln>
                        <a:noFill/>
                      </a:ln>
                      <a:solidFill>
                        <a:srgbClr val="353535"/>
                      </a:solidFill>
                      <a:effectLst/>
                      <a:uLnTx/>
                      <a:uFillTx/>
                      <a:latin typeface="Segoe UI"/>
                      <a:ea typeface="+mn-ea"/>
                      <a:cs typeface="Segoe UI"/>
                    </a:rPr>
                    <a:t>Centrell</a:t>
                  </a:r>
                  <a:endParaRPr kumimoji="0" lang="en-US" sz="1050" b="0" i="0" u="none" strike="noStrike" kern="0" cap="none" spc="0" normalizeH="0" baseline="0" noProof="0">
                    <a:ln>
                      <a:noFill/>
                    </a:ln>
                    <a:solidFill>
                      <a:srgbClr val="353535"/>
                    </a:solidFill>
                    <a:effectLst/>
                    <a:uLnTx/>
                    <a:uFillTx/>
                    <a:latin typeface="Segoe UI"/>
                    <a:ea typeface="+mn-ea"/>
                    <a:cs typeface="Segoe UI"/>
                  </a:endParaRPr>
                </a:p>
              </p:txBody>
            </p:sp>
            <p:sp>
              <p:nvSpPr>
                <p:cNvPr id="92" name="TextBox 91">
                  <a:extLst>
                    <a:ext uri="{FF2B5EF4-FFF2-40B4-BE49-F238E27FC236}">
                      <a16:creationId xmlns:a16="http://schemas.microsoft.com/office/drawing/2014/main" id="{0B80056A-19E8-53DD-8B47-6F8857719586}"/>
                    </a:ext>
                  </a:extLst>
                </p:cNvPr>
                <p:cNvSpPr txBox="1"/>
                <p:nvPr/>
              </p:nvSpPr>
              <p:spPr>
                <a:xfrm>
                  <a:off x="5463780" y="4813901"/>
                  <a:ext cx="852469" cy="16158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l" defTabSz="878441" rtl="0" eaLnBrk="1" fontAlgn="auto" latinLnBrk="0" hangingPunct="1">
                    <a:lnSpc>
                      <a:spcPct val="100000"/>
                    </a:lnSpc>
                    <a:spcBef>
                      <a:spcPts val="0"/>
                    </a:spcBef>
                    <a:spcAft>
                      <a:spcPct val="0"/>
                    </a:spcAft>
                    <a:buClrTx/>
                    <a:buSzTx/>
                    <a:buFontTx/>
                    <a:buNone/>
                    <a:tabLst/>
                    <a:defRPr/>
                  </a:pPr>
                  <a:r>
                    <a:rPr kumimoji="0" lang="en-US" sz="1050" b="0" i="0" u="none" strike="noStrike" kern="0" cap="none" spc="0" normalizeH="0" baseline="0" noProof="0">
                      <a:ln>
                        <a:noFill/>
                      </a:ln>
                      <a:solidFill>
                        <a:srgbClr val="353535"/>
                      </a:solidFill>
                      <a:effectLst/>
                      <a:uLnTx/>
                      <a:uFillTx/>
                      <a:latin typeface="Segoe UI"/>
                      <a:ea typeface="+mn-ea"/>
                      <a:cs typeface="Segoe UI"/>
                    </a:rPr>
                    <a:t>Jessie Irwin</a:t>
                  </a:r>
                </a:p>
              </p:txBody>
            </p:sp>
            <p:sp>
              <p:nvSpPr>
                <p:cNvPr id="93" name="TextBox 92">
                  <a:extLst>
                    <a:ext uri="{FF2B5EF4-FFF2-40B4-BE49-F238E27FC236}">
                      <a16:creationId xmlns:a16="http://schemas.microsoft.com/office/drawing/2014/main" id="{89366C1C-7570-16B5-373A-9BFE49D6C78B}"/>
                    </a:ext>
                  </a:extLst>
                </p:cNvPr>
                <p:cNvSpPr txBox="1"/>
                <p:nvPr/>
              </p:nvSpPr>
              <p:spPr>
                <a:xfrm>
                  <a:off x="6467379" y="4617441"/>
                  <a:ext cx="581530" cy="16158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l" defTabSz="878441" rtl="0" eaLnBrk="1" fontAlgn="auto" latinLnBrk="0" hangingPunct="1">
                    <a:lnSpc>
                      <a:spcPct val="100000"/>
                    </a:lnSpc>
                    <a:spcBef>
                      <a:spcPts val="0"/>
                    </a:spcBef>
                    <a:spcAft>
                      <a:spcPct val="0"/>
                    </a:spcAft>
                    <a:buClrTx/>
                    <a:buSzTx/>
                    <a:buFontTx/>
                    <a:buNone/>
                    <a:tabLst/>
                    <a:defRPr/>
                  </a:pPr>
                  <a:r>
                    <a:rPr kumimoji="0" lang="en-US" sz="1050" b="0" i="0" u="none" strike="noStrike" kern="0" cap="none" spc="0" normalizeH="0" baseline="0" noProof="0">
                      <a:ln>
                        <a:noFill/>
                      </a:ln>
                      <a:solidFill>
                        <a:srgbClr val="353535"/>
                      </a:solidFill>
                      <a:effectLst/>
                      <a:uLnTx/>
                      <a:uFillTx/>
                      <a:latin typeface="Segoe UI"/>
                      <a:ea typeface="+mn-ea"/>
                      <a:cs typeface="Segoe UI"/>
                    </a:rPr>
                    <a:t>18 days</a:t>
                  </a:r>
                </a:p>
              </p:txBody>
            </p:sp>
            <p:sp>
              <p:nvSpPr>
                <p:cNvPr id="94" name="TextBox 93">
                  <a:extLst>
                    <a:ext uri="{FF2B5EF4-FFF2-40B4-BE49-F238E27FC236}">
                      <a16:creationId xmlns:a16="http://schemas.microsoft.com/office/drawing/2014/main" id="{82566939-F83A-C3D7-9F07-5E382BFDB045}"/>
                    </a:ext>
                  </a:extLst>
                </p:cNvPr>
                <p:cNvSpPr txBox="1"/>
                <p:nvPr/>
              </p:nvSpPr>
              <p:spPr>
                <a:xfrm>
                  <a:off x="6467379" y="4813901"/>
                  <a:ext cx="581530" cy="16158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l" defTabSz="878441" rtl="0" eaLnBrk="1" fontAlgn="auto" latinLnBrk="0" hangingPunct="1">
                    <a:lnSpc>
                      <a:spcPct val="100000"/>
                    </a:lnSpc>
                    <a:spcBef>
                      <a:spcPts val="0"/>
                    </a:spcBef>
                    <a:spcAft>
                      <a:spcPct val="0"/>
                    </a:spcAft>
                    <a:buClrTx/>
                    <a:buSzTx/>
                    <a:buFontTx/>
                    <a:buNone/>
                    <a:tabLst/>
                    <a:defRPr/>
                  </a:pPr>
                  <a:r>
                    <a:rPr kumimoji="0" lang="en-US" sz="1050" b="0" i="0" u="none" strike="noStrike" kern="0" cap="none" spc="0" normalizeH="0" baseline="0" noProof="0">
                      <a:ln>
                        <a:noFill/>
                      </a:ln>
                      <a:solidFill>
                        <a:srgbClr val="353535"/>
                      </a:solidFill>
                      <a:effectLst/>
                      <a:uLnTx/>
                      <a:uFillTx/>
                      <a:latin typeface="Segoe UI"/>
                      <a:ea typeface="+mn-ea"/>
                      <a:cs typeface="Segoe UI"/>
                    </a:rPr>
                    <a:t>125 days</a:t>
                  </a:r>
                </a:p>
              </p:txBody>
            </p:sp>
          </p:grpSp>
          <p:sp>
            <p:nvSpPr>
              <p:cNvPr id="88" name="TextBox 87">
                <a:extLst>
                  <a:ext uri="{FF2B5EF4-FFF2-40B4-BE49-F238E27FC236}">
                    <a16:creationId xmlns:a16="http://schemas.microsoft.com/office/drawing/2014/main" id="{9DE10B3B-9A26-CE4E-E989-A278E72C0B38}"/>
                  </a:ext>
                </a:extLst>
              </p:cNvPr>
              <p:cNvSpPr txBox="1"/>
              <p:nvPr/>
            </p:nvSpPr>
            <p:spPr>
              <a:xfrm>
                <a:off x="5448709" y="4535169"/>
                <a:ext cx="1645920" cy="18466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l" defTabSz="878441" rtl="0" eaLnBrk="1" fontAlgn="auto" latinLnBrk="0" hangingPunct="1">
                  <a:lnSpc>
                    <a:spcPct val="100000"/>
                  </a:lnSpc>
                  <a:spcBef>
                    <a:spcPts val="0"/>
                  </a:spcBef>
                  <a:spcAft>
                    <a:spcPct val="0"/>
                  </a:spcAft>
                  <a:buClrTx/>
                  <a:buSzTx/>
                  <a:buFontTx/>
                  <a:buNone/>
                  <a:tabLst/>
                  <a:defRPr/>
                </a:pPr>
                <a:r>
                  <a:rPr kumimoji="0" lang="en-US" sz="1200" b="0" i="0" u="none" strike="noStrike" kern="0" cap="none" spc="-30" normalizeH="0" baseline="0" noProof="0">
                    <a:ln>
                      <a:noFill/>
                    </a:ln>
                    <a:solidFill>
                      <a:srgbClr val="353535"/>
                    </a:solidFill>
                    <a:effectLst/>
                    <a:uLnTx/>
                    <a:uFillTx/>
                    <a:latin typeface="Segoe UI Semibold"/>
                    <a:ea typeface="+mn-ea"/>
                    <a:cs typeface="Segoe UI"/>
                  </a:rPr>
                  <a:t>Last sign in activity</a:t>
                </a:r>
              </a:p>
            </p:txBody>
          </p:sp>
          <p:cxnSp>
            <p:nvCxnSpPr>
              <p:cNvPr id="89" name="Straight Connector 88">
                <a:extLst>
                  <a:ext uri="{FF2B5EF4-FFF2-40B4-BE49-F238E27FC236}">
                    <a16:creationId xmlns:a16="http://schemas.microsoft.com/office/drawing/2014/main" id="{9EFF3518-A882-1AF2-8DC1-97CBC9AD5A68}"/>
                  </a:ext>
                </a:extLst>
              </p:cNvPr>
              <p:cNvCxnSpPr/>
              <p:nvPr/>
            </p:nvCxnSpPr>
            <p:spPr>
              <a:xfrm>
                <a:off x="5448709" y="4748543"/>
                <a:ext cx="16002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D1B1941-24D1-060E-90BF-189A96B87DC7}"/>
                  </a:ext>
                </a:extLst>
              </p:cNvPr>
              <p:cNvCxnSpPr/>
              <p:nvPr/>
            </p:nvCxnSpPr>
            <p:spPr>
              <a:xfrm>
                <a:off x="5452519" y="4979048"/>
                <a:ext cx="1600200" cy="0"/>
              </a:xfrm>
              <a:prstGeom prst="line">
                <a:avLst/>
              </a:prstGeom>
              <a:ln w="31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95" name="Group 94">
            <a:extLst>
              <a:ext uri="{FF2B5EF4-FFF2-40B4-BE49-F238E27FC236}">
                <a16:creationId xmlns:a16="http://schemas.microsoft.com/office/drawing/2014/main" id="{59BAE8C1-96A5-FA5B-CC9F-BEF08A33FC8E}"/>
              </a:ext>
            </a:extLst>
          </p:cNvPr>
          <p:cNvGrpSpPr/>
          <p:nvPr/>
        </p:nvGrpSpPr>
        <p:grpSpPr>
          <a:xfrm>
            <a:off x="3863094" y="3516429"/>
            <a:ext cx="822960" cy="822960"/>
            <a:chOff x="4230117" y="3516429"/>
            <a:chExt cx="822960" cy="822960"/>
          </a:xfrm>
        </p:grpSpPr>
        <p:sp>
          <p:nvSpPr>
            <p:cNvPr id="96" name="Oval 95">
              <a:extLst>
                <a:ext uri="{FF2B5EF4-FFF2-40B4-BE49-F238E27FC236}">
                  <a16:creationId xmlns:a16="http://schemas.microsoft.com/office/drawing/2014/main" id="{0A636797-C01B-4759-B609-0E64CF966326}"/>
                </a:ext>
              </a:extLst>
            </p:cNvPr>
            <p:cNvSpPr/>
            <p:nvPr/>
          </p:nvSpPr>
          <p:spPr bwMode="auto">
            <a:xfrm>
              <a:off x="4230117" y="3516429"/>
              <a:ext cx="822960"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97" name="Group 96">
              <a:extLst>
                <a:ext uri="{FF2B5EF4-FFF2-40B4-BE49-F238E27FC236}">
                  <a16:creationId xmlns:a16="http://schemas.microsoft.com/office/drawing/2014/main" id="{169A2D06-83A3-C128-105A-D4312CE6D9A6}"/>
                </a:ext>
              </a:extLst>
            </p:cNvPr>
            <p:cNvGrpSpPr/>
            <p:nvPr/>
          </p:nvGrpSpPr>
          <p:grpSpPr>
            <a:xfrm>
              <a:off x="4454286" y="3740598"/>
              <a:ext cx="374622" cy="374622"/>
              <a:chOff x="3559394" y="5104574"/>
              <a:chExt cx="374622" cy="374622"/>
            </a:xfrm>
          </p:grpSpPr>
          <p:sp>
            <p:nvSpPr>
              <p:cNvPr id="98" name="Graphic 1039">
                <a:extLst>
                  <a:ext uri="{FF2B5EF4-FFF2-40B4-BE49-F238E27FC236}">
                    <a16:creationId xmlns:a16="http://schemas.microsoft.com/office/drawing/2014/main" id="{16EFF561-2CC4-A331-CE43-667677C6756F}"/>
                  </a:ext>
                </a:extLst>
              </p:cNvPr>
              <p:cNvSpPr/>
              <p:nvPr/>
            </p:nvSpPr>
            <p:spPr>
              <a:xfrm>
                <a:off x="3559394" y="5104574"/>
                <a:ext cx="374622" cy="374622"/>
              </a:xfrm>
              <a:custGeom>
                <a:avLst/>
                <a:gdLst>
                  <a:gd name="connsiteX0" fmla="*/ 83811 w 464184"/>
                  <a:gd name="connsiteY0" fmla="*/ 0 h 464184"/>
                  <a:gd name="connsiteX1" fmla="*/ 0 w 464184"/>
                  <a:gd name="connsiteY1" fmla="*/ 83811 h 464184"/>
                  <a:gd name="connsiteX2" fmla="*/ 0 w 464184"/>
                  <a:gd name="connsiteY2" fmla="*/ 380373 h 464184"/>
                  <a:gd name="connsiteX3" fmla="*/ 83811 w 464184"/>
                  <a:gd name="connsiteY3" fmla="*/ 464184 h 464184"/>
                  <a:gd name="connsiteX4" fmla="*/ 380373 w 464184"/>
                  <a:gd name="connsiteY4" fmla="*/ 464184 h 464184"/>
                  <a:gd name="connsiteX5" fmla="*/ 464184 w 464184"/>
                  <a:gd name="connsiteY5" fmla="*/ 380373 h 464184"/>
                  <a:gd name="connsiteX6" fmla="*/ 464184 w 464184"/>
                  <a:gd name="connsiteY6" fmla="*/ 83811 h 464184"/>
                  <a:gd name="connsiteX7" fmla="*/ 380373 w 464184"/>
                  <a:gd name="connsiteY7" fmla="*/ 0 h 464184"/>
                  <a:gd name="connsiteX8" fmla="*/ 83811 w 464184"/>
                  <a:gd name="connsiteY8" fmla="*/ 0 h 464184"/>
                  <a:gd name="connsiteX9" fmla="*/ 38682 w 464184"/>
                  <a:gd name="connsiteY9" fmla="*/ 141834 h 464184"/>
                  <a:gd name="connsiteX10" fmla="*/ 425502 w 464184"/>
                  <a:gd name="connsiteY10" fmla="*/ 141834 h 464184"/>
                  <a:gd name="connsiteX11" fmla="*/ 425502 w 464184"/>
                  <a:gd name="connsiteY11" fmla="*/ 380373 h 464184"/>
                  <a:gd name="connsiteX12" fmla="*/ 380373 w 464184"/>
                  <a:gd name="connsiteY12" fmla="*/ 425502 h 464184"/>
                  <a:gd name="connsiteX13" fmla="*/ 83811 w 464184"/>
                  <a:gd name="connsiteY13" fmla="*/ 425502 h 464184"/>
                  <a:gd name="connsiteX14" fmla="*/ 38682 w 464184"/>
                  <a:gd name="connsiteY14" fmla="*/ 380373 h 464184"/>
                  <a:gd name="connsiteX15" fmla="*/ 38682 w 464184"/>
                  <a:gd name="connsiteY15" fmla="*/ 141834 h 464184"/>
                  <a:gd name="connsiteX16" fmla="*/ 341691 w 464184"/>
                  <a:gd name="connsiteY16" fmla="*/ 296562 h 464184"/>
                  <a:gd name="connsiteX17" fmla="*/ 309456 w 464184"/>
                  <a:gd name="connsiteY17" fmla="*/ 328797 h 464184"/>
                  <a:gd name="connsiteX18" fmla="*/ 341691 w 464184"/>
                  <a:gd name="connsiteY18" fmla="*/ 361032 h 464184"/>
                  <a:gd name="connsiteX19" fmla="*/ 373926 w 464184"/>
                  <a:gd name="connsiteY19" fmla="*/ 328797 h 464184"/>
                  <a:gd name="connsiteX20" fmla="*/ 341691 w 464184"/>
                  <a:gd name="connsiteY20" fmla="*/ 296562 h 464184"/>
                  <a:gd name="connsiteX21" fmla="*/ 232092 w 464184"/>
                  <a:gd name="connsiteY21" fmla="*/ 296562 h 464184"/>
                  <a:gd name="connsiteX22" fmla="*/ 199857 w 464184"/>
                  <a:gd name="connsiteY22" fmla="*/ 328797 h 464184"/>
                  <a:gd name="connsiteX23" fmla="*/ 232092 w 464184"/>
                  <a:gd name="connsiteY23" fmla="*/ 361032 h 464184"/>
                  <a:gd name="connsiteX24" fmla="*/ 264327 w 464184"/>
                  <a:gd name="connsiteY24" fmla="*/ 328797 h 464184"/>
                  <a:gd name="connsiteX25" fmla="*/ 232092 w 464184"/>
                  <a:gd name="connsiteY25" fmla="*/ 296562 h 464184"/>
                  <a:gd name="connsiteX26" fmla="*/ 341691 w 464184"/>
                  <a:gd name="connsiteY26" fmla="*/ 193410 h 464184"/>
                  <a:gd name="connsiteX27" fmla="*/ 309456 w 464184"/>
                  <a:gd name="connsiteY27" fmla="*/ 225645 h 464184"/>
                  <a:gd name="connsiteX28" fmla="*/ 341691 w 464184"/>
                  <a:gd name="connsiteY28" fmla="*/ 257880 h 464184"/>
                  <a:gd name="connsiteX29" fmla="*/ 373926 w 464184"/>
                  <a:gd name="connsiteY29" fmla="*/ 225645 h 464184"/>
                  <a:gd name="connsiteX30" fmla="*/ 341691 w 464184"/>
                  <a:gd name="connsiteY30" fmla="*/ 193410 h 464184"/>
                  <a:gd name="connsiteX31" fmla="*/ 232092 w 464184"/>
                  <a:gd name="connsiteY31" fmla="*/ 193410 h 464184"/>
                  <a:gd name="connsiteX32" fmla="*/ 199857 w 464184"/>
                  <a:gd name="connsiteY32" fmla="*/ 225645 h 464184"/>
                  <a:gd name="connsiteX33" fmla="*/ 232092 w 464184"/>
                  <a:gd name="connsiteY33" fmla="*/ 257880 h 464184"/>
                  <a:gd name="connsiteX34" fmla="*/ 264327 w 464184"/>
                  <a:gd name="connsiteY34" fmla="*/ 225645 h 464184"/>
                  <a:gd name="connsiteX35" fmla="*/ 232092 w 464184"/>
                  <a:gd name="connsiteY35" fmla="*/ 193410 h 464184"/>
                  <a:gd name="connsiteX36" fmla="*/ 122493 w 464184"/>
                  <a:gd name="connsiteY36" fmla="*/ 193410 h 464184"/>
                  <a:gd name="connsiteX37" fmla="*/ 90258 w 464184"/>
                  <a:gd name="connsiteY37" fmla="*/ 225645 h 464184"/>
                  <a:gd name="connsiteX38" fmla="*/ 122493 w 464184"/>
                  <a:gd name="connsiteY38" fmla="*/ 257880 h 464184"/>
                  <a:gd name="connsiteX39" fmla="*/ 154728 w 464184"/>
                  <a:gd name="connsiteY39" fmla="*/ 225645 h 464184"/>
                  <a:gd name="connsiteX40" fmla="*/ 122493 w 464184"/>
                  <a:gd name="connsiteY40" fmla="*/ 193410 h 464184"/>
                  <a:gd name="connsiteX41" fmla="*/ 83811 w 464184"/>
                  <a:gd name="connsiteY41" fmla="*/ 38682 h 464184"/>
                  <a:gd name="connsiteX42" fmla="*/ 380373 w 464184"/>
                  <a:gd name="connsiteY42" fmla="*/ 38682 h 464184"/>
                  <a:gd name="connsiteX43" fmla="*/ 425502 w 464184"/>
                  <a:gd name="connsiteY43" fmla="*/ 83811 h 464184"/>
                  <a:gd name="connsiteX44" fmla="*/ 425502 w 464184"/>
                  <a:gd name="connsiteY44" fmla="*/ 103152 h 464184"/>
                  <a:gd name="connsiteX45" fmla="*/ 38682 w 464184"/>
                  <a:gd name="connsiteY45" fmla="*/ 103152 h 464184"/>
                  <a:gd name="connsiteX46" fmla="*/ 38682 w 464184"/>
                  <a:gd name="connsiteY46" fmla="*/ 83811 h 464184"/>
                  <a:gd name="connsiteX47" fmla="*/ 83811 w 464184"/>
                  <a:gd name="connsiteY47" fmla="*/ 38682 h 464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64184" h="464184">
                    <a:moveTo>
                      <a:pt x="83811" y="0"/>
                    </a:moveTo>
                    <a:cubicBezTo>
                      <a:pt x="37523" y="0"/>
                      <a:pt x="0" y="37523"/>
                      <a:pt x="0" y="83811"/>
                    </a:cubicBezTo>
                    <a:lnTo>
                      <a:pt x="0" y="380373"/>
                    </a:lnTo>
                    <a:cubicBezTo>
                      <a:pt x="0" y="426660"/>
                      <a:pt x="37523" y="464184"/>
                      <a:pt x="83811" y="464184"/>
                    </a:cubicBezTo>
                    <a:lnTo>
                      <a:pt x="380373" y="464184"/>
                    </a:lnTo>
                    <a:cubicBezTo>
                      <a:pt x="426660" y="464184"/>
                      <a:pt x="464184" y="426660"/>
                      <a:pt x="464184" y="380373"/>
                    </a:cubicBezTo>
                    <a:lnTo>
                      <a:pt x="464184" y="83811"/>
                    </a:lnTo>
                    <a:cubicBezTo>
                      <a:pt x="464184" y="37523"/>
                      <a:pt x="426660" y="0"/>
                      <a:pt x="380373" y="0"/>
                    </a:cubicBezTo>
                    <a:lnTo>
                      <a:pt x="83811" y="0"/>
                    </a:lnTo>
                    <a:close/>
                    <a:moveTo>
                      <a:pt x="38682" y="141834"/>
                    </a:moveTo>
                    <a:lnTo>
                      <a:pt x="425502" y="141834"/>
                    </a:lnTo>
                    <a:lnTo>
                      <a:pt x="425502" y="380373"/>
                    </a:lnTo>
                    <a:cubicBezTo>
                      <a:pt x="425502" y="405297"/>
                      <a:pt x="405297" y="425502"/>
                      <a:pt x="380373" y="425502"/>
                    </a:cubicBezTo>
                    <a:lnTo>
                      <a:pt x="83811" y="425502"/>
                    </a:lnTo>
                    <a:cubicBezTo>
                      <a:pt x="58887" y="425502"/>
                      <a:pt x="38682" y="405297"/>
                      <a:pt x="38682" y="380373"/>
                    </a:cubicBezTo>
                    <a:lnTo>
                      <a:pt x="38682" y="141834"/>
                    </a:lnTo>
                    <a:close/>
                    <a:moveTo>
                      <a:pt x="341691" y="296562"/>
                    </a:moveTo>
                    <a:cubicBezTo>
                      <a:pt x="323887" y="296562"/>
                      <a:pt x="309456" y="310993"/>
                      <a:pt x="309456" y="328797"/>
                    </a:cubicBezTo>
                    <a:cubicBezTo>
                      <a:pt x="309456" y="346601"/>
                      <a:pt x="323887" y="361032"/>
                      <a:pt x="341691" y="361032"/>
                    </a:cubicBezTo>
                    <a:cubicBezTo>
                      <a:pt x="359495" y="361032"/>
                      <a:pt x="373926" y="346601"/>
                      <a:pt x="373926" y="328797"/>
                    </a:cubicBezTo>
                    <a:cubicBezTo>
                      <a:pt x="373926" y="310993"/>
                      <a:pt x="359495" y="296562"/>
                      <a:pt x="341691" y="296562"/>
                    </a:cubicBezTo>
                    <a:close/>
                    <a:moveTo>
                      <a:pt x="232092" y="296562"/>
                    </a:moveTo>
                    <a:cubicBezTo>
                      <a:pt x="214288" y="296562"/>
                      <a:pt x="199857" y="310993"/>
                      <a:pt x="199857" y="328797"/>
                    </a:cubicBezTo>
                    <a:cubicBezTo>
                      <a:pt x="199857" y="346601"/>
                      <a:pt x="214288" y="361032"/>
                      <a:pt x="232092" y="361032"/>
                    </a:cubicBezTo>
                    <a:cubicBezTo>
                      <a:pt x="249896" y="361032"/>
                      <a:pt x="264327" y="346601"/>
                      <a:pt x="264327" y="328797"/>
                    </a:cubicBezTo>
                    <a:cubicBezTo>
                      <a:pt x="264327" y="310993"/>
                      <a:pt x="249896" y="296562"/>
                      <a:pt x="232092" y="296562"/>
                    </a:cubicBezTo>
                    <a:close/>
                    <a:moveTo>
                      <a:pt x="341691" y="193410"/>
                    </a:moveTo>
                    <a:cubicBezTo>
                      <a:pt x="323887" y="193410"/>
                      <a:pt x="309456" y="207841"/>
                      <a:pt x="309456" y="225645"/>
                    </a:cubicBezTo>
                    <a:cubicBezTo>
                      <a:pt x="309456" y="243449"/>
                      <a:pt x="323887" y="257880"/>
                      <a:pt x="341691" y="257880"/>
                    </a:cubicBezTo>
                    <a:cubicBezTo>
                      <a:pt x="359495" y="257880"/>
                      <a:pt x="373926" y="243449"/>
                      <a:pt x="373926" y="225645"/>
                    </a:cubicBezTo>
                    <a:cubicBezTo>
                      <a:pt x="373926" y="207841"/>
                      <a:pt x="359495" y="193410"/>
                      <a:pt x="341691" y="193410"/>
                    </a:cubicBezTo>
                    <a:close/>
                    <a:moveTo>
                      <a:pt x="232092" y="193410"/>
                    </a:moveTo>
                    <a:cubicBezTo>
                      <a:pt x="214288" y="193410"/>
                      <a:pt x="199857" y="207841"/>
                      <a:pt x="199857" y="225645"/>
                    </a:cubicBezTo>
                    <a:cubicBezTo>
                      <a:pt x="199857" y="243449"/>
                      <a:pt x="214288" y="257880"/>
                      <a:pt x="232092" y="257880"/>
                    </a:cubicBezTo>
                    <a:cubicBezTo>
                      <a:pt x="249896" y="257880"/>
                      <a:pt x="264327" y="243449"/>
                      <a:pt x="264327" y="225645"/>
                    </a:cubicBezTo>
                    <a:cubicBezTo>
                      <a:pt x="264327" y="207841"/>
                      <a:pt x="249896" y="193410"/>
                      <a:pt x="232092" y="193410"/>
                    </a:cubicBezTo>
                    <a:close/>
                    <a:moveTo>
                      <a:pt x="122493" y="193410"/>
                    </a:moveTo>
                    <a:cubicBezTo>
                      <a:pt x="104690" y="193410"/>
                      <a:pt x="90258" y="207841"/>
                      <a:pt x="90258" y="225645"/>
                    </a:cubicBezTo>
                    <a:cubicBezTo>
                      <a:pt x="90258" y="243449"/>
                      <a:pt x="104690" y="257880"/>
                      <a:pt x="122493" y="257880"/>
                    </a:cubicBezTo>
                    <a:cubicBezTo>
                      <a:pt x="140296" y="257880"/>
                      <a:pt x="154728" y="243449"/>
                      <a:pt x="154728" y="225645"/>
                    </a:cubicBezTo>
                    <a:cubicBezTo>
                      <a:pt x="154728" y="207841"/>
                      <a:pt x="140296" y="193410"/>
                      <a:pt x="122493" y="193410"/>
                    </a:cubicBezTo>
                    <a:close/>
                    <a:moveTo>
                      <a:pt x="83811" y="38682"/>
                    </a:moveTo>
                    <a:lnTo>
                      <a:pt x="380373" y="38682"/>
                    </a:lnTo>
                    <a:cubicBezTo>
                      <a:pt x="405297" y="38682"/>
                      <a:pt x="425502" y="58887"/>
                      <a:pt x="425502" y="83811"/>
                    </a:cubicBezTo>
                    <a:lnTo>
                      <a:pt x="425502" y="103152"/>
                    </a:lnTo>
                    <a:lnTo>
                      <a:pt x="38682" y="103152"/>
                    </a:lnTo>
                    <a:lnTo>
                      <a:pt x="38682" y="83811"/>
                    </a:lnTo>
                    <a:cubicBezTo>
                      <a:pt x="38682" y="58887"/>
                      <a:pt x="58887" y="38682"/>
                      <a:pt x="83811" y="38682"/>
                    </a:cubicBezTo>
                    <a:close/>
                  </a:path>
                </a:pathLst>
              </a:custGeom>
              <a:solidFill>
                <a:srgbClr val="212121"/>
              </a:solidFill>
              <a:ln w="254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9" name="Oval 98">
                <a:extLst>
                  <a:ext uri="{FF2B5EF4-FFF2-40B4-BE49-F238E27FC236}">
                    <a16:creationId xmlns:a16="http://schemas.microsoft.com/office/drawing/2014/main" id="{236FFF79-8262-9EC1-4D86-4CA18672A763}"/>
                  </a:ext>
                </a:extLst>
              </p:cNvPr>
              <p:cNvSpPr/>
              <p:nvPr/>
            </p:nvSpPr>
            <p:spPr bwMode="auto">
              <a:xfrm>
                <a:off x="3631743" y="5261176"/>
                <a:ext cx="53517" cy="535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100" name="Group 99">
            <a:extLst>
              <a:ext uri="{FF2B5EF4-FFF2-40B4-BE49-F238E27FC236}">
                <a16:creationId xmlns:a16="http://schemas.microsoft.com/office/drawing/2014/main" id="{AE687B7D-1061-32F7-E8CE-8B951AC0AA8D}"/>
              </a:ext>
            </a:extLst>
          </p:cNvPr>
          <p:cNvGrpSpPr/>
          <p:nvPr/>
        </p:nvGrpSpPr>
        <p:grpSpPr>
          <a:xfrm>
            <a:off x="3086210" y="3767889"/>
            <a:ext cx="320040" cy="320040"/>
            <a:chOff x="5951900" y="4858778"/>
            <a:chExt cx="320040" cy="320040"/>
          </a:xfrm>
        </p:grpSpPr>
        <p:sp>
          <p:nvSpPr>
            <p:cNvPr id="101" name="Oval 100">
              <a:extLst>
                <a:ext uri="{FF2B5EF4-FFF2-40B4-BE49-F238E27FC236}">
                  <a16:creationId xmlns:a16="http://schemas.microsoft.com/office/drawing/2014/main" id="{0546D5EE-AE0D-C997-0757-F3FE2F372376}"/>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102" name="Freeform: Shape 101">
              <a:extLst>
                <a:ext uri="{FF2B5EF4-FFF2-40B4-BE49-F238E27FC236}">
                  <a16:creationId xmlns:a16="http://schemas.microsoft.com/office/drawing/2014/main" id="{4FAC919E-7506-8BEB-9C14-670E4FB53763}"/>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3" name="Group 102">
            <a:extLst>
              <a:ext uri="{FF2B5EF4-FFF2-40B4-BE49-F238E27FC236}">
                <a16:creationId xmlns:a16="http://schemas.microsoft.com/office/drawing/2014/main" id="{E774CB95-2667-5893-2F1D-81183FB393B8}"/>
              </a:ext>
            </a:extLst>
          </p:cNvPr>
          <p:cNvGrpSpPr/>
          <p:nvPr/>
        </p:nvGrpSpPr>
        <p:grpSpPr>
          <a:xfrm>
            <a:off x="5009755" y="3767889"/>
            <a:ext cx="320040" cy="320040"/>
            <a:chOff x="5951900" y="4858778"/>
            <a:chExt cx="320040" cy="320040"/>
          </a:xfrm>
        </p:grpSpPr>
        <p:sp>
          <p:nvSpPr>
            <p:cNvPr id="104" name="Oval 103">
              <a:extLst>
                <a:ext uri="{FF2B5EF4-FFF2-40B4-BE49-F238E27FC236}">
                  <a16:creationId xmlns:a16="http://schemas.microsoft.com/office/drawing/2014/main" id="{92534B0C-2F40-A924-63E1-F0EDBE3E7B41}"/>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105" name="Freeform: Shape 104">
              <a:extLst>
                <a:ext uri="{FF2B5EF4-FFF2-40B4-BE49-F238E27FC236}">
                  <a16:creationId xmlns:a16="http://schemas.microsoft.com/office/drawing/2014/main" id="{5F974EF0-119A-CAF1-EF36-1D98AD699728}"/>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6" name="Group 105">
            <a:extLst>
              <a:ext uri="{FF2B5EF4-FFF2-40B4-BE49-F238E27FC236}">
                <a16:creationId xmlns:a16="http://schemas.microsoft.com/office/drawing/2014/main" id="{46563209-2BD4-B38C-9A34-7A923880563D}"/>
              </a:ext>
            </a:extLst>
          </p:cNvPr>
          <p:cNvGrpSpPr/>
          <p:nvPr/>
        </p:nvGrpSpPr>
        <p:grpSpPr>
          <a:xfrm>
            <a:off x="6948913" y="3767889"/>
            <a:ext cx="320040" cy="320040"/>
            <a:chOff x="5951900" y="4858778"/>
            <a:chExt cx="320040" cy="320040"/>
          </a:xfrm>
        </p:grpSpPr>
        <p:sp>
          <p:nvSpPr>
            <p:cNvPr id="107" name="Oval 106">
              <a:extLst>
                <a:ext uri="{FF2B5EF4-FFF2-40B4-BE49-F238E27FC236}">
                  <a16:creationId xmlns:a16="http://schemas.microsoft.com/office/drawing/2014/main" id="{AAE4A8CF-1B8E-CE01-157A-F4D7083F6D22}"/>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108" name="Freeform: Shape 107">
              <a:extLst>
                <a:ext uri="{FF2B5EF4-FFF2-40B4-BE49-F238E27FC236}">
                  <a16:creationId xmlns:a16="http://schemas.microsoft.com/office/drawing/2014/main" id="{47D86521-5C0B-50F3-719D-035719353D49}"/>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9" name="TextBox 108">
            <a:hlinkClick r:id="rId19"/>
            <a:extLst>
              <a:ext uri="{FF2B5EF4-FFF2-40B4-BE49-F238E27FC236}">
                <a16:creationId xmlns:a16="http://schemas.microsoft.com/office/drawing/2014/main" id="{3D65EEB1-B0AF-2CA4-A9A5-6FBF74CF5585}"/>
              </a:ext>
            </a:extLst>
          </p:cNvPr>
          <p:cNvSpPr txBox="1"/>
          <p:nvPr/>
        </p:nvSpPr>
        <p:spPr>
          <a:xfrm>
            <a:off x="7360920" y="6141720"/>
            <a:ext cx="4358640" cy="369332"/>
          </a:xfrm>
          <a:prstGeom prst="rect">
            <a:avLst/>
          </a:prstGeom>
          <a:noFill/>
        </p:spPr>
        <p:txBody>
          <a:bodyPr wrap="square" rtlCol="0">
            <a:spAutoFit/>
          </a:bodyPr>
          <a:lstStyle/>
          <a:p>
            <a:r>
              <a:rPr lang="en-US"/>
              <a:t>Demo: </a:t>
            </a:r>
            <a:r>
              <a:rPr lang="en-US">
                <a:hlinkClick r:id="rId20"/>
              </a:rPr>
              <a:t>User-to-Group Affiliation</a:t>
            </a:r>
            <a:endParaRPr lang="en-US"/>
          </a:p>
        </p:txBody>
      </p:sp>
      <p:sp>
        <p:nvSpPr>
          <p:cNvPr id="111" name="Rectangle 110">
            <a:extLst>
              <a:ext uri="{FF2B5EF4-FFF2-40B4-BE49-F238E27FC236}">
                <a16:creationId xmlns:a16="http://schemas.microsoft.com/office/drawing/2014/main" id="{960A9830-1255-A631-1A38-4B98296F80C1}"/>
              </a:ext>
            </a:extLst>
          </p:cNvPr>
          <p:cNvSpPr/>
          <p:nvPr/>
        </p:nvSpPr>
        <p:spPr>
          <a:xfrm>
            <a:off x="9856601" y="4281918"/>
            <a:ext cx="927222" cy="227020"/>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338305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3F74D-99CA-C6BF-8979-2AC1D10D14B8}"/>
              </a:ext>
            </a:extLst>
          </p:cNvPr>
          <p:cNvSpPr>
            <a:spLocks noGrp="1"/>
          </p:cNvSpPr>
          <p:nvPr>
            <p:ph type="title"/>
          </p:nvPr>
        </p:nvSpPr>
        <p:spPr/>
        <p:txBody>
          <a:bodyPr/>
          <a:lstStyle/>
          <a:p>
            <a:r>
              <a:rPr lang="en-US" sz="4400">
                <a:latin typeface="Segoe UI" panose="020B0502040204020203" pitchFamily="34" charset="0"/>
              </a:rPr>
              <a:t>User to Group Affiliation</a:t>
            </a:r>
            <a:br>
              <a:rPr lang="en-US" sz="4400">
                <a:latin typeface="Segoe UI" panose="020B0502040204020203" pitchFamily="34" charset="0"/>
              </a:rPr>
            </a:br>
            <a:endParaRPr lang="en-US"/>
          </a:p>
        </p:txBody>
      </p:sp>
      <p:pic>
        <p:nvPicPr>
          <p:cNvPr id="5" name="Picture 4">
            <a:extLst>
              <a:ext uri="{FF2B5EF4-FFF2-40B4-BE49-F238E27FC236}">
                <a16:creationId xmlns:a16="http://schemas.microsoft.com/office/drawing/2014/main" id="{42AA28FC-54E8-99AA-3C97-B419511A0E39}"/>
              </a:ext>
            </a:extLst>
          </p:cNvPr>
          <p:cNvPicPr>
            <a:picLocks noChangeAspect="1"/>
          </p:cNvPicPr>
          <p:nvPr/>
        </p:nvPicPr>
        <p:blipFill>
          <a:blip r:embed="rId2"/>
          <a:stretch>
            <a:fillRect/>
          </a:stretch>
        </p:blipFill>
        <p:spPr>
          <a:xfrm>
            <a:off x="5386405" y="1172953"/>
            <a:ext cx="3685224" cy="5370371"/>
          </a:xfrm>
          <a:prstGeom prst="rect">
            <a:avLst/>
          </a:prstGeom>
        </p:spPr>
      </p:pic>
      <p:sp>
        <p:nvSpPr>
          <p:cNvPr id="6" name="Rectangle 5">
            <a:extLst>
              <a:ext uri="{FF2B5EF4-FFF2-40B4-BE49-F238E27FC236}">
                <a16:creationId xmlns:a16="http://schemas.microsoft.com/office/drawing/2014/main" id="{8D1AE91D-B6C1-4E36-CDCB-553670C377DA}"/>
              </a:ext>
            </a:extLst>
          </p:cNvPr>
          <p:cNvSpPr/>
          <p:nvPr/>
        </p:nvSpPr>
        <p:spPr>
          <a:xfrm>
            <a:off x="5442256" y="3535668"/>
            <a:ext cx="1961230" cy="195492"/>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5F01B53-F541-2416-B848-3FABFD51137C}"/>
              </a:ext>
            </a:extLst>
          </p:cNvPr>
          <p:cNvSpPr txBox="1"/>
          <p:nvPr/>
        </p:nvSpPr>
        <p:spPr>
          <a:xfrm>
            <a:off x="390985" y="1513490"/>
            <a:ext cx="4572000" cy="4062651"/>
          </a:xfrm>
          <a:prstGeom prst="rect">
            <a:avLst/>
          </a:prstGeom>
          <a:noFill/>
        </p:spPr>
        <p:txBody>
          <a:bodyPr wrap="square" rtlCol="0">
            <a:spAutoFit/>
          </a:bodyPr>
          <a:lstStyle/>
          <a:p>
            <a:pPr marL="285750" indent="-285750">
              <a:buFont typeface="Arial" panose="020B0604020202020204" pitchFamily="34" charset="0"/>
              <a:buChar char="•"/>
            </a:pPr>
            <a:r>
              <a:rPr lang="en-US">
                <a:solidFill>
                  <a:srgbClr val="161616"/>
                </a:solidFill>
                <a:latin typeface="Segoe UI" panose="020B0502040204020203" pitchFamily="34" charset="0"/>
              </a:rPr>
              <a:t>D</a:t>
            </a:r>
            <a:r>
              <a:rPr lang="en-US" b="0" i="0">
                <a:solidFill>
                  <a:srgbClr val="161616"/>
                </a:solidFill>
                <a:effectLst/>
                <a:latin typeface="Segoe UI" panose="020B0502040204020203" pitchFamily="34" charset="0"/>
              </a:rPr>
              <a:t>etects user affiliation with other users within the group, based on organization's reporting-structure similarity.</a:t>
            </a:r>
          </a:p>
          <a:p>
            <a:pPr marL="285750" indent="-285750">
              <a:buFont typeface="Arial" panose="020B0604020202020204" pitchFamily="34" charset="0"/>
              <a:buChar char="•"/>
            </a:pPr>
            <a:endParaRPr lang="en-US">
              <a:solidFill>
                <a:srgbClr val="161616"/>
              </a:solidFill>
              <a:latin typeface="Segoe UI" panose="020B0502040204020203" pitchFamily="34" charset="0"/>
            </a:endParaRPr>
          </a:p>
          <a:p>
            <a:pPr marL="285750" indent="-285750">
              <a:buFont typeface="Arial" panose="020B0604020202020204" pitchFamily="34" charset="0"/>
              <a:buChar char="•"/>
            </a:pPr>
            <a:r>
              <a:rPr lang="en-US" b="0" i="0">
                <a:solidFill>
                  <a:srgbClr val="161616"/>
                </a:solidFill>
                <a:effectLst/>
                <a:latin typeface="Segoe UI" panose="020B0502040204020203" pitchFamily="34" charset="0"/>
              </a:rPr>
              <a:t>Users who are distant from all the other group members based on their organization's chart, are considered to have "low affiliation" within the group.</a:t>
            </a:r>
          </a:p>
          <a:p>
            <a:pPr marL="285750" indent="-285750">
              <a:buFont typeface="Arial" panose="020B0604020202020204" pitchFamily="34" charset="0"/>
              <a:buChar char="•"/>
            </a:pPr>
            <a:endParaRPr lang="en-US">
              <a:solidFill>
                <a:srgbClr val="161616"/>
              </a:solidFill>
              <a:latin typeface="Segoe UI" panose="020B0502040204020203" pitchFamily="34" charset="0"/>
            </a:endParaRPr>
          </a:p>
          <a:p>
            <a:endParaRPr lang="en-US">
              <a:solidFill>
                <a:srgbClr val="161616"/>
              </a:solidFill>
              <a:latin typeface="Segoe UI" panose="020B0502040204020203" pitchFamily="34" charset="0"/>
            </a:endParaRPr>
          </a:p>
          <a:p>
            <a:r>
              <a:rPr lang="en-US" sz="1400" i="1">
                <a:solidFill>
                  <a:srgbClr val="161616"/>
                </a:solidFill>
                <a:latin typeface="Segoe UI" panose="020B0502040204020203" pitchFamily="34" charset="0"/>
              </a:rPr>
              <a:t>** Only </a:t>
            </a:r>
            <a:r>
              <a:rPr lang="en-US" sz="1400" b="0" i="1">
                <a:solidFill>
                  <a:srgbClr val="161616"/>
                </a:solidFill>
                <a:effectLst/>
                <a:latin typeface="Segoe UI" panose="020B0502040204020203" pitchFamily="34" charset="0"/>
              </a:rPr>
              <a:t>available for users in your directory.</a:t>
            </a:r>
          </a:p>
          <a:p>
            <a:r>
              <a:rPr lang="en-US" sz="1400" i="1">
                <a:solidFill>
                  <a:srgbClr val="161616"/>
                </a:solidFill>
                <a:latin typeface="Segoe UI" panose="020B0502040204020203" pitchFamily="34" charset="0"/>
              </a:rPr>
              <a:t>**</a:t>
            </a:r>
            <a:r>
              <a:rPr lang="en-US" sz="1400" b="0" i="1">
                <a:solidFill>
                  <a:srgbClr val="161616"/>
                </a:solidFill>
                <a:effectLst/>
                <a:latin typeface="Segoe UI" panose="020B0502040204020203" pitchFamily="34" charset="0"/>
              </a:rPr>
              <a:t> A user should have a manager attribute</a:t>
            </a:r>
          </a:p>
          <a:p>
            <a:r>
              <a:rPr lang="en-US" sz="1400" b="0" i="1">
                <a:solidFill>
                  <a:srgbClr val="161616"/>
                </a:solidFill>
                <a:effectLst/>
                <a:latin typeface="Segoe UI" panose="020B0502040204020203" pitchFamily="34" charset="0"/>
              </a:rPr>
              <a:t>**Groups with more than 600 users are not supported.</a:t>
            </a:r>
            <a:endParaRPr lang="en-US" sz="1400" i="1">
              <a:solidFill>
                <a:srgbClr val="161616"/>
              </a:solidFill>
              <a:latin typeface="Segoe UI" panose="020B0502040204020203" pitchFamily="34" charset="0"/>
            </a:endParaRPr>
          </a:p>
          <a:p>
            <a:endParaRPr lang="en-US"/>
          </a:p>
        </p:txBody>
      </p:sp>
      <p:sp>
        <p:nvSpPr>
          <p:cNvPr id="3" name="TextBox 2">
            <a:extLst>
              <a:ext uri="{FF2B5EF4-FFF2-40B4-BE49-F238E27FC236}">
                <a16:creationId xmlns:a16="http://schemas.microsoft.com/office/drawing/2014/main" id="{2708F911-C3DF-4A46-503A-83BFC0F6B7C2}"/>
              </a:ext>
            </a:extLst>
          </p:cNvPr>
          <p:cNvSpPr txBox="1"/>
          <p:nvPr/>
        </p:nvSpPr>
        <p:spPr>
          <a:xfrm>
            <a:off x="390985" y="6166131"/>
            <a:ext cx="2505964" cy="369332"/>
          </a:xfrm>
          <a:prstGeom prst="rect">
            <a:avLst/>
          </a:prstGeom>
          <a:noFill/>
        </p:spPr>
        <p:txBody>
          <a:bodyPr wrap="square" rtlCol="0">
            <a:spAutoFit/>
          </a:bodyPr>
          <a:lstStyle/>
          <a:p>
            <a:r>
              <a:rPr lang="en-US">
                <a:hlinkClick r:id="rId3"/>
              </a:rPr>
              <a:t>Demo</a:t>
            </a:r>
            <a:endParaRPr lang="en-US"/>
          </a:p>
        </p:txBody>
      </p:sp>
    </p:spTree>
    <p:extLst>
      <p:ext uri="{BB962C8B-B14F-4D97-AF65-F5344CB8AC3E}">
        <p14:creationId xmlns:p14="http://schemas.microsoft.com/office/powerpoint/2010/main" val="36628603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6595A-642A-C56E-C58E-22158F108567}"/>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a:solidFill>
                  <a:schemeClr val="tx1"/>
                </a:solidFill>
                <a:latin typeface="+mj-lt"/>
                <a:ea typeface="+mj-ea"/>
                <a:cs typeface="+mj-cs"/>
              </a:rPr>
              <a:t>Access Reviews for Guests</a:t>
            </a:r>
          </a:p>
        </p:txBody>
      </p:sp>
    </p:spTree>
    <p:extLst>
      <p:ext uri="{BB962C8B-B14F-4D97-AF65-F5344CB8AC3E}">
        <p14:creationId xmlns:p14="http://schemas.microsoft.com/office/powerpoint/2010/main" val="324706358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C804F-8827-0440-45AF-E8158ADC0FEA}"/>
              </a:ext>
            </a:extLst>
          </p:cNvPr>
          <p:cNvSpPr>
            <a:spLocks noGrp="1"/>
          </p:cNvSpPr>
          <p:nvPr>
            <p:ph type="title"/>
          </p:nvPr>
        </p:nvSpPr>
        <p:spPr>
          <a:xfrm>
            <a:off x="588263" y="457200"/>
            <a:ext cx="5230646" cy="1661993"/>
          </a:xfrm>
        </p:spPr>
        <p:txBody>
          <a:bodyPr>
            <a:normAutofit/>
          </a:bodyPr>
          <a:lstStyle/>
          <a:p>
            <a:r>
              <a:rPr lang="en-US"/>
              <a:t>Reduce risk of guest users in Teams and Microsoft 365 groups</a:t>
            </a:r>
          </a:p>
        </p:txBody>
      </p:sp>
      <p:sp>
        <p:nvSpPr>
          <p:cNvPr id="3" name="Freeform 2">
            <a:extLst>
              <a:ext uri="{FF2B5EF4-FFF2-40B4-BE49-F238E27FC236}">
                <a16:creationId xmlns:a16="http://schemas.microsoft.com/office/drawing/2014/main" id="{CBC647CC-9409-168B-6677-6A434437B400}"/>
              </a:ext>
            </a:extLst>
          </p:cNvPr>
          <p:cNvSpPr/>
          <p:nvPr/>
        </p:nvSpPr>
        <p:spPr bwMode="auto">
          <a:xfrm>
            <a:off x="6095999" y="-1"/>
            <a:ext cx="6129251" cy="6858000"/>
          </a:xfrm>
          <a:custGeom>
            <a:avLst/>
            <a:gdLst>
              <a:gd name="connsiteX0" fmla="*/ 7028482 w 7028482"/>
              <a:gd name="connsiteY0" fmla="*/ 0 h 6858000"/>
              <a:gd name="connsiteX1" fmla="*/ 7028482 w 7028482"/>
              <a:gd name="connsiteY1" fmla="*/ 1 h 6858000"/>
              <a:gd name="connsiteX2" fmla="*/ 7028482 w 7028482"/>
              <a:gd name="connsiteY2" fmla="*/ 1529383 h 6858000"/>
              <a:gd name="connsiteX3" fmla="*/ 7028482 w 7028482"/>
              <a:gd name="connsiteY3" fmla="*/ 2476871 h 6858000"/>
              <a:gd name="connsiteX4" fmla="*/ 7028482 w 7028482"/>
              <a:gd name="connsiteY4" fmla="*/ 5328617 h 6858000"/>
              <a:gd name="connsiteX5" fmla="*/ 7028482 w 7028482"/>
              <a:gd name="connsiteY5" fmla="*/ 6858000 h 6858000"/>
              <a:gd name="connsiteX6" fmla="*/ 5876815 w 7028482"/>
              <a:gd name="connsiteY6" fmla="*/ 6858000 h 6858000"/>
              <a:gd name="connsiteX7" fmla="*/ 2835752 w 7028482"/>
              <a:gd name="connsiteY7" fmla="*/ 6858000 h 6858000"/>
              <a:gd name="connsiteX8" fmla="*/ 1143023 w 7028482"/>
              <a:gd name="connsiteY8" fmla="*/ 6858000 h 6858000"/>
              <a:gd name="connsiteX9" fmla="*/ 0 w 7028482"/>
              <a:gd name="connsiteY9" fmla="*/ 5714977 h 6858000"/>
              <a:gd name="connsiteX10" fmla="*/ 0 w 7028482"/>
              <a:gd name="connsiteY10" fmla="*/ 2476871 h 6858000"/>
              <a:gd name="connsiteX11" fmla="*/ 0 w 7028482"/>
              <a:gd name="connsiteY11" fmla="*/ 1143023 h 6858000"/>
              <a:gd name="connsiteX12" fmla="*/ 0 w 7028482"/>
              <a:gd name="connsiteY12" fmla="*/ 1 h 6858000"/>
              <a:gd name="connsiteX13" fmla="*/ 7028462 w 7028482"/>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8482" h="6858000">
                <a:moveTo>
                  <a:pt x="7028482" y="0"/>
                </a:moveTo>
                <a:lnTo>
                  <a:pt x="7028482" y="1"/>
                </a:lnTo>
                <a:lnTo>
                  <a:pt x="7028482" y="1529383"/>
                </a:lnTo>
                <a:lnTo>
                  <a:pt x="7028482" y="2476871"/>
                </a:lnTo>
                <a:lnTo>
                  <a:pt x="7028482" y="5328617"/>
                </a:lnTo>
                <a:lnTo>
                  <a:pt x="7028482" y="6858000"/>
                </a:lnTo>
                <a:lnTo>
                  <a:pt x="5876815" y="6858000"/>
                </a:lnTo>
                <a:lnTo>
                  <a:pt x="2835752" y="6858000"/>
                </a:lnTo>
                <a:lnTo>
                  <a:pt x="1143023" y="6858000"/>
                </a:lnTo>
                <a:cubicBezTo>
                  <a:pt x="511749" y="6858000"/>
                  <a:pt x="0" y="6346251"/>
                  <a:pt x="0" y="5714977"/>
                </a:cubicBezTo>
                <a:lnTo>
                  <a:pt x="0" y="2476871"/>
                </a:lnTo>
                <a:lnTo>
                  <a:pt x="0" y="1143023"/>
                </a:lnTo>
                <a:lnTo>
                  <a:pt x="0" y="1"/>
                </a:lnTo>
                <a:lnTo>
                  <a:pt x="7028462" y="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people_4" title="Icon of a person">
            <a:extLst>
              <a:ext uri="{FF2B5EF4-FFF2-40B4-BE49-F238E27FC236}">
                <a16:creationId xmlns:a16="http://schemas.microsoft.com/office/drawing/2014/main" id="{67CD1425-82CF-2592-7C3B-3D32A06BEE69}"/>
              </a:ext>
            </a:extLst>
          </p:cNvPr>
          <p:cNvSpPr>
            <a:spLocks noChangeAspect="1" noEditPoints="1"/>
          </p:cNvSpPr>
          <p:nvPr/>
        </p:nvSpPr>
        <p:spPr bwMode="auto">
          <a:xfrm>
            <a:off x="6175284" y="2332531"/>
            <a:ext cx="385413" cy="43088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5" name="Straight Arrow Connector 4">
            <a:extLst>
              <a:ext uri="{FF2B5EF4-FFF2-40B4-BE49-F238E27FC236}">
                <a16:creationId xmlns:a16="http://schemas.microsoft.com/office/drawing/2014/main" id="{6FDC63DF-693B-2C21-1471-233F7F181641}"/>
              </a:ext>
            </a:extLst>
          </p:cNvPr>
          <p:cNvCxnSpPr>
            <a:cxnSpLocks/>
          </p:cNvCxnSpPr>
          <p:nvPr/>
        </p:nvCxnSpPr>
        <p:spPr>
          <a:xfrm>
            <a:off x="6711947" y="2595537"/>
            <a:ext cx="68655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6ACC716-4B5F-DDCC-9041-97123324F93D}"/>
              </a:ext>
            </a:extLst>
          </p:cNvPr>
          <p:cNvSpPr txBox="1"/>
          <p:nvPr/>
        </p:nvSpPr>
        <p:spPr>
          <a:xfrm>
            <a:off x="6728581" y="2117087"/>
            <a:ext cx="803562" cy="430887"/>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rPr>
              <a:t>1. Creates a team</a:t>
            </a:r>
          </a:p>
        </p:txBody>
      </p:sp>
      <p:sp>
        <p:nvSpPr>
          <p:cNvPr id="8" name="Oval 7">
            <a:extLst>
              <a:ext uri="{FF2B5EF4-FFF2-40B4-BE49-F238E27FC236}">
                <a16:creationId xmlns:a16="http://schemas.microsoft.com/office/drawing/2014/main" id="{7535A3A9-DD8B-2B8A-87AC-9A932E99CAB8}"/>
              </a:ext>
            </a:extLst>
          </p:cNvPr>
          <p:cNvSpPr/>
          <p:nvPr/>
        </p:nvSpPr>
        <p:spPr bwMode="auto">
          <a:xfrm>
            <a:off x="7810706" y="1725561"/>
            <a:ext cx="2716466" cy="2716466"/>
          </a:xfrm>
          <a:prstGeom prst="ellips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0CFEBA69-66E4-8DD0-17DF-8D6A3462A6F0}"/>
              </a:ext>
            </a:extLst>
          </p:cNvPr>
          <p:cNvGrpSpPr/>
          <p:nvPr/>
        </p:nvGrpSpPr>
        <p:grpSpPr>
          <a:xfrm>
            <a:off x="8825579" y="1427631"/>
            <a:ext cx="658800" cy="658800"/>
            <a:chOff x="3111470" y="2247460"/>
            <a:chExt cx="658800" cy="658800"/>
          </a:xfrm>
        </p:grpSpPr>
        <p:sp>
          <p:nvSpPr>
            <p:cNvPr id="12" name="Oval 11">
              <a:extLst>
                <a:ext uri="{FF2B5EF4-FFF2-40B4-BE49-F238E27FC236}">
                  <a16:creationId xmlns:a16="http://schemas.microsoft.com/office/drawing/2014/main" id="{7DDEA4A9-95E9-4039-4427-DB5A3938A7B1}"/>
                </a:ext>
              </a:extLst>
            </p:cNvPr>
            <p:cNvSpPr>
              <a:spLocks noChangeAspect="1"/>
            </p:cNvSpPr>
            <p:nvPr/>
          </p:nvSpPr>
          <p:spPr bwMode="auto">
            <a:xfrm>
              <a:off x="3111470" y="2247460"/>
              <a:ext cx="658800" cy="6588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people_4" title="Icon of a person">
              <a:extLst>
                <a:ext uri="{FF2B5EF4-FFF2-40B4-BE49-F238E27FC236}">
                  <a16:creationId xmlns:a16="http://schemas.microsoft.com/office/drawing/2014/main" id="{A3521ADF-79D0-37E4-E19B-50E8EE29A2B3}"/>
                </a:ext>
              </a:extLst>
            </p:cNvPr>
            <p:cNvSpPr>
              <a:spLocks noChangeAspect="1" noEditPoints="1"/>
            </p:cNvSpPr>
            <p:nvPr/>
          </p:nvSpPr>
          <p:spPr bwMode="auto">
            <a:xfrm>
              <a:off x="3348367" y="2447252"/>
              <a:ext cx="306402" cy="3425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plus" title="Icon of a plus sign">
              <a:extLst>
                <a:ext uri="{FF2B5EF4-FFF2-40B4-BE49-F238E27FC236}">
                  <a16:creationId xmlns:a16="http://schemas.microsoft.com/office/drawing/2014/main" id="{685B5599-D1F4-D596-4BBA-0B24F41A7CD4}"/>
                </a:ext>
              </a:extLst>
            </p:cNvPr>
            <p:cNvSpPr>
              <a:spLocks noChangeAspect="1" noEditPoints="1"/>
            </p:cNvSpPr>
            <p:nvPr/>
          </p:nvSpPr>
          <p:spPr bwMode="auto">
            <a:xfrm>
              <a:off x="3215114" y="2551901"/>
              <a:ext cx="133253" cy="133253"/>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sp>
        <p:nvSpPr>
          <p:cNvPr id="15" name="TextBox 14">
            <a:extLst>
              <a:ext uri="{FF2B5EF4-FFF2-40B4-BE49-F238E27FC236}">
                <a16:creationId xmlns:a16="http://schemas.microsoft.com/office/drawing/2014/main" id="{1E7683EC-CF5A-D32A-BEFF-870ED248B5B9}"/>
              </a:ext>
            </a:extLst>
          </p:cNvPr>
          <p:cNvSpPr txBox="1"/>
          <p:nvPr/>
        </p:nvSpPr>
        <p:spPr>
          <a:xfrm>
            <a:off x="8531458" y="975207"/>
            <a:ext cx="1514669" cy="430887"/>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rPr>
              <a:t>2. Guests are added to the team</a:t>
            </a:r>
          </a:p>
        </p:txBody>
      </p:sp>
      <p:sp>
        <p:nvSpPr>
          <p:cNvPr id="16" name="Oval 15">
            <a:extLst>
              <a:ext uri="{FF2B5EF4-FFF2-40B4-BE49-F238E27FC236}">
                <a16:creationId xmlns:a16="http://schemas.microsoft.com/office/drawing/2014/main" id="{0A8CC4E3-E4F7-E625-4FA9-17F09137B43C}"/>
              </a:ext>
            </a:extLst>
          </p:cNvPr>
          <p:cNvSpPr/>
          <p:nvPr/>
        </p:nvSpPr>
        <p:spPr bwMode="auto">
          <a:xfrm>
            <a:off x="10020100" y="2144800"/>
            <a:ext cx="658800" cy="6588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AB5E1198-FD26-9B4E-5FF7-BADC5B177AAB}"/>
              </a:ext>
            </a:extLst>
          </p:cNvPr>
          <p:cNvSpPr txBox="1"/>
          <p:nvPr/>
        </p:nvSpPr>
        <p:spPr>
          <a:xfrm>
            <a:off x="10567212" y="1283026"/>
            <a:ext cx="1645707" cy="861774"/>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rPr>
              <a:t>3. Access reviews detects teams with guests and triggers review on them</a:t>
            </a:r>
          </a:p>
        </p:txBody>
      </p:sp>
      <p:grpSp>
        <p:nvGrpSpPr>
          <p:cNvPr id="18" name="Group 17">
            <a:extLst>
              <a:ext uri="{FF2B5EF4-FFF2-40B4-BE49-F238E27FC236}">
                <a16:creationId xmlns:a16="http://schemas.microsoft.com/office/drawing/2014/main" id="{8A8ED442-4546-F560-035D-E2E8B55F2C75}"/>
              </a:ext>
            </a:extLst>
          </p:cNvPr>
          <p:cNvGrpSpPr/>
          <p:nvPr/>
        </p:nvGrpSpPr>
        <p:grpSpPr>
          <a:xfrm>
            <a:off x="9982349" y="3582000"/>
            <a:ext cx="657981" cy="657981"/>
            <a:chOff x="3114386" y="5053354"/>
            <a:chExt cx="779890" cy="779890"/>
          </a:xfrm>
        </p:grpSpPr>
        <p:sp useBgFill="1">
          <p:nvSpPr>
            <p:cNvPr id="19" name="Oval 18">
              <a:extLst>
                <a:ext uri="{FF2B5EF4-FFF2-40B4-BE49-F238E27FC236}">
                  <a16:creationId xmlns:a16="http://schemas.microsoft.com/office/drawing/2014/main" id="{34CE317E-28E7-95CC-5B01-E161BD7A912F}"/>
                </a:ext>
              </a:extLst>
            </p:cNvPr>
            <p:cNvSpPr/>
            <p:nvPr/>
          </p:nvSpPr>
          <p:spPr bwMode="auto">
            <a:xfrm>
              <a:off x="3114386" y="5053354"/>
              <a:ext cx="779890" cy="779890"/>
            </a:xfrm>
            <a:prstGeom prst="ellipse">
              <a:avLst/>
            </a:prstGeom>
            <a:solidFill>
              <a:schemeClr val="bg1"/>
            </a:solidFill>
            <a:ln>
              <a:solidFill>
                <a:srgbClr val="000000"/>
              </a:solidFill>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err="1">
                <a:ln>
                  <a:noFill/>
                </a:ln>
                <a:solidFill>
                  <a:prstClr val="black"/>
                </a:solidFill>
                <a:effectLst/>
                <a:uLnTx/>
                <a:uFillTx/>
                <a:latin typeface="Calibri"/>
                <a:ea typeface="+mn-ea"/>
                <a:cs typeface="+mn-cs"/>
              </a:endParaRPr>
            </a:p>
          </p:txBody>
        </p:sp>
        <p:sp>
          <p:nvSpPr>
            <p:cNvPr id="20" name="list_4" title="Icon of a checklist">
              <a:extLst>
                <a:ext uri="{FF2B5EF4-FFF2-40B4-BE49-F238E27FC236}">
                  <a16:creationId xmlns:a16="http://schemas.microsoft.com/office/drawing/2014/main" id="{04B9E5C4-66B9-E5AF-FB1B-E501A57E4029}"/>
                </a:ext>
              </a:extLst>
            </p:cNvPr>
            <p:cNvSpPr>
              <a:spLocks noChangeAspect="1" noEditPoints="1"/>
            </p:cNvSpPr>
            <p:nvPr/>
          </p:nvSpPr>
          <p:spPr bwMode="auto">
            <a:xfrm>
              <a:off x="3239074" y="5214193"/>
              <a:ext cx="530515" cy="35857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282828"/>
                </a:solidFill>
                <a:effectLst/>
                <a:uLnTx/>
                <a:uFillTx/>
                <a:latin typeface="Segoe UI"/>
                <a:ea typeface="+mn-ea"/>
                <a:cs typeface="+mn-cs"/>
              </a:endParaRPr>
            </a:p>
          </p:txBody>
        </p:sp>
      </p:grpSp>
      <p:sp>
        <p:nvSpPr>
          <p:cNvPr id="21" name="TextBox 20">
            <a:extLst>
              <a:ext uri="{FF2B5EF4-FFF2-40B4-BE49-F238E27FC236}">
                <a16:creationId xmlns:a16="http://schemas.microsoft.com/office/drawing/2014/main" id="{E9C3F6F3-AE85-9559-E126-B810DE6160EC}"/>
              </a:ext>
            </a:extLst>
          </p:cNvPr>
          <p:cNvSpPr txBox="1"/>
          <p:nvPr/>
        </p:nvSpPr>
        <p:spPr>
          <a:xfrm>
            <a:off x="10284144" y="4337653"/>
            <a:ext cx="1691725" cy="1077218"/>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rPr>
              <a:t>4. Membership reviewed; System provides recommendations based on last sign-in</a:t>
            </a:r>
          </a:p>
        </p:txBody>
      </p:sp>
      <p:grpSp>
        <p:nvGrpSpPr>
          <p:cNvPr id="22" name="Group 21">
            <a:extLst>
              <a:ext uri="{FF2B5EF4-FFF2-40B4-BE49-F238E27FC236}">
                <a16:creationId xmlns:a16="http://schemas.microsoft.com/office/drawing/2014/main" id="{09D31D18-5E25-4849-D826-E198287347E1}"/>
              </a:ext>
            </a:extLst>
          </p:cNvPr>
          <p:cNvGrpSpPr/>
          <p:nvPr/>
        </p:nvGrpSpPr>
        <p:grpSpPr>
          <a:xfrm>
            <a:off x="7842211" y="3582644"/>
            <a:ext cx="657981" cy="657981"/>
            <a:chOff x="1849387" y="4339123"/>
            <a:chExt cx="657981" cy="657981"/>
          </a:xfrm>
        </p:grpSpPr>
        <p:sp useBgFill="1">
          <p:nvSpPr>
            <p:cNvPr id="23" name="Oval 22">
              <a:extLst>
                <a:ext uri="{FF2B5EF4-FFF2-40B4-BE49-F238E27FC236}">
                  <a16:creationId xmlns:a16="http://schemas.microsoft.com/office/drawing/2014/main" id="{E7BE919D-6F3D-2C72-8AC9-B011FAD5932A}"/>
                </a:ext>
              </a:extLst>
            </p:cNvPr>
            <p:cNvSpPr/>
            <p:nvPr/>
          </p:nvSpPr>
          <p:spPr bwMode="auto">
            <a:xfrm>
              <a:off x="1849387" y="4339123"/>
              <a:ext cx="657981" cy="657981"/>
            </a:xfrm>
            <a:prstGeom prst="ellipse">
              <a:avLst/>
            </a:prstGeom>
            <a:solidFill>
              <a:schemeClr val="bg1"/>
            </a:solidFill>
            <a:ln>
              <a:solidFill>
                <a:srgbClr val="000000"/>
              </a:solidFill>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err="1">
                <a:ln>
                  <a:noFill/>
                </a:ln>
                <a:solidFill>
                  <a:prstClr val="black"/>
                </a:solidFill>
                <a:effectLst/>
                <a:uLnTx/>
                <a:uFillTx/>
                <a:latin typeface="Calibri"/>
                <a:ea typeface="+mn-ea"/>
                <a:cs typeface="+mn-cs"/>
              </a:endParaRPr>
            </a:p>
          </p:txBody>
        </p:sp>
        <p:sp>
          <p:nvSpPr>
            <p:cNvPr id="24" name="trash" title="Icon of a trash can">
              <a:extLst>
                <a:ext uri="{FF2B5EF4-FFF2-40B4-BE49-F238E27FC236}">
                  <a16:creationId xmlns:a16="http://schemas.microsoft.com/office/drawing/2014/main" id="{90001D91-9171-3BDA-C708-DDAE9E958D8E}"/>
                </a:ext>
              </a:extLst>
            </p:cNvPr>
            <p:cNvSpPr>
              <a:spLocks noChangeAspect="1" noEditPoints="1"/>
            </p:cNvSpPr>
            <p:nvPr/>
          </p:nvSpPr>
          <p:spPr bwMode="auto">
            <a:xfrm>
              <a:off x="2021822" y="4485233"/>
              <a:ext cx="316293" cy="365760"/>
            </a:xfrm>
            <a:custGeom>
              <a:avLst/>
              <a:gdLst>
                <a:gd name="T0" fmla="*/ 258 w 292"/>
                <a:gd name="T1" fmla="*/ 46 h 337"/>
                <a:gd name="T2" fmla="*/ 258 w 292"/>
                <a:gd name="T3" fmla="*/ 313 h 337"/>
                <a:gd name="T4" fmla="*/ 234 w 292"/>
                <a:gd name="T5" fmla="*/ 337 h 337"/>
                <a:gd name="T6" fmla="*/ 57 w 292"/>
                <a:gd name="T7" fmla="*/ 337 h 337"/>
                <a:gd name="T8" fmla="*/ 33 w 292"/>
                <a:gd name="T9" fmla="*/ 313 h 337"/>
                <a:gd name="T10" fmla="*/ 33 w 292"/>
                <a:gd name="T11" fmla="*/ 46 h 337"/>
                <a:gd name="T12" fmla="*/ 0 w 292"/>
                <a:gd name="T13" fmla="*/ 46 h 337"/>
                <a:gd name="T14" fmla="*/ 292 w 292"/>
                <a:gd name="T15" fmla="*/ 46 h 337"/>
                <a:gd name="T16" fmla="*/ 101 w 292"/>
                <a:gd name="T17" fmla="*/ 101 h 337"/>
                <a:gd name="T18" fmla="*/ 101 w 292"/>
                <a:gd name="T19" fmla="*/ 279 h 337"/>
                <a:gd name="T20" fmla="*/ 146 w 292"/>
                <a:gd name="T21" fmla="*/ 101 h 337"/>
                <a:gd name="T22" fmla="*/ 146 w 292"/>
                <a:gd name="T23" fmla="*/ 279 h 337"/>
                <a:gd name="T24" fmla="*/ 191 w 292"/>
                <a:gd name="T25" fmla="*/ 101 h 337"/>
                <a:gd name="T26" fmla="*/ 191 w 292"/>
                <a:gd name="T27" fmla="*/ 279 h 337"/>
                <a:gd name="T28" fmla="*/ 191 w 292"/>
                <a:gd name="T29" fmla="*/ 46 h 337"/>
                <a:gd name="T30" fmla="*/ 191 w 292"/>
                <a:gd name="T31" fmla="*/ 14 h 337"/>
                <a:gd name="T32" fmla="*/ 177 w 292"/>
                <a:gd name="T33" fmla="*/ 0 h 337"/>
                <a:gd name="T34" fmla="*/ 115 w 292"/>
                <a:gd name="T35" fmla="*/ 0 h 337"/>
                <a:gd name="T36" fmla="*/ 101 w 292"/>
                <a:gd name="T37" fmla="*/ 14 h 337"/>
                <a:gd name="T38" fmla="*/ 101 w 292"/>
                <a:gd name="T39" fmla="*/ 4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2" h="337">
                  <a:moveTo>
                    <a:pt x="258" y="46"/>
                  </a:moveTo>
                  <a:cubicBezTo>
                    <a:pt x="258" y="313"/>
                    <a:pt x="258" y="313"/>
                    <a:pt x="258" y="313"/>
                  </a:cubicBezTo>
                  <a:cubicBezTo>
                    <a:pt x="258" y="326"/>
                    <a:pt x="247" y="337"/>
                    <a:pt x="234" y="337"/>
                  </a:cubicBezTo>
                  <a:cubicBezTo>
                    <a:pt x="57" y="337"/>
                    <a:pt x="57" y="337"/>
                    <a:pt x="57" y="337"/>
                  </a:cubicBezTo>
                  <a:cubicBezTo>
                    <a:pt x="44" y="337"/>
                    <a:pt x="33" y="326"/>
                    <a:pt x="33" y="313"/>
                  </a:cubicBezTo>
                  <a:cubicBezTo>
                    <a:pt x="33" y="46"/>
                    <a:pt x="33" y="46"/>
                    <a:pt x="33" y="46"/>
                  </a:cubicBezTo>
                  <a:moveTo>
                    <a:pt x="0" y="46"/>
                  </a:moveTo>
                  <a:cubicBezTo>
                    <a:pt x="292" y="46"/>
                    <a:pt x="292" y="46"/>
                    <a:pt x="292" y="46"/>
                  </a:cubicBezTo>
                  <a:moveTo>
                    <a:pt x="101" y="101"/>
                  </a:moveTo>
                  <a:cubicBezTo>
                    <a:pt x="101" y="279"/>
                    <a:pt x="101" y="279"/>
                    <a:pt x="101" y="279"/>
                  </a:cubicBezTo>
                  <a:moveTo>
                    <a:pt x="146" y="101"/>
                  </a:moveTo>
                  <a:cubicBezTo>
                    <a:pt x="146" y="279"/>
                    <a:pt x="146" y="279"/>
                    <a:pt x="146" y="279"/>
                  </a:cubicBezTo>
                  <a:moveTo>
                    <a:pt x="191" y="101"/>
                  </a:moveTo>
                  <a:cubicBezTo>
                    <a:pt x="191" y="279"/>
                    <a:pt x="191" y="279"/>
                    <a:pt x="191" y="279"/>
                  </a:cubicBezTo>
                  <a:moveTo>
                    <a:pt x="191" y="46"/>
                  </a:moveTo>
                  <a:cubicBezTo>
                    <a:pt x="191" y="14"/>
                    <a:pt x="191" y="14"/>
                    <a:pt x="191" y="14"/>
                  </a:cubicBezTo>
                  <a:cubicBezTo>
                    <a:pt x="191" y="6"/>
                    <a:pt x="185" y="0"/>
                    <a:pt x="177" y="0"/>
                  </a:cubicBezTo>
                  <a:cubicBezTo>
                    <a:pt x="115" y="0"/>
                    <a:pt x="115" y="0"/>
                    <a:pt x="115" y="0"/>
                  </a:cubicBezTo>
                  <a:cubicBezTo>
                    <a:pt x="107" y="0"/>
                    <a:pt x="101" y="6"/>
                    <a:pt x="101" y="14"/>
                  </a:cubicBezTo>
                  <a:cubicBezTo>
                    <a:pt x="101" y="46"/>
                    <a:pt x="101" y="46"/>
                    <a:pt x="101" y="4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25" name="Group 24">
            <a:extLst>
              <a:ext uri="{FF2B5EF4-FFF2-40B4-BE49-F238E27FC236}">
                <a16:creationId xmlns:a16="http://schemas.microsoft.com/office/drawing/2014/main" id="{6A7C39B6-E671-3C62-1FFF-A92A686C2D0E}"/>
              </a:ext>
            </a:extLst>
          </p:cNvPr>
          <p:cNvGrpSpPr/>
          <p:nvPr/>
        </p:nvGrpSpPr>
        <p:grpSpPr>
          <a:xfrm>
            <a:off x="7612417" y="2144800"/>
            <a:ext cx="657981" cy="657981"/>
            <a:chOff x="770978" y="4544541"/>
            <a:chExt cx="657981" cy="657981"/>
          </a:xfrm>
        </p:grpSpPr>
        <p:sp useBgFill="1">
          <p:nvSpPr>
            <p:cNvPr id="26" name="Oval 25">
              <a:extLst>
                <a:ext uri="{FF2B5EF4-FFF2-40B4-BE49-F238E27FC236}">
                  <a16:creationId xmlns:a16="http://schemas.microsoft.com/office/drawing/2014/main" id="{448EA6C4-7164-F378-910A-D7749074D951}"/>
                </a:ext>
              </a:extLst>
            </p:cNvPr>
            <p:cNvSpPr/>
            <p:nvPr/>
          </p:nvSpPr>
          <p:spPr bwMode="auto">
            <a:xfrm>
              <a:off x="770978" y="4544541"/>
              <a:ext cx="657981" cy="657981"/>
            </a:xfrm>
            <a:prstGeom prst="ellipse">
              <a:avLst/>
            </a:prstGeom>
            <a:solidFill>
              <a:schemeClr val="bg1"/>
            </a:solidFill>
            <a:ln>
              <a:solidFill>
                <a:srgbClr val="000000"/>
              </a:solidFill>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err="1">
                <a:ln>
                  <a:noFill/>
                </a:ln>
                <a:solidFill>
                  <a:prstClr val="black"/>
                </a:solidFill>
                <a:effectLst/>
                <a:uLnTx/>
                <a:uFillTx/>
                <a:latin typeface="Calibri"/>
                <a:ea typeface="+mn-ea"/>
                <a:cs typeface="+mn-cs"/>
              </a:endParaRPr>
            </a:p>
          </p:txBody>
        </p:sp>
        <p:pic>
          <p:nvPicPr>
            <p:cNvPr id="27" name="Picture 26">
              <a:extLst>
                <a:ext uri="{FF2B5EF4-FFF2-40B4-BE49-F238E27FC236}">
                  <a16:creationId xmlns:a16="http://schemas.microsoft.com/office/drawing/2014/main" id="{6EA845DF-284E-F7BA-1FE0-AD30E1A740FD}"/>
                </a:ext>
              </a:extLst>
            </p:cNvPr>
            <p:cNvPicPr>
              <a:picLocks noChangeAspect="1"/>
            </p:cNvPicPr>
            <p:nvPr/>
          </p:nvPicPr>
          <p:blipFill rotWithShape="1">
            <a:blip r:embed="rId3"/>
            <a:srcRect l="10781" r="8447" b="23381"/>
            <a:stretch/>
          </p:blipFill>
          <p:spPr>
            <a:xfrm>
              <a:off x="907022" y="4692501"/>
              <a:ext cx="373274" cy="350348"/>
            </a:xfrm>
            <a:prstGeom prst="rect">
              <a:avLst/>
            </a:prstGeom>
          </p:spPr>
        </p:pic>
      </p:grpSp>
      <p:sp>
        <p:nvSpPr>
          <p:cNvPr id="28" name="TextBox 27">
            <a:extLst>
              <a:ext uri="{FF2B5EF4-FFF2-40B4-BE49-F238E27FC236}">
                <a16:creationId xmlns:a16="http://schemas.microsoft.com/office/drawing/2014/main" id="{F253254D-349A-4CC5-D601-27E57EF82D40}"/>
              </a:ext>
            </a:extLst>
          </p:cNvPr>
          <p:cNvSpPr txBox="1"/>
          <p:nvPr/>
        </p:nvSpPr>
        <p:spPr>
          <a:xfrm>
            <a:off x="6711947" y="4255549"/>
            <a:ext cx="1936858" cy="861774"/>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rPr>
              <a:t>5. (Optional) Denied guests are blocked from signing in and then deleted</a:t>
            </a:r>
          </a:p>
        </p:txBody>
      </p:sp>
      <p:pic>
        <p:nvPicPr>
          <p:cNvPr id="29" name="Graphic 28">
            <a:extLst>
              <a:ext uri="{FF2B5EF4-FFF2-40B4-BE49-F238E27FC236}">
                <a16:creationId xmlns:a16="http://schemas.microsoft.com/office/drawing/2014/main" id="{EF82C707-3CF7-B3A2-60B0-A8259DE7CC27}"/>
              </a:ext>
            </a:extLst>
          </p:cNvPr>
          <p:cNvPicPr>
            <a:picLocks noChangeAspect="1"/>
          </p:cNvPicPr>
          <p:nvPr/>
        </p:nvPicPr>
        <p:blipFill>
          <a:blip r:embed="rId4"/>
          <a:srcRect/>
          <a:stretch/>
        </p:blipFill>
        <p:spPr>
          <a:xfrm>
            <a:off x="10102050" y="2196813"/>
            <a:ext cx="503993" cy="503993"/>
          </a:xfrm>
          <a:prstGeom prst="rect">
            <a:avLst/>
          </a:prstGeom>
        </p:spPr>
      </p:pic>
      <p:sp>
        <p:nvSpPr>
          <p:cNvPr id="33" name="TextBox 32">
            <a:extLst>
              <a:ext uri="{FF2B5EF4-FFF2-40B4-BE49-F238E27FC236}">
                <a16:creationId xmlns:a16="http://schemas.microsoft.com/office/drawing/2014/main" id="{A05EB273-B2B1-5729-8C86-82E824CD96D8}"/>
              </a:ext>
            </a:extLst>
          </p:cNvPr>
          <p:cNvSpPr txBox="1"/>
          <p:nvPr/>
        </p:nvSpPr>
        <p:spPr>
          <a:xfrm>
            <a:off x="573938" y="2643108"/>
            <a:ext cx="4768955" cy="3080074"/>
          </a:xfrm>
          <a:prstGeom prst="rect">
            <a:avLst/>
          </a:prstGeom>
          <a:noFill/>
        </p:spPr>
        <p:txBody>
          <a:bodyPr wrap="square">
            <a:spAutoFit/>
          </a:bodyPr>
          <a:lstStyle/>
          <a:p>
            <a:r>
              <a:rPr lang="en-US" b="1">
                <a:solidFill>
                  <a:schemeClr val="accent1"/>
                </a:solidFill>
              </a:rPr>
              <a:t>Newly created groups </a:t>
            </a:r>
            <a:r>
              <a:rPr lang="en-US"/>
              <a:t>that have guests, and </a:t>
            </a:r>
            <a:r>
              <a:rPr lang="en-US" b="1">
                <a:solidFill>
                  <a:schemeClr val="accent1"/>
                </a:solidFill>
              </a:rPr>
              <a:t>existing groups </a:t>
            </a:r>
            <a:r>
              <a:rPr lang="en-US"/>
              <a:t>that have newly added guests are automatically included in the review</a:t>
            </a:r>
          </a:p>
          <a:p>
            <a:endParaRPr lang="en-US"/>
          </a:p>
          <a:p>
            <a:r>
              <a:rPr lang="en-US"/>
              <a:t>Designate </a:t>
            </a:r>
            <a:r>
              <a:rPr lang="en-US" b="1">
                <a:solidFill>
                  <a:schemeClr val="accent1"/>
                </a:solidFill>
              </a:rPr>
              <a:t>group owners </a:t>
            </a:r>
            <a:r>
              <a:rPr lang="en-US"/>
              <a:t>or </a:t>
            </a:r>
            <a:r>
              <a:rPr lang="en-US" b="1">
                <a:solidFill>
                  <a:schemeClr val="accent1"/>
                </a:solidFill>
              </a:rPr>
              <a:t>guests themselves</a:t>
            </a:r>
            <a:r>
              <a:rPr lang="en-US"/>
              <a:t> to be the reviewer</a:t>
            </a:r>
          </a:p>
          <a:p>
            <a:endParaRPr lang="en-US"/>
          </a:p>
          <a:p>
            <a:r>
              <a:rPr lang="en-US"/>
              <a:t>Ensure that guest users retain only the </a:t>
            </a:r>
            <a:r>
              <a:rPr lang="en-US" b="1">
                <a:solidFill>
                  <a:schemeClr val="accent1"/>
                </a:solidFill>
              </a:rPr>
              <a:t>access they need</a:t>
            </a:r>
            <a:r>
              <a:rPr lang="en-US"/>
              <a:t> to Teams and Microsoft 365 groups</a:t>
            </a:r>
          </a:p>
        </p:txBody>
      </p:sp>
    </p:spTree>
    <p:extLst>
      <p:ext uri="{BB962C8B-B14F-4D97-AF65-F5344CB8AC3E}">
        <p14:creationId xmlns:p14="http://schemas.microsoft.com/office/powerpoint/2010/main" val="303247003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a:bodyPr>
          <a:lstStyle/>
          <a:p>
            <a:r>
              <a:rPr lang="en-US" sz="3200"/>
              <a:t>PoC | Timeline</a:t>
            </a:r>
          </a:p>
        </p:txBody>
      </p:sp>
      <p:sp>
        <p:nvSpPr>
          <p:cNvPr id="22" name="TextBox 23">
            <a:extLst>
              <a:ext uri="{FF2B5EF4-FFF2-40B4-BE49-F238E27FC236}">
                <a16:creationId xmlns:a16="http://schemas.microsoft.com/office/drawing/2014/main" id="{CBB065ED-1DFD-4CCD-BC87-21A56C4AE8C5}"/>
              </a:ext>
            </a:extLst>
          </p:cNvPr>
          <p:cNvSpPr txBox="1"/>
          <p:nvPr/>
        </p:nvSpPr>
        <p:spPr>
          <a:xfrm>
            <a:off x="1448066" y="2997728"/>
            <a:ext cx="862439" cy="338554"/>
          </a:xfrm>
          <a:prstGeom prst="rect">
            <a:avLst/>
          </a:prstGeom>
          <a:noFill/>
        </p:spPr>
        <p:txBody>
          <a:bodyPr wrap="square" rtlCol="0">
            <a:spAutoFit/>
          </a:bodyPr>
          <a:lstStyle/>
          <a:p>
            <a:r>
              <a:rPr lang="en-US" sz="1600"/>
              <a:t>2 hours</a:t>
            </a:r>
          </a:p>
        </p:txBody>
      </p:sp>
      <p:sp>
        <p:nvSpPr>
          <p:cNvPr id="28" name="TextBox 12">
            <a:extLst>
              <a:ext uri="{FF2B5EF4-FFF2-40B4-BE49-F238E27FC236}">
                <a16:creationId xmlns:a16="http://schemas.microsoft.com/office/drawing/2014/main" id="{AE287A6F-D1CA-45F7-95D6-D5D0F26B44D7}"/>
              </a:ext>
            </a:extLst>
          </p:cNvPr>
          <p:cNvSpPr txBox="1"/>
          <p:nvPr/>
        </p:nvSpPr>
        <p:spPr>
          <a:xfrm>
            <a:off x="918992" y="2264225"/>
            <a:ext cx="1917778" cy="584775"/>
          </a:xfrm>
          <a:prstGeom prst="rect">
            <a:avLst/>
          </a:prstGeom>
          <a:noFill/>
        </p:spPr>
        <p:txBody>
          <a:bodyPr wrap="square" rtlCol="0">
            <a:spAutoFit/>
          </a:bodyPr>
          <a:lstStyle>
            <a:defPPr>
              <a:defRPr lang="en-US"/>
            </a:defPPr>
            <a:lvl1pPr>
              <a:defRPr sz="1600" b="1"/>
            </a:lvl1pPr>
          </a:lstStyle>
          <a:p>
            <a:pPr algn="ctr"/>
            <a:r>
              <a:rPr lang="en-US"/>
              <a:t>Onboarding and Discovery</a:t>
            </a:r>
          </a:p>
        </p:txBody>
      </p:sp>
      <p:cxnSp>
        <p:nvCxnSpPr>
          <p:cNvPr id="3" name="Gerade Verbindung mit Pfeil 2">
            <a:extLst>
              <a:ext uri="{FF2B5EF4-FFF2-40B4-BE49-F238E27FC236}">
                <a16:creationId xmlns:a16="http://schemas.microsoft.com/office/drawing/2014/main" id="{4B30A037-F077-4308-8410-62ECF711C75B}"/>
              </a:ext>
            </a:extLst>
          </p:cNvPr>
          <p:cNvCxnSpPr>
            <a:cxnSpLocks/>
            <a:stCxn id="5" idx="6"/>
            <a:endCxn id="12" idx="2"/>
          </p:cNvCxnSpPr>
          <p:nvPr/>
        </p:nvCxnSpPr>
        <p:spPr>
          <a:xfrm flipV="1">
            <a:off x="650488" y="2944668"/>
            <a:ext cx="10928342" cy="11231"/>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Ellipse 4">
            <a:extLst>
              <a:ext uri="{FF2B5EF4-FFF2-40B4-BE49-F238E27FC236}">
                <a16:creationId xmlns:a16="http://schemas.microsoft.com/office/drawing/2014/main" id="{1B20ED66-36AC-45D9-9F72-FFD9D48752C1}"/>
              </a:ext>
            </a:extLst>
          </p:cNvPr>
          <p:cNvSpPr/>
          <p:nvPr/>
        </p:nvSpPr>
        <p:spPr bwMode="auto">
          <a:xfrm>
            <a:off x="338578" y="2799944"/>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Ellipse 40">
            <a:extLst>
              <a:ext uri="{FF2B5EF4-FFF2-40B4-BE49-F238E27FC236}">
                <a16:creationId xmlns:a16="http://schemas.microsoft.com/office/drawing/2014/main" id="{3CDDF166-D332-4498-A621-FE2D7B1794EE}"/>
              </a:ext>
            </a:extLst>
          </p:cNvPr>
          <p:cNvSpPr/>
          <p:nvPr/>
        </p:nvSpPr>
        <p:spPr bwMode="auto">
          <a:xfrm>
            <a:off x="8569223" y="2874565"/>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23">
            <a:extLst>
              <a:ext uri="{FF2B5EF4-FFF2-40B4-BE49-F238E27FC236}">
                <a16:creationId xmlns:a16="http://schemas.microsoft.com/office/drawing/2014/main" id="{49FCA430-6DC7-6128-0036-90795D7ECBD5}"/>
              </a:ext>
            </a:extLst>
          </p:cNvPr>
          <p:cNvSpPr txBox="1"/>
          <p:nvPr/>
        </p:nvSpPr>
        <p:spPr>
          <a:xfrm>
            <a:off x="5597092" y="2985610"/>
            <a:ext cx="862439" cy="338554"/>
          </a:xfrm>
          <a:prstGeom prst="rect">
            <a:avLst/>
          </a:prstGeom>
          <a:noFill/>
        </p:spPr>
        <p:txBody>
          <a:bodyPr wrap="square" rtlCol="0">
            <a:spAutoFit/>
          </a:bodyPr>
          <a:lstStyle/>
          <a:p>
            <a:r>
              <a:rPr lang="en-US" sz="1600"/>
              <a:t>2 hours</a:t>
            </a:r>
          </a:p>
        </p:txBody>
      </p:sp>
      <p:sp>
        <p:nvSpPr>
          <p:cNvPr id="8" name="TextBox 23">
            <a:extLst>
              <a:ext uri="{FF2B5EF4-FFF2-40B4-BE49-F238E27FC236}">
                <a16:creationId xmlns:a16="http://schemas.microsoft.com/office/drawing/2014/main" id="{D69F2A33-C1D5-9570-69FB-B081E1F0DBE2}"/>
              </a:ext>
            </a:extLst>
          </p:cNvPr>
          <p:cNvSpPr txBox="1"/>
          <p:nvPr/>
        </p:nvSpPr>
        <p:spPr>
          <a:xfrm>
            <a:off x="7325117" y="2988111"/>
            <a:ext cx="862439" cy="338554"/>
          </a:xfrm>
          <a:prstGeom prst="rect">
            <a:avLst/>
          </a:prstGeom>
          <a:noFill/>
        </p:spPr>
        <p:txBody>
          <a:bodyPr wrap="square" rtlCol="0">
            <a:spAutoFit/>
          </a:bodyPr>
          <a:lstStyle/>
          <a:p>
            <a:r>
              <a:rPr lang="en-US" sz="1600"/>
              <a:t>1 hour</a:t>
            </a:r>
          </a:p>
        </p:txBody>
      </p:sp>
      <p:sp>
        <p:nvSpPr>
          <p:cNvPr id="9" name="TextBox 12">
            <a:extLst>
              <a:ext uri="{FF2B5EF4-FFF2-40B4-BE49-F238E27FC236}">
                <a16:creationId xmlns:a16="http://schemas.microsoft.com/office/drawing/2014/main" id="{D3E65AC3-116B-4AB7-715D-68E815936089}"/>
              </a:ext>
            </a:extLst>
          </p:cNvPr>
          <p:cNvSpPr txBox="1"/>
          <p:nvPr/>
        </p:nvSpPr>
        <p:spPr>
          <a:xfrm>
            <a:off x="5111733" y="2261347"/>
            <a:ext cx="1713312" cy="584775"/>
          </a:xfrm>
          <a:prstGeom prst="rect">
            <a:avLst/>
          </a:prstGeom>
          <a:noFill/>
        </p:spPr>
        <p:txBody>
          <a:bodyPr wrap="square" rtlCol="0">
            <a:spAutoFit/>
          </a:bodyPr>
          <a:lstStyle/>
          <a:p>
            <a:pPr algn="ctr"/>
            <a:r>
              <a:rPr lang="es-MX" sz="1600" b="1"/>
              <a:t>C</a:t>
            </a:r>
            <a:r>
              <a:rPr lang="en-US" sz="1600" b="1" err="1"/>
              <a:t>ustom</a:t>
            </a:r>
            <a:r>
              <a:rPr lang="en-US" sz="1600" b="1"/>
              <a:t> Workflows</a:t>
            </a:r>
          </a:p>
        </p:txBody>
      </p:sp>
      <p:sp>
        <p:nvSpPr>
          <p:cNvPr id="12" name="Ellipse 4">
            <a:extLst>
              <a:ext uri="{FF2B5EF4-FFF2-40B4-BE49-F238E27FC236}">
                <a16:creationId xmlns:a16="http://schemas.microsoft.com/office/drawing/2014/main" id="{20FCFACD-063E-7E9D-AFFF-32B1FCEDBF0A}"/>
              </a:ext>
            </a:extLst>
          </p:cNvPr>
          <p:cNvSpPr/>
          <p:nvPr/>
        </p:nvSpPr>
        <p:spPr bwMode="auto">
          <a:xfrm>
            <a:off x="11578830" y="2788713"/>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23">
            <a:extLst>
              <a:ext uri="{FF2B5EF4-FFF2-40B4-BE49-F238E27FC236}">
                <a16:creationId xmlns:a16="http://schemas.microsoft.com/office/drawing/2014/main" id="{BDAC01A0-98FE-5170-1060-1966ED53EFC0}"/>
              </a:ext>
            </a:extLst>
          </p:cNvPr>
          <p:cNvSpPr txBox="1"/>
          <p:nvPr/>
        </p:nvSpPr>
        <p:spPr>
          <a:xfrm>
            <a:off x="10447887" y="2997728"/>
            <a:ext cx="862439" cy="338554"/>
          </a:xfrm>
          <a:prstGeom prst="rect">
            <a:avLst/>
          </a:prstGeom>
          <a:noFill/>
        </p:spPr>
        <p:txBody>
          <a:bodyPr wrap="square" rtlCol="0">
            <a:spAutoFit/>
          </a:bodyPr>
          <a:lstStyle/>
          <a:p>
            <a:r>
              <a:rPr lang="en-US" sz="1600"/>
              <a:t>1 hour</a:t>
            </a:r>
          </a:p>
        </p:txBody>
      </p:sp>
      <p:sp>
        <p:nvSpPr>
          <p:cNvPr id="15" name="TextBox 12">
            <a:extLst>
              <a:ext uri="{FF2B5EF4-FFF2-40B4-BE49-F238E27FC236}">
                <a16:creationId xmlns:a16="http://schemas.microsoft.com/office/drawing/2014/main" id="{CD503A2E-C0AC-317E-6DCC-8F5F6967C218}"/>
              </a:ext>
            </a:extLst>
          </p:cNvPr>
          <p:cNvSpPr txBox="1"/>
          <p:nvPr/>
        </p:nvSpPr>
        <p:spPr>
          <a:xfrm>
            <a:off x="10333375" y="2401976"/>
            <a:ext cx="1193949" cy="338554"/>
          </a:xfrm>
          <a:prstGeom prst="rect">
            <a:avLst/>
          </a:prstGeom>
          <a:noFill/>
        </p:spPr>
        <p:txBody>
          <a:bodyPr wrap="square" rtlCol="0">
            <a:spAutoFit/>
          </a:bodyPr>
          <a:lstStyle/>
          <a:p>
            <a:r>
              <a:rPr lang="en-US" sz="1600" b="1"/>
              <a:t>Close-out</a:t>
            </a:r>
          </a:p>
        </p:txBody>
      </p:sp>
      <p:sp>
        <p:nvSpPr>
          <p:cNvPr id="20" name="TextBox 19">
            <a:extLst>
              <a:ext uri="{FF2B5EF4-FFF2-40B4-BE49-F238E27FC236}">
                <a16:creationId xmlns:a16="http://schemas.microsoft.com/office/drawing/2014/main" id="{CE31FE0A-B926-F1E3-4DDF-BBD9935588E5}"/>
              </a:ext>
            </a:extLst>
          </p:cNvPr>
          <p:cNvSpPr txBox="1"/>
          <p:nvPr/>
        </p:nvSpPr>
        <p:spPr>
          <a:xfrm>
            <a:off x="588263" y="1498907"/>
            <a:ext cx="6770450" cy="523220"/>
          </a:xfrm>
          <a:prstGeom prst="rect">
            <a:avLst/>
          </a:prstGeom>
          <a:noFill/>
        </p:spPr>
        <p:txBody>
          <a:bodyPr wrap="square">
            <a:spAutoFit/>
          </a:bodyPr>
          <a:lstStyle/>
          <a:p>
            <a:pPr marL="0" indent="0">
              <a:buNone/>
            </a:pPr>
            <a:r>
              <a:rPr lang="en-US" sz="2800" b="1"/>
              <a:t>Delivery stages</a:t>
            </a:r>
            <a:endParaRPr lang="en-US" sz="2800"/>
          </a:p>
        </p:txBody>
      </p:sp>
      <p:sp>
        <p:nvSpPr>
          <p:cNvPr id="21" name="Left Brace 20">
            <a:extLst>
              <a:ext uri="{FF2B5EF4-FFF2-40B4-BE49-F238E27FC236}">
                <a16:creationId xmlns:a16="http://schemas.microsoft.com/office/drawing/2014/main" id="{2D170D06-CCC8-8842-E7F8-5E583411766D}"/>
              </a:ext>
            </a:extLst>
          </p:cNvPr>
          <p:cNvSpPr/>
          <p:nvPr/>
        </p:nvSpPr>
        <p:spPr>
          <a:xfrm rot="5400000" flipH="1">
            <a:off x="5734667" y="-2047709"/>
            <a:ext cx="771527" cy="11158783"/>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3" name="TextBox 23">
            <a:extLst>
              <a:ext uri="{FF2B5EF4-FFF2-40B4-BE49-F238E27FC236}">
                <a16:creationId xmlns:a16="http://schemas.microsoft.com/office/drawing/2014/main" id="{B179D78A-7905-1B77-4B26-73CD435D1312}"/>
              </a:ext>
            </a:extLst>
          </p:cNvPr>
          <p:cNvSpPr txBox="1"/>
          <p:nvPr/>
        </p:nvSpPr>
        <p:spPr>
          <a:xfrm>
            <a:off x="5572150" y="3932137"/>
            <a:ext cx="862439" cy="338554"/>
          </a:xfrm>
          <a:prstGeom prst="rect">
            <a:avLst/>
          </a:prstGeom>
          <a:noFill/>
        </p:spPr>
        <p:txBody>
          <a:bodyPr wrap="square" rtlCol="0">
            <a:spAutoFit/>
          </a:bodyPr>
          <a:lstStyle/>
          <a:p>
            <a:r>
              <a:rPr lang="en-US" sz="1600"/>
              <a:t>8 hours</a:t>
            </a:r>
          </a:p>
        </p:txBody>
      </p:sp>
      <p:sp>
        <p:nvSpPr>
          <p:cNvPr id="25" name="TextBox 24">
            <a:extLst>
              <a:ext uri="{FF2B5EF4-FFF2-40B4-BE49-F238E27FC236}">
                <a16:creationId xmlns:a16="http://schemas.microsoft.com/office/drawing/2014/main" id="{D7E38E57-BDB5-DA35-34F1-866F75B79AA9}"/>
              </a:ext>
            </a:extLst>
          </p:cNvPr>
          <p:cNvSpPr txBox="1"/>
          <p:nvPr/>
        </p:nvSpPr>
        <p:spPr>
          <a:xfrm>
            <a:off x="541040" y="4270691"/>
            <a:ext cx="11247056" cy="2000548"/>
          </a:xfrm>
          <a:prstGeom prst="rect">
            <a:avLst/>
          </a:prstGeom>
          <a:noFill/>
        </p:spPr>
        <p:txBody>
          <a:bodyPr wrap="square">
            <a:spAutoFit/>
          </a:bodyPr>
          <a:lstStyle/>
          <a:p>
            <a:pPr marL="0" indent="0">
              <a:buNone/>
            </a:pPr>
            <a:r>
              <a:rPr lang="en-US" sz="2800" b="1"/>
              <a:t>Logistics</a:t>
            </a:r>
          </a:p>
          <a:p>
            <a:pPr marL="285750" indent="-285750">
              <a:buFont typeface="Arial" panose="020B0604020202020204" pitchFamily="34" charset="0"/>
              <a:buChar char="•"/>
            </a:pPr>
            <a:r>
              <a:rPr lang="en-US" sz="2400"/>
              <a:t>Each stage will only require participation of a subset of stakeholders from customer</a:t>
            </a:r>
          </a:p>
          <a:p>
            <a:pPr marL="285750" indent="-285750">
              <a:buFont typeface="Arial" panose="020B0604020202020204" pitchFamily="34" charset="0"/>
              <a:buChar char="•"/>
            </a:pPr>
            <a:r>
              <a:rPr lang="en-US" sz="2400"/>
              <a:t>Times are estimated based on scenario complexity</a:t>
            </a:r>
          </a:p>
          <a:p>
            <a:pPr marL="285750" indent="-285750">
              <a:buFont typeface="Arial" panose="020B0604020202020204" pitchFamily="34" charset="0"/>
              <a:buChar char="•"/>
            </a:pPr>
            <a:endParaRPr lang="en-US" sz="2400"/>
          </a:p>
        </p:txBody>
      </p:sp>
      <p:sp>
        <p:nvSpPr>
          <p:cNvPr id="6" name="Ellipse 33">
            <a:extLst>
              <a:ext uri="{FF2B5EF4-FFF2-40B4-BE49-F238E27FC236}">
                <a16:creationId xmlns:a16="http://schemas.microsoft.com/office/drawing/2014/main" id="{8C1A0D94-2B83-F411-113B-277407F650E4}"/>
              </a:ext>
            </a:extLst>
          </p:cNvPr>
          <p:cNvSpPr/>
          <p:nvPr/>
        </p:nvSpPr>
        <p:spPr bwMode="auto">
          <a:xfrm>
            <a:off x="3181908" y="2874565"/>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Ellipse 33">
            <a:extLst>
              <a:ext uri="{FF2B5EF4-FFF2-40B4-BE49-F238E27FC236}">
                <a16:creationId xmlns:a16="http://schemas.microsoft.com/office/drawing/2014/main" id="{E5678829-B710-23C2-F712-A8B950EB6613}"/>
              </a:ext>
            </a:extLst>
          </p:cNvPr>
          <p:cNvSpPr/>
          <p:nvPr/>
        </p:nvSpPr>
        <p:spPr bwMode="auto">
          <a:xfrm>
            <a:off x="6730081" y="2853675"/>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2">
            <a:extLst>
              <a:ext uri="{FF2B5EF4-FFF2-40B4-BE49-F238E27FC236}">
                <a16:creationId xmlns:a16="http://schemas.microsoft.com/office/drawing/2014/main" id="{7D39F03D-124A-A460-DE68-29E7CE379587}"/>
              </a:ext>
            </a:extLst>
          </p:cNvPr>
          <p:cNvSpPr txBox="1"/>
          <p:nvPr/>
        </p:nvSpPr>
        <p:spPr>
          <a:xfrm>
            <a:off x="3398460" y="2269493"/>
            <a:ext cx="1713312" cy="584775"/>
          </a:xfrm>
          <a:prstGeom prst="rect">
            <a:avLst/>
          </a:prstGeom>
          <a:noFill/>
        </p:spPr>
        <p:txBody>
          <a:bodyPr wrap="square" rtlCol="0">
            <a:spAutoFit/>
          </a:bodyPr>
          <a:lstStyle/>
          <a:p>
            <a:pPr algn="ctr"/>
            <a:r>
              <a:rPr lang="en-US" sz="1600" b="1"/>
              <a:t>Auto assign Resources</a:t>
            </a:r>
          </a:p>
        </p:txBody>
      </p:sp>
      <p:sp>
        <p:nvSpPr>
          <p:cNvPr id="10" name="Ellipse 33">
            <a:extLst>
              <a:ext uri="{FF2B5EF4-FFF2-40B4-BE49-F238E27FC236}">
                <a16:creationId xmlns:a16="http://schemas.microsoft.com/office/drawing/2014/main" id="{F922D63B-3506-131C-8019-C070D5CA8141}"/>
              </a:ext>
            </a:extLst>
          </p:cNvPr>
          <p:cNvSpPr/>
          <p:nvPr/>
        </p:nvSpPr>
        <p:spPr bwMode="auto">
          <a:xfrm>
            <a:off x="4941327" y="2857383"/>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2">
            <a:extLst>
              <a:ext uri="{FF2B5EF4-FFF2-40B4-BE49-F238E27FC236}">
                <a16:creationId xmlns:a16="http://schemas.microsoft.com/office/drawing/2014/main" id="{8B14E10A-7630-95E8-AEAF-227A465F3974}"/>
              </a:ext>
            </a:extLst>
          </p:cNvPr>
          <p:cNvSpPr txBox="1"/>
          <p:nvPr/>
        </p:nvSpPr>
        <p:spPr>
          <a:xfrm>
            <a:off x="7023807" y="2266433"/>
            <a:ext cx="1545416" cy="523220"/>
          </a:xfrm>
          <a:prstGeom prst="rect">
            <a:avLst/>
          </a:prstGeom>
          <a:noFill/>
        </p:spPr>
        <p:txBody>
          <a:bodyPr wrap="square" rtlCol="0">
            <a:spAutoFit/>
          </a:bodyPr>
          <a:lstStyle>
            <a:defPPr>
              <a:defRPr lang="en-US"/>
            </a:defPPr>
            <a:lvl1pPr>
              <a:defRPr sz="1600" b="1"/>
            </a:lvl1pPr>
          </a:lstStyle>
          <a:p>
            <a:pPr algn="ctr"/>
            <a:r>
              <a:rPr lang="en-US" sz="1400"/>
              <a:t>Convert existing External Users</a:t>
            </a:r>
          </a:p>
        </p:txBody>
      </p:sp>
      <p:sp>
        <p:nvSpPr>
          <p:cNvPr id="18" name="TextBox 23">
            <a:extLst>
              <a:ext uri="{FF2B5EF4-FFF2-40B4-BE49-F238E27FC236}">
                <a16:creationId xmlns:a16="http://schemas.microsoft.com/office/drawing/2014/main" id="{24B082C2-86A7-FE0C-FB93-8C30097EFD9C}"/>
              </a:ext>
            </a:extLst>
          </p:cNvPr>
          <p:cNvSpPr txBox="1"/>
          <p:nvPr/>
        </p:nvSpPr>
        <p:spPr>
          <a:xfrm>
            <a:off x="3759101" y="2993756"/>
            <a:ext cx="862439" cy="338554"/>
          </a:xfrm>
          <a:prstGeom prst="rect">
            <a:avLst/>
          </a:prstGeom>
          <a:noFill/>
        </p:spPr>
        <p:txBody>
          <a:bodyPr wrap="square" rtlCol="0">
            <a:spAutoFit/>
          </a:bodyPr>
          <a:lstStyle/>
          <a:p>
            <a:r>
              <a:rPr lang="en-US" sz="1600"/>
              <a:t>1 hour</a:t>
            </a:r>
          </a:p>
        </p:txBody>
      </p:sp>
      <p:sp>
        <p:nvSpPr>
          <p:cNvPr id="2" name="Ellipse 40">
            <a:extLst>
              <a:ext uri="{FF2B5EF4-FFF2-40B4-BE49-F238E27FC236}">
                <a16:creationId xmlns:a16="http://schemas.microsoft.com/office/drawing/2014/main" id="{EB2424DF-EDA6-858F-28F4-C4963748B3BF}"/>
              </a:ext>
            </a:extLst>
          </p:cNvPr>
          <p:cNvSpPr/>
          <p:nvPr/>
        </p:nvSpPr>
        <p:spPr bwMode="auto">
          <a:xfrm>
            <a:off x="10112660" y="2829172"/>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23">
            <a:extLst>
              <a:ext uri="{FF2B5EF4-FFF2-40B4-BE49-F238E27FC236}">
                <a16:creationId xmlns:a16="http://schemas.microsoft.com/office/drawing/2014/main" id="{163E2DA0-1C0D-5D73-DEFE-20D199C3D971}"/>
              </a:ext>
            </a:extLst>
          </p:cNvPr>
          <p:cNvSpPr txBox="1"/>
          <p:nvPr/>
        </p:nvSpPr>
        <p:spPr>
          <a:xfrm>
            <a:off x="9223164" y="2989964"/>
            <a:ext cx="862439" cy="338554"/>
          </a:xfrm>
          <a:prstGeom prst="rect">
            <a:avLst/>
          </a:prstGeom>
          <a:noFill/>
        </p:spPr>
        <p:txBody>
          <a:bodyPr wrap="square" rtlCol="0">
            <a:spAutoFit/>
          </a:bodyPr>
          <a:lstStyle/>
          <a:p>
            <a:r>
              <a:rPr lang="en-US" sz="1600"/>
              <a:t>1 hour</a:t>
            </a:r>
          </a:p>
        </p:txBody>
      </p:sp>
      <p:sp>
        <p:nvSpPr>
          <p:cNvPr id="19" name="TextBox 12">
            <a:extLst>
              <a:ext uri="{FF2B5EF4-FFF2-40B4-BE49-F238E27FC236}">
                <a16:creationId xmlns:a16="http://schemas.microsoft.com/office/drawing/2014/main" id="{C1F16406-4284-3FFE-FF52-69BB7DEF5407}"/>
              </a:ext>
            </a:extLst>
          </p:cNvPr>
          <p:cNvSpPr txBox="1"/>
          <p:nvPr/>
        </p:nvSpPr>
        <p:spPr>
          <a:xfrm>
            <a:off x="8701258" y="2252171"/>
            <a:ext cx="1489654" cy="523220"/>
          </a:xfrm>
          <a:prstGeom prst="rect">
            <a:avLst/>
          </a:prstGeom>
          <a:noFill/>
        </p:spPr>
        <p:txBody>
          <a:bodyPr wrap="square" rtlCol="0">
            <a:spAutoFit/>
          </a:bodyPr>
          <a:lstStyle/>
          <a:p>
            <a:pPr algn="ctr"/>
            <a:r>
              <a:rPr lang="en-US" sz="1400" b="1"/>
              <a:t>Access Recertification</a:t>
            </a:r>
          </a:p>
        </p:txBody>
      </p:sp>
    </p:spTree>
    <p:extLst>
      <p:ext uri="{BB962C8B-B14F-4D97-AF65-F5344CB8AC3E}">
        <p14:creationId xmlns:p14="http://schemas.microsoft.com/office/powerpoint/2010/main" val="244619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DA093-8F43-6D75-4ABE-151B22BED5CF}"/>
              </a:ext>
            </a:extLst>
          </p:cNvPr>
          <p:cNvSpPr>
            <a:spLocks noGrp="1"/>
          </p:cNvSpPr>
          <p:nvPr>
            <p:ph type="title"/>
          </p:nvPr>
        </p:nvSpPr>
        <p:spPr>
          <a:xfrm>
            <a:off x="250843" y="239982"/>
            <a:ext cx="4784796" cy="1330840"/>
          </a:xfrm>
        </p:spPr>
        <p:txBody>
          <a:bodyPr>
            <a:normAutofit/>
          </a:bodyPr>
          <a:lstStyle/>
          <a:p>
            <a:r>
              <a:rPr lang="en-US"/>
              <a:t>Access Certification for Guests</a:t>
            </a:r>
          </a:p>
        </p:txBody>
      </p:sp>
      <p:sp>
        <p:nvSpPr>
          <p:cNvPr id="3" name="Content Placeholder 2">
            <a:extLst>
              <a:ext uri="{FF2B5EF4-FFF2-40B4-BE49-F238E27FC236}">
                <a16:creationId xmlns:a16="http://schemas.microsoft.com/office/drawing/2014/main" id="{5B0DC8AA-0BAE-0E80-4FAA-0B6CA0C0B1CC}"/>
              </a:ext>
            </a:extLst>
          </p:cNvPr>
          <p:cNvSpPr>
            <a:spLocks noGrp="1"/>
          </p:cNvSpPr>
          <p:nvPr>
            <p:ph idx="1"/>
          </p:nvPr>
        </p:nvSpPr>
        <p:spPr>
          <a:xfrm>
            <a:off x="202211" y="1810804"/>
            <a:ext cx="4438036" cy="4279004"/>
          </a:xfrm>
        </p:spPr>
        <p:txBody>
          <a:bodyPr>
            <a:normAutofit/>
          </a:bodyPr>
          <a:lstStyle/>
          <a:p>
            <a:pPr marL="0" indent="0" algn="l">
              <a:buNone/>
            </a:pPr>
            <a:r>
              <a:rPr lang="en-US" sz="1400" b="0" i="0" dirty="0">
                <a:solidFill>
                  <a:srgbClr val="161616"/>
                </a:solidFill>
                <a:effectLst/>
                <a:latin typeface="Segoe UI" panose="020B0502040204020203" pitchFamily="34" charset="0"/>
              </a:rPr>
              <a:t>You can review either:</a:t>
            </a:r>
          </a:p>
          <a:p>
            <a:pPr algn="l">
              <a:buFont typeface="Arial" panose="020B0604020202020204" pitchFamily="34" charset="0"/>
              <a:buChar char="•"/>
            </a:pPr>
            <a:r>
              <a:rPr lang="en-US" sz="1400" b="0" i="0" dirty="0">
                <a:solidFill>
                  <a:srgbClr val="161616"/>
                </a:solidFill>
                <a:effectLst/>
                <a:latin typeface="Segoe UI" panose="020B0502040204020203" pitchFamily="34" charset="0"/>
              </a:rPr>
              <a:t>A group in Microsoft Entra ID that has one or more guests as members.</a:t>
            </a:r>
          </a:p>
          <a:p>
            <a:pPr algn="l">
              <a:buFont typeface="Arial" panose="020B0604020202020204" pitchFamily="34" charset="0"/>
              <a:buChar char="•"/>
            </a:pPr>
            <a:r>
              <a:rPr lang="en-US" sz="1400" b="0" i="0" dirty="0">
                <a:solidFill>
                  <a:srgbClr val="161616"/>
                </a:solidFill>
                <a:effectLst/>
                <a:latin typeface="Segoe UI" panose="020B0502040204020203" pitchFamily="34" charset="0"/>
              </a:rPr>
              <a:t>An application connected to Microsoft Entra ID that has one or more guest users assigned to it.</a:t>
            </a:r>
          </a:p>
          <a:p>
            <a:pPr algn="l">
              <a:buFont typeface="Arial" panose="020B0604020202020204" pitchFamily="34" charset="0"/>
              <a:buChar char="•"/>
            </a:pPr>
            <a:endParaRPr lang="en-US" sz="1400" dirty="0">
              <a:solidFill>
                <a:srgbClr val="161616"/>
              </a:solidFill>
              <a:latin typeface="Segoe UI" panose="020B0502040204020203" pitchFamily="34" charset="0"/>
            </a:endParaRPr>
          </a:p>
          <a:p>
            <a:pPr algn="l">
              <a:buFont typeface="Arial" panose="020B0604020202020204" pitchFamily="34" charset="0"/>
              <a:buChar char="•"/>
            </a:pPr>
            <a:r>
              <a:rPr lang="en-US" sz="1400" b="0" i="0" dirty="0">
                <a:solidFill>
                  <a:srgbClr val="161616"/>
                </a:solidFill>
                <a:effectLst/>
                <a:latin typeface="Segoe UI" panose="020B0502040204020203" pitchFamily="34" charset="0"/>
              </a:rPr>
              <a:t>A guest is “inactive” if a sign in event isn’t recorded in 30 days</a:t>
            </a:r>
          </a:p>
          <a:p>
            <a:pPr marL="0" indent="0">
              <a:buNone/>
            </a:pPr>
            <a:r>
              <a:rPr lang="en-US" sz="2000" dirty="0"/>
              <a:t>	</a:t>
            </a:r>
          </a:p>
        </p:txBody>
      </p:sp>
      <p:pic>
        <p:nvPicPr>
          <p:cNvPr id="6" name="Picture 5">
            <a:extLst>
              <a:ext uri="{FF2B5EF4-FFF2-40B4-BE49-F238E27FC236}">
                <a16:creationId xmlns:a16="http://schemas.microsoft.com/office/drawing/2014/main" id="{386113FF-43ED-9C58-AF9E-111BA3F6CA87}"/>
              </a:ext>
            </a:extLst>
          </p:cNvPr>
          <p:cNvPicPr>
            <a:picLocks noChangeAspect="1"/>
          </p:cNvPicPr>
          <p:nvPr/>
        </p:nvPicPr>
        <p:blipFill>
          <a:blip r:embed="rId2"/>
          <a:stretch>
            <a:fillRect/>
          </a:stretch>
        </p:blipFill>
        <p:spPr>
          <a:xfrm>
            <a:off x="5035639" y="528033"/>
            <a:ext cx="7058176" cy="6041916"/>
          </a:xfrm>
          <a:prstGeom prst="rect">
            <a:avLst/>
          </a:prstGeom>
        </p:spPr>
      </p:pic>
      <p:sp>
        <p:nvSpPr>
          <p:cNvPr id="7" name="Rectangle 6">
            <a:extLst>
              <a:ext uri="{FF2B5EF4-FFF2-40B4-BE49-F238E27FC236}">
                <a16:creationId xmlns:a16="http://schemas.microsoft.com/office/drawing/2014/main" id="{4127BE3A-0CE6-E933-72B8-ECA4B0EB4566}"/>
              </a:ext>
            </a:extLst>
          </p:cNvPr>
          <p:cNvSpPr/>
          <p:nvPr/>
        </p:nvSpPr>
        <p:spPr>
          <a:xfrm>
            <a:off x="5044895" y="5424915"/>
            <a:ext cx="3153174" cy="748862"/>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47311DB-E79F-D16E-76E7-F57472F1C6E5}"/>
              </a:ext>
            </a:extLst>
          </p:cNvPr>
          <p:cNvSpPr/>
          <p:nvPr/>
        </p:nvSpPr>
        <p:spPr>
          <a:xfrm>
            <a:off x="7094482" y="3708050"/>
            <a:ext cx="1399978" cy="309004"/>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79665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C804F-8827-0440-45AF-E8158ADC0FEA}"/>
              </a:ext>
            </a:extLst>
          </p:cNvPr>
          <p:cNvSpPr>
            <a:spLocks noGrp="1"/>
          </p:cNvSpPr>
          <p:nvPr>
            <p:ph type="title"/>
          </p:nvPr>
        </p:nvSpPr>
        <p:spPr>
          <a:xfrm>
            <a:off x="588263" y="457200"/>
            <a:ext cx="5230646" cy="1107996"/>
          </a:xfrm>
        </p:spPr>
        <p:txBody>
          <a:bodyPr>
            <a:normAutofit/>
          </a:bodyPr>
          <a:lstStyle/>
          <a:p>
            <a:r>
              <a:rPr lang="en-US"/>
              <a:t>Access Review history report</a:t>
            </a:r>
          </a:p>
        </p:txBody>
      </p:sp>
      <p:sp>
        <p:nvSpPr>
          <p:cNvPr id="3" name="Freeform 2">
            <a:extLst>
              <a:ext uri="{FF2B5EF4-FFF2-40B4-BE49-F238E27FC236}">
                <a16:creationId xmlns:a16="http://schemas.microsoft.com/office/drawing/2014/main" id="{CBC647CC-9409-168B-6677-6A434437B400}"/>
              </a:ext>
            </a:extLst>
          </p:cNvPr>
          <p:cNvSpPr/>
          <p:nvPr/>
        </p:nvSpPr>
        <p:spPr bwMode="auto">
          <a:xfrm>
            <a:off x="6095999" y="-1"/>
            <a:ext cx="6129251" cy="6858000"/>
          </a:xfrm>
          <a:custGeom>
            <a:avLst/>
            <a:gdLst>
              <a:gd name="connsiteX0" fmla="*/ 7028482 w 7028482"/>
              <a:gd name="connsiteY0" fmla="*/ 0 h 6858000"/>
              <a:gd name="connsiteX1" fmla="*/ 7028482 w 7028482"/>
              <a:gd name="connsiteY1" fmla="*/ 1 h 6858000"/>
              <a:gd name="connsiteX2" fmla="*/ 7028482 w 7028482"/>
              <a:gd name="connsiteY2" fmla="*/ 1529383 h 6858000"/>
              <a:gd name="connsiteX3" fmla="*/ 7028482 w 7028482"/>
              <a:gd name="connsiteY3" fmla="*/ 2476871 h 6858000"/>
              <a:gd name="connsiteX4" fmla="*/ 7028482 w 7028482"/>
              <a:gd name="connsiteY4" fmla="*/ 5328617 h 6858000"/>
              <a:gd name="connsiteX5" fmla="*/ 7028482 w 7028482"/>
              <a:gd name="connsiteY5" fmla="*/ 6858000 h 6858000"/>
              <a:gd name="connsiteX6" fmla="*/ 5876815 w 7028482"/>
              <a:gd name="connsiteY6" fmla="*/ 6858000 h 6858000"/>
              <a:gd name="connsiteX7" fmla="*/ 2835752 w 7028482"/>
              <a:gd name="connsiteY7" fmla="*/ 6858000 h 6858000"/>
              <a:gd name="connsiteX8" fmla="*/ 1143023 w 7028482"/>
              <a:gd name="connsiteY8" fmla="*/ 6858000 h 6858000"/>
              <a:gd name="connsiteX9" fmla="*/ 0 w 7028482"/>
              <a:gd name="connsiteY9" fmla="*/ 5714977 h 6858000"/>
              <a:gd name="connsiteX10" fmla="*/ 0 w 7028482"/>
              <a:gd name="connsiteY10" fmla="*/ 2476871 h 6858000"/>
              <a:gd name="connsiteX11" fmla="*/ 0 w 7028482"/>
              <a:gd name="connsiteY11" fmla="*/ 1143023 h 6858000"/>
              <a:gd name="connsiteX12" fmla="*/ 0 w 7028482"/>
              <a:gd name="connsiteY12" fmla="*/ 1 h 6858000"/>
              <a:gd name="connsiteX13" fmla="*/ 7028462 w 7028482"/>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8482" h="6858000">
                <a:moveTo>
                  <a:pt x="7028482" y="0"/>
                </a:moveTo>
                <a:lnTo>
                  <a:pt x="7028482" y="1"/>
                </a:lnTo>
                <a:lnTo>
                  <a:pt x="7028482" y="1529383"/>
                </a:lnTo>
                <a:lnTo>
                  <a:pt x="7028482" y="2476871"/>
                </a:lnTo>
                <a:lnTo>
                  <a:pt x="7028482" y="5328617"/>
                </a:lnTo>
                <a:lnTo>
                  <a:pt x="7028482" y="6858000"/>
                </a:lnTo>
                <a:lnTo>
                  <a:pt x="5876815" y="6858000"/>
                </a:lnTo>
                <a:lnTo>
                  <a:pt x="2835752" y="6858000"/>
                </a:lnTo>
                <a:lnTo>
                  <a:pt x="1143023" y="6858000"/>
                </a:lnTo>
                <a:cubicBezTo>
                  <a:pt x="511749" y="6858000"/>
                  <a:pt x="0" y="6346251"/>
                  <a:pt x="0" y="5714977"/>
                </a:cubicBezTo>
                <a:lnTo>
                  <a:pt x="0" y="2476871"/>
                </a:lnTo>
                <a:lnTo>
                  <a:pt x="0" y="1143023"/>
                </a:lnTo>
                <a:lnTo>
                  <a:pt x="0" y="1"/>
                </a:lnTo>
                <a:lnTo>
                  <a:pt x="7028462" y="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3" name="TextBox 32">
            <a:extLst>
              <a:ext uri="{FF2B5EF4-FFF2-40B4-BE49-F238E27FC236}">
                <a16:creationId xmlns:a16="http://schemas.microsoft.com/office/drawing/2014/main" id="{A05EB273-B2B1-5729-8C86-82E824CD96D8}"/>
              </a:ext>
            </a:extLst>
          </p:cNvPr>
          <p:cNvSpPr txBox="1"/>
          <p:nvPr/>
        </p:nvSpPr>
        <p:spPr>
          <a:xfrm>
            <a:off x="588263" y="2155428"/>
            <a:ext cx="4754630" cy="3785652"/>
          </a:xfrm>
          <a:prstGeom prst="rect">
            <a:avLst/>
          </a:prstGeom>
          <a:noFill/>
        </p:spPr>
        <p:txBody>
          <a:bodyPr wrap="square">
            <a:spAutoFit/>
          </a:bodyPr>
          <a:lstStyle/>
          <a:p>
            <a:pPr marL="342900" indent="-342900">
              <a:buFont typeface="Arial" panose="020B0604020202020204" pitchFamily="34" charset="0"/>
              <a:buChar char="•"/>
            </a:pPr>
            <a:r>
              <a:rPr lang="en-US" sz="2000"/>
              <a:t>Downloadable review history to gain more insight on Access Reviews.</a:t>
            </a:r>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r>
              <a:rPr lang="en-US" sz="2000"/>
              <a:t>Download results for audit and compliance needs, or to integrate with other solutions.</a:t>
            </a:r>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r>
              <a:rPr lang="en-US" sz="2000"/>
              <a:t>Reports can be constructed to include specific access reviews, for a specific time frame, and can be filtered to include different review types and review result.</a:t>
            </a:r>
          </a:p>
        </p:txBody>
      </p:sp>
      <p:pic>
        <p:nvPicPr>
          <p:cNvPr id="4" name="Content Placeholder 5" descr="Graphical user interface, text, application, email&#10;&#10;Description automatically generated">
            <a:extLst>
              <a:ext uri="{FF2B5EF4-FFF2-40B4-BE49-F238E27FC236}">
                <a16:creationId xmlns:a16="http://schemas.microsoft.com/office/drawing/2014/main" id="{D43ACDB7-0296-14A5-57D5-1517472A5746}"/>
              </a:ext>
            </a:extLst>
          </p:cNvPr>
          <p:cNvPicPr>
            <a:picLocks noChangeAspect="1"/>
          </p:cNvPicPr>
          <p:nvPr/>
        </p:nvPicPr>
        <p:blipFill>
          <a:blip r:embed="rId3"/>
          <a:stretch>
            <a:fillRect/>
          </a:stretch>
        </p:blipFill>
        <p:spPr>
          <a:xfrm>
            <a:off x="6331678" y="2002963"/>
            <a:ext cx="5810250" cy="2571750"/>
          </a:xfrm>
          <a:prstGeom prst="rect">
            <a:avLst/>
          </a:prstGeom>
        </p:spPr>
      </p:pic>
    </p:spTree>
    <p:extLst>
      <p:ext uri="{BB962C8B-B14F-4D97-AF65-F5344CB8AC3E}">
        <p14:creationId xmlns:p14="http://schemas.microsoft.com/office/powerpoint/2010/main" val="406074926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E78D8-753E-25CD-6B2F-A0225CCD3F84}"/>
              </a:ext>
            </a:extLst>
          </p:cNvPr>
          <p:cNvSpPr>
            <a:spLocks noGrp="1"/>
          </p:cNvSpPr>
          <p:nvPr>
            <p:ph type="title"/>
          </p:nvPr>
        </p:nvSpPr>
        <p:spPr/>
        <p:txBody>
          <a:bodyPr/>
          <a:lstStyle/>
          <a:p>
            <a:r>
              <a:rPr lang="en-US"/>
              <a:t>Deploying Access Reviews Guide</a:t>
            </a:r>
          </a:p>
        </p:txBody>
      </p:sp>
      <p:graphicFrame>
        <p:nvGraphicFramePr>
          <p:cNvPr id="6" name="Table 20">
            <a:extLst>
              <a:ext uri="{FF2B5EF4-FFF2-40B4-BE49-F238E27FC236}">
                <a16:creationId xmlns:a16="http://schemas.microsoft.com/office/drawing/2014/main" id="{600A0CC9-8950-3E00-81D5-257123AA7073}"/>
              </a:ext>
            </a:extLst>
          </p:cNvPr>
          <p:cNvGraphicFramePr>
            <a:graphicFrameLocks noGrp="1"/>
          </p:cNvGraphicFramePr>
          <p:nvPr>
            <p:extLst>
              <p:ext uri="{D42A27DB-BD31-4B8C-83A1-F6EECF244321}">
                <p14:modId xmlns:p14="http://schemas.microsoft.com/office/powerpoint/2010/main" val="2631182265"/>
              </p:ext>
            </p:extLst>
          </p:nvPr>
        </p:nvGraphicFramePr>
        <p:xfrm>
          <a:off x="838200" y="2243198"/>
          <a:ext cx="10015226" cy="347472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Scenario</a:t>
                      </a:r>
                      <a:endParaRPr lang="de-DE" sz="1600"/>
                    </a:p>
                  </a:txBody>
                  <a:tcPr/>
                </a:tc>
                <a:tc>
                  <a:txBody>
                    <a:bodyPr/>
                    <a:lstStyle/>
                    <a:p>
                      <a:r>
                        <a:rPr lang="en-GB" sz="1600"/>
                        <a:t>Instructions</a:t>
                      </a:r>
                      <a:endParaRPr lang="de-DE" sz="1600"/>
                    </a:p>
                  </a:txBody>
                  <a:tcPr/>
                </a:tc>
                <a:extLst>
                  <a:ext uri="{0D108BD9-81ED-4DB2-BD59-A6C34878D82A}">
                    <a16:rowId xmlns:a16="http://schemas.microsoft.com/office/drawing/2014/main" val="1335105508"/>
                  </a:ext>
                </a:extLst>
              </a:tr>
              <a:tr h="370840">
                <a:tc>
                  <a:txBody>
                    <a:bodyPr/>
                    <a:lstStyle/>
                    <a:p>
                      <a:r>
                        <a:rPr lang="en-US" sz="1800" b="0" i="0" kern="1200">
                          <a:solidFill>
                            <a:schemeClr val="tx1"/>
                          </a:solidFill>
                          <a:effectLst/>
                          <a:latin typeface="+mn-lt"/>
                          <a:ea typeface="+mn-ea"/>
                          <a:cs typeface="+mn-cs"/>
                        </a:rPr>
                        <a:t>Planning an Access Reviews Deployment</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2"/>
                        </a:rPr>
                        <a:t>Plan a Microsoft </a:t>
                      </a:r>
                      <a:r>
                        <a:rPr lang="en-US" sz="1600" err="1">
                          <a:hlinkClick r:id="rId2"/>
                        </a:rPr>
                        <a:t>Entra</a:t>
                      </a:r>
                      <a:r>
                        <a:rPr lang="en-US" sz="1600">
                          <a:hlinkClick r:id="rId2"/>
                        </a:rPr>
                        <a:t> access reviews deployment</a:t>
                      </a:r>
                      <a:endParaRPr lang="en-US" sz="1600"/>
                    </a:p>
                  </a:txBody>
                  <a:tcPr/>
                </a:tc>
                <a:extLst>
                  <a:ext uri="{0D108BD9-81ED-4DB2-BD59-A6C34878D82A}">
                    <a16:rowId xmlns:a16="http://schemas.microsoft.com/office/drawing/2014/main" val="4210519347"/>
                  </a:ext>
                </a:extLst>
              </a:tr>
              <a:tr h="370840">
                <a:tc>
                  <a:txBody>
                    <a:bodyPr/>
                    <a:lstStyle/>
                    <a:p>
                      <a:r>
                        <a:rPr lang="en-US" sz="1800" b="0" i="0" kern="1200">
                          <a:solidFill>
                            <a:schemeClr val="tx1"/>
                          </a:solidFill>
                          <a:effectLst/>
                          <a:latin typeface="+mn-lt"/>
                          <a:ea typeface="+mn-ea"/>
                          <a:cs typeface="+mn-cs"/>
                        </a:rPr>
                        <a:t>Access review of PIM for Groups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3"/>
                        </a:rPr>
                        <a:t>Create an access review of PIM for Groups (preview)</a:t>
                      </a:r>
                      <a:endParaRPr lang="en-US" sz="1600"/>
                    </a:p>
                  </a:txBody>
                  <a:tcPr/>
                </a:tc>
                <a:extLst>
                  <a:ext uri="{0D108BD9-81ED-4DB2-BD59-A6C34878D82A}">
                    <a16:rowId xmlns:a16="http://schemas.microsoft.com/office/drawing/2014/main" val="2668198742"/>
                  </a:ext>
                </a:extLst>
              </a:tr>
              <a:tr h="370840">
                <a:tc>
                  <a:txBody>
                    <a:bodyPr/>
                    <a:lstStyle/>
                    <a:p>
                      <a:r>
                        <a:rPr lang="en-US" sz="1800" b="0" i="0" kern="1200" dirty="0">
                          <a:solidFill>
                            <a:schemeClr val="tx1"/>
                          </a:solidFill>
                          <a:effectLst/>
                          <a:latin typeface="+mn-lt"/>
                          <a:ea typeface="+mn-ea"/>
                          <a:cs typeface="+mn-cs"/>
                        </a:rPr>
                        <a:t>Access review of Azure resource and Microsoft Entra ID roles in PIM</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hlinkClick r:id="rId4"/>
                        </a:rPr>
                        <a:t>Complete an access review of Azure resource </a:t>
                      </a:r>
                      <a:r>
                        <a:rPr lang="en-US" sz="1600">
                          <a:hlinkClick r:id="rId4"/>
                        </a:rPr>
                        <a:t>and Microsoft Entra ID </a:t>
                      </a:r>
                      <a:r>
                        <a:rPr lang="en-US" sz="1600" dirty="0">
                          <a:hlinkClick r:id="rId4"/>
                        </a:rPr>
                        <a:t>roles in PIM</a:t>
                      </a:r>
                      <a:endParaRPr lang="en-US" sz="1600" dirty="0"/>
                    </a:p>
                  </a:txBody>
                  <a:tcPr/>
                </a:tc>
                <a:extLst>
                  <a:ext uri="{0D108BD9-81ED-4DB2-BD59-A6C34878D82A}">
                    <a16:rowId xmlns:a16="http://schemas.microsoft.com/office/drawing/2014/main" val="39070808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chemeClr val="tx1"/>
                          </a:solidFill>
                          <a:effectLst/>
                          <a:latin typeface="+mn-lt"/>
                          <a:ea typeface="+mn-ea"/>
                          <a:cs typeface="+mn-cs"/>
                        </a:rPr>
                        <a:t>Access review of an access package</a:t>
                      </a:r>
                    </a:p>
                    <a:p>
                      <a:endParaRPr lang="en-US" sz="1600" b="0" noProof="0"/>
                    </a:p>
                  </a:txBody>
                  <a:tcPr/>
                </a:tc>
                <a:tc>
                  <a:txBody>
                    <a:bodyPr/>
                    <a:lstStyle/>
                    <a:p>
                      <a:r>
                        <a:rPr lang="en-US" sz="1600">
                          <a:hlinkClick r:id="rId5"/>
                        </a:rPr>
                        <a:t>Create an access review of an access package in entitlement management</a:t>
                      </a:r>
                      <a:endParaRPr lang="en-US" sz="1600"/>
                    </a:p>
                  </a:txBody>
                  <a:tcPr/>
                </a:tc>
                <a:extLst>
                  <a:ext uri="{0D108BD9-81ED-4DB2-BD59-A6C34878D82A}">
                    <a16:rowId xmlns:a16="http://schemas.microsoft.com/office/drawing/2014/main" val="952396977"/>
                  </a:ext>
                </a:extLst>
              </a:tr>
              <a:tr h="370840">
                <a:tc>
                  <a:txBody>
                    <a:bodyPr/>
                    <a:lstStyle/>
                    <a:p>
                      <a:endParaRPr lang="en-US" sz="1600" noProof="0"/>
                    </a:p>
                  </a:txBody>
                  <a:tcPr/>
                </a:tc>
                <a:tc>
                  <a:txBody>
                    <a:bodyPr/>
                    <a:lstStyle/>
                    <a:p>
                      <a:endParaRPr lang="en-US" sz="1600" noProof="0"/>
                    </a:p>
                  </a:txBody>
                  <a:tcPr/>
                </a:tc>
                <a:extLst>
                  <a:ext uri="{0D108BD9-81ED-4DB2-BD59-A6C34878D82A}">
                    <a16:rowId xmlns:a16="http://schemas.microsoft.com/office/drawing/2014/main" val="320479324"/>
                  </a:ext>
                </a:extLst>
              </a:tr>
              <a:tr h="370840">
                <a:tc>
                  <a:txBody>
                    <a:bodyPr/>
                    <a:lstStyle/>
                    <a:p>
                      <a:endParaRPr lang="en-US" sz="1600" noProof="0"/>
                    </a:p>
                  </a:txBody>
                  <a:tcPr/>
                </a:tc>
                <a:tc>
                  <a:txBody>
                    <a:bodyPr/>
                    <a:lstStyle/>
                    <a:p>
                      <a:endParaRPr lang="en-US" sz="1600" noProof="0"/>
                    </a:p>
                  </a:txBody>
                  <a:tcPr/>
                </a:tc>
                <a:extLst>
                  <a:ext uri="{0D108BD9-81ED-4DB2-BD59-A6C34878D82A}">
                    <a16:rowId xmlns:a16="http://schemas.microsoft.com/office/drawing/2014/main" val="1715172316"/>
                  </a:ext>
                </a:extLst>
              </a:tr>
              <a:tr h="370840">
                <a:tc>
                  <a:txBody>
                    <a:bodyPr/>
                    <a:lstStyle/>
                    <a:p>
                      <a:endParaRPr lang="en-US" sz="1600" noProof="0"/>
                    </a:p>
                  </a:txBody>
                  <a:tcPr/>
                </a:tc>
                <a:tc>
                  <a:txBody>
                    <a:bodyPr/>
                    <a:lstStyle/>
                    <a:p>
                      <a:endParaRPr lang="en-US" sz="1600" noProof="0" dirty="0"/>
                    </a:p>
                  </a:txBody>
                  <a:tcPr/>
                </a:tc>
                <a:extLst>
                  <a:ext uri="{0D108BD9-81ED-4DB2-BD59-A6C34878D82A}">
                    <a16:rowId xmlns:a16="http://schemas.microsoft.com/office/drawing/2014/main" val="240139656"/>
                  </a:ext>
                </a:extLst>
              </a:tr>
            </a:tbl>
          </a:graphicData>
        </a:graphic>
      </p:graphicFrame>
      <p:sp>
        <p:nvSpPr>
          <p:cNvPr id="2" name="Title 4">
            <a:extLst>
              <a:ext uri="{FF2B5EF4-FFF2-40B4-BE49-F238E27FC236}">
                <a16:creationId xmlns:a16="http://schemas.microsoft.com/office/drawing/2014/main" id="{36DC0F42-D92D-E2F4-72DE-81D70A4E1F24}"/>
              </a:ext>
            </a:extLst>
          </p:cNvPr>
          <p:cNvSpPr txBox="1">
            <a:spLocks/>
          </p:cNvSpPr>
          <p:nvPr/>
        </p:nvSpPr>
        <p:spPr>
          <a:xfrm>
            <a:off x="838200" y="1460787"/>
            <a:ext cx="8001000" cy="4598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a:p>
        </p:txBody>
      </p:sp>
    </p:spTree>
    <p:extLst>
      <p:ext uri="{BB962C8B-B14F-4D97-AF65-F5344CB8AC3E}">
        <p14:creationId xmlns:p14="http://schemas.microsoft.com/office/powerpoint/2010/main" val="279726081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3C47E81-F319-0C31-9FAE-43FEC592F14C}"/>
              </a:ext>
            </a:extLst>
          </p:cNvPr>
          <p:cNvSpPr txBox="1">
            <a:spLocks/>
          </p:cNvSpPr>
          <p:nvPr/>
        </p:nvSpPr>
        <p:spPr>
          <a:xfrm>
            <a:off x="-226338" y="2979778"/>
            <a:ext cx="5821379" cy="779799"/>
          </a:xfrm>
          <a:prstGeom prst="rect">
            <a:avLst/>
          </a:prstGeom>
          <a:noFill/>
        </p:spPr>
        <p:txBody>
          <a:bodyPr vert="horz" lIns="91440" tIns="45720" rIns="91440" bIns="45720" rtlCol="0" anchor="ctr" anchorCtr="0">
            <a:noAutofit/>
          </a:bodyPr>
          <a:lstStyle>
            <a:lvl1pPr algn="l" defTabSz="914400" rtl="0" eaLnBrk="1" latinLnBrk="0" hangingPunct="1">
              <a:lnSpc>
                <a:spcPct val="90000"/>
              </a:lnSpc>
              <a:spcBef>
                <a:spcPct val="0"/>
              </a:spcBef>
              <a:buNone/>
              <a:defRPr sz="3600" kern="1200" spc="-50" baseline="0">
                <a:solidFill>
                  <a:schemeClr val="tx1"/>
                </a:solidFill>
                <a:latin typeface="+mj-lt"/>
                <a:ea typeface="+mj-ea"/>
                <a:cs typeface="Segoe UI" panose="020B0502040204020203" pitchFamily="34" charset="0"/>
              </a:defRPr>
            </a:lvl1pPr>
          </a:lstStyle>
          <a:p>
            <a:pPr algn="ctr"/>
            <a:r>
              <a:rPr lang="en-US" sz="3200"/>
              <a:t>Logic App Example (optional)</a:t>
            </a:r>
            <a:br>
              <a:rPr lang="en-US" sz="3200"/>
            </a:br>
            <a:br>
              <a:rPr lang="en-US" sz="3200">
                <a:cs typeface="+mj-cs"/>
              </a:rPr>
            </a:br>
            <a:endParaRPr lang="en-US" sz="3200">
              <a:cs typeface="+mj-cs"/>
            </a:endParaRPr>
          </a:p>
        </p:txBody>
      </p:sp>
    </p:spTree>
    <p:extLst>
      <p:ext uri="{BB962C8B-B14F-4D97-AF65-F5344CB8AC3E}">
        <p14:creationId xmlns:p14="http://schemas.microsoft.com/office/powerpoint/2010/main" val="226711217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A10F8-40B9-801E-AAA8-FED5B374C55D}"/>
              </a:ext>
            </a:extLst>
          </p:cNvPr>
          <p:cNvSpPr>
            <a:spLocks noGrp="1"/>
          </p:cNvSpPr>
          <p:nvPr>
            <p:ph type="title"/>
          </p:nvPr>
        </p:nvSpPr>
        <p:spPr/>
        <p:txBody>
          <a:bodyPr>
            <a:normAutofit/>
          </a:bodyPr>
          <a:lstStyle/>
          <a:p>
            <a:r>
              <a:rPr lang="en-US" sz="3200">
                <a:latin typeface="+mn-lt"/>
              </a:rPr>
              <a:t>Step 1 Create Logic App</a:t>
            </a:r>
          </a:p>
        </p:txBody>
      </p:sp>
      <p:sp>
        <p:nvSpPr>
          <p:cNvPr id="4" name="Content Placeholder 2">
            <a:extLst>
              <a:ext uri="{FF2B5EF4-FFF2-40B4-BE49-F238E27FC236}">
                <a16:creationId xmlns:a16="http://schemas.microsoft.com/office/drawing/2014/main" id="{71B75D46-5A65-F926-A1CB-D67681CA8B3D}"/>
              </a:ext>
            </a:extLst>
          </p:cNvPr>
          <p:cNvSpPr txBox="1">
            <a:spLocks noGrp="1"/>
          </p:cNvSpPr>
          <p:nvPr>
            <p:ph sz="quarter" idx="10"/>
          </p:nvPr>
        </p:nvSpPr>
        <p:spPr>
          <a:xfrm>
            <a:off x="584200" y="1435100"/>
            <a:ext cx="3876964" cy="264687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rPr>
              <a:t>On the Azure portal, go to Azure Active Directory</a:t>
            </a:r>
          </a:p>
          <a:p>
            <a:pPr marL="457200" indent="-457200">
              <a:buFont typeface="+mj-lt"/>
              <a:buAutoNum type="alphaLcParenR"/>
            </a:pPr>
            <a:r>
              <a:rPr lang="en-US" sz="2000">
                <a:solidFill>
                  <a:srgbClr val="161616"/>
                </a:solidFill>
              </a:rPr>
              <a:t>On the left menu, select </a:t>
            </a:r>
            <a:r>
              <a:rPr lang="en-US" sz="2000" b="1">
                <a:solidFill>
                  <a:srgbClr val="161616"/>
                </a:solidFill>
              </a:rPr>
              <a:t>Identity Governance</a:t>
            </a:r>
            <a:r>
              <a:rPr lang="en-US" sz="2000">
                <a:solidFill>
                  <a:srgbClr val="161616"/>
                </a:solidFill>
              </a:rPr>
              <a:t>. </a:t>
            </a:r>
          </a:p>
          <a:p>
            <a:pPr marL="457200" indent="-457200">
              <a:buFont typeface="+mj-lt"/>
              <a:buAutoNum type="alphaLcParenR"/>
            </a:pPr>
            <a:r>
              <a:rPr lang="en-US" sz="2000">
                <a:solidFill>
                  <a:srgbClr val="161616"/>
                </a:solidFill>
              </a:rPr>
              <a:t>On the left menu, select </a:t>
            </a:r>
            <a:r>
              <a:rPr lang="en-US" sz="2000" b="1">
                <a:solidFill>
                  <a:srgbClr val="161616"/>
                </a:solidFill>
              </a:rPr>
              <a:t>Catalogs</a:t>
            </a:r>
            <a:endParaRPr lang="en-US" sz="2000">
              <a:solidFill>
                <a:srgbClr val="161616"/>
              </a:solidFill>
            </a:endParaRPr>
          </a:p>
          <a:p>
            <a:pPr marL="457200" indent="-457200">
              <a:buFont typeface="+mj-lt"/>
              <a:buAutoNum type="alphaLcParenR"/>
            </a:pPr>
            <a:r>
              <a:rPr lang="en-US" sz="2000">
                <a:solidFill>
                  <a:srgbClr val="161616"/>
                </a:solidFill>
              </a:rPr>
              <a:t>On the Catalogs Blade open the </a:t>
            </a:r>
            <a:r>
              <a:rPr lang="en-US" sz="2000" b="1">
                <a:solidFill>
                  <a:srgbClr val="161616"/>
                </a:solidFill>
              </a:rPr>
              <a:t>General </a:t>
            </a:r>
            <a:r>
              <a:rPr lang="en-US" sz="2000">
                <a:solidFill>
                  <a:srgbClr val="161616"/>
                </a:solidFill>
              </a:rPr>
              <a:t>Catalog</a:t>
            </a:r>
            <a:endParaRPr lang="en-US" sz="2000" b="1">
              <a:solidFill>
                <a:srgbClr val="161616"/>
              </a:solidFill>
            </a:endParaRPr>
          </a:p>
        </p:txBody>
      </p:sp>
      <p:pic>
        <p:nvPicPr>
          <p:cNvPr id="6" name="Picture 5">
            <a:extLst>
              <a:ext uri="{FF2B5EF4-FFF2-40B4-BE49-F238E27FC236}">
                <a16:creationId xmlns:a16="http://schemas.microsoft.com/office/drawing/2014/main" id="{48CB1423-2948-59B3-F428-7B24BEBD7A4F}"/>
              </a:ext>
            </a:extLst>
          </p:cNvPr>
          <p:cNvPicPr>
            <a:picLocks noChangeAspect="1"/>
          </p:cNvPicPr>
          <p:nvPr/>
        </p:nvPicPr>
        <p:blipFill>
          <a:blip r:embed="rId2"/>
          <a:stretch>
            <a:fillRect/>
          </a:stretch>
        </p:blipFill>
        <p:spPr>
          <a:xfrm>
            <a:off x="5134465" y="1435100"/>
            <a:ext cx="6135475" cy="3879273"/>
          </a:xfrm>
          <a:prstGeom prst="rect">
            <a:avLst/>
          </a:prstGeom>
        </p:spPr>
      </p:pic>
    </p:spTree>
    <p:extLst>
      <p:ext uri="{BB962C8B-B14F-4D97-AF65-F5344CB8AC3E}">
        <p14:creationId xmlns:p14="http://schemas.microsoft.com/office/powerpoint/2010/main" val="384209650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B195-7332-3546-79CF-54CD532EC05A}"/>
              </a:ext>
            </a:extLst>
          </p:cNvPr>
          <p:cNvSpPr>
            <a:spLocks noGrp="1"/>
          </p:cNvSpPr>
          <p:nvPr>
            <p:ph type="title"/>
          </p:nvPr>
        </p:nvSpPr>
        <p:spPr/>
        <p:txBody>
          <a:bodyPr>
            <a:normAutofit/>
          </a:bodyPr>
          <a:lstStyle/>
          <a:p>
            <a:r>
              <a:rPr lang="en-US" sz="3200">
                <a:latin typeface="+mn-lt"/>
              </a:rPr>
              <a:t>Step 1 Create Logic App</a:t>
            </a:r>
          </a:p>
        </p:txBody>
      </p:sp>
      <p:sp>
        <p:nvSpPr>
          <p:cNvPr id="4" name="Content Placeholder 2">
            <a:extLst>
              <a:ext uri="{FF2B5EF4-FFF2-40B4-BE49-F238E27FC236}">
                <a16:creationId xmlns:a16="http://schemas.microsoft.com/office/drawing/2014/main" id="{A29EBBDB-595F-149E-962F-751FB1B4C9BF}"/>
              </a:ext>
            </a:extLst>
          </p:cNvPr>
          <p:cNvSpPr txBox="1">
            <a:spLocks noGrp="1"/>
          </p:cNvSpPr>
          <p:nvPr>
            <p:ph sz="quarter" idx="10"/>
          </p:nvPr>
        </p:nvSpPr>
        <p:spPr>
          <a:xfrm>
            <a:off x="584200" y="1435100"/>
            <a:ext cx="3904673" cy="502291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400">
                <a:solidFill>
                  <a:srgbClr val="161616"/>
                </a:solidFill>
              </a:rPr>
              <a:t>On the General Catalog blade, select </a:t>
            </a:r>
            <a:r>
              <a:rPr lang="en-US" sz="2400" b="1">
                <a:solidFill>
                  <a:srgbClr val="161616"/>
                </a:solidFill>
              </a:rPr>
              <a:t>Custom </a:t>
            </a:r>
            <a:r>
              <a:rPr lang="en-US" sz="2000" b="1">
                <a:solidFill>
                  <a:srgbClr val="161616"/>
                </a:solidFill>
              </a:rPr>
              <a:t>Extensions</a:t>
            </a:r>
            <a:r>
              <a:rPr lang="en-US" sz="2400" b="1">
                <a:solidFill>
                  <a:srgbClr val="161616"/>
                </a:solidFill>
              </a:rPr>
              <a:t> </a:t>
            </a:r>
            <a:r>
              <a:rPr lang="en-US" sz="2400">
                <a:solidFill>
                  <a:srgbClr val="161616"/>
                </a:solidFill>
              </a:rPr>
              <a:t>on the left menu</a:t>
            </a:r>
          </a:p>
          <a:p>
            <a:pPr marL="457200" indent="-457200">
              <a:buFont typeface="+mj-lt"/>
              <a:buAutoNum type="alphaLcParenR"/>
            </a:pPr>
            <a:r>
              <a:rPr lang="en-US" sz="2400">
                <a:solidFill>
                  <a:srgbClr val="161616"/>
                </a:solidFill>
              </a:rPr>
              <a:t>On the Custom Extensions blade, select </a:t>
            </a:r>
            <a:r>
              <a:rPr lang="en-US" sz="2400" b="1">
                <a:solidFill>
                  <a:srgbClr val="161616"/>
                </a:solidFill>
              </a:rPr>
              <a:t>Add Custom extension</a:t>
            </a:r>
            <a:r>
              <a:rPr lang="en-US" sz="2400">
                <a:solidFill>
                  <a:srgbClr val="161616"/>
                </a:solidFill>
              </a:rPr>
              <a:t>. </a:t>
            </a:r>
          </a:p>
          <a:p>
            <a:pPr marL="457200" indent="-457200">
              <a:buFont typeface="+mj-lt"/>
              <a:buAutoNum type="alphaLcParenR"/>
            </a:pPr>
            <a:r>
              <a:rPr lang="en-US" sz="2400">
                <a:solidFill>
                  <a:srgbClr val="161616"/>
                </a:solidFill>
              </a:rPr>
              <a:t>Write IT Notification as </a:t>
            </a:r>
            <a:r>
              <a:rPr lang="en-US" sz="2400" b="1">
                <a:solidFill>
                  <a:srgbClr val="161616"/>
                </a:solidFill>
              </a:rPr>
              <a:t>Name </a:t>
            </a:r>
            <a:r>
              <a:rPr lang="en-US" sz="2400">
                <a:solidFill>
                  <a:srgbClr val="161616"/>
                </a:solidFill>
              </a:rPr>
              <a:t>and Send an email to IT department and Click on </a:t>
            </a:r>
            <a:r>
              <a:rPr lang="en-US" sz="2400" b="1">
                <a:solidFill>
                  <a:srgbClr val="161616"/>
                </a:solidFill>
              </a:rPr>
              <a:t>Next</a:t>
            </a:r>
          </a:p>
          <a:p>
            <a:pPr marL="457200" indent="-457200">
              <a:buFont typeface="+mj-lt"/>
              <a:buAutoNum type="alphaLcParenR"/>
            </a:pPr>
            <a:endParaRPr lang="en-US" sz="2400" b="1">
              <a:solidFill>
                <a:srgbClr val="161616"/>
              </a:solidFill>
            </a:endParaRPr>
          </a:p>
        </p:txBody>
      </p:sp>
      <p:pic>
        <p:nvPicPr>
          <p:cNvPr id="12" name="Picture 11">
            <a:extLst>
              <a:ext uri="{FF2B5EF4-FFF2-40B4-BE49-F238E27FC236}">
                <a16:creationId xmlns:a16="http://schemas.microsoft.com/office/drawing/2014/main" id="{373CE4A6-51BA-6CC4-ACBE-3C33804F0E68}"/>
              </a:ext>
            </a:extLst>
          </p:cNvPr>
          <p:cNvPicPr>
            <a:picLocks noChangeAspect="1"/>
          </p:cNvPicPr>
          <p:nvPr/>
        </p:nvPicPr>
        <p:blipFill>
          <a:blip r:embed="rId2"/>
          <a:stretch>
            <a:fillRect/>
          </a:stretch>
        </p:blipFill>
        <p:spPr>
          <a:xfrm>
            <a:off x="4958651" y="1435100"/>
            <a:ext cx="6841169" cy="4983117"/>
          </a:xfrm>
          <a:prstGeom prst="rect">
            <a:avLst/>
          </a:prstGeom>
        </p:spPr>
      </p:pic>
    </p:spTree>
    <p:extLst>
      <p:ext uri="{BB962C8B-B14F-4D97-AF65-F5344CB8AC3E}">
        <p14:creationId xmlns:p14="http://schemas.microsoft.com/office/powerpoint/2010/main" val="283019802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3047C03-F8DA-AE85-0A45-42B17525C718}"/>
              </a:ext>
            </a:extLst>
          </p:cNvPr>
          <p:cNvSpPr>
            <a:spLocks noGrp="1"/>
          </p:cNvSpPr>
          <p:nvPr>
            <p:ph type="title"/>
          </p:nvPr>
        </p:nvSpPr>
        <p:spPr>
          <a:xfrm>
            <a:off x="588963" y="457200"/>
            <a:ext cx="11017250" cy="554038"/>
          </a:xfrm>
        </p:spPr>
        <p:txBody>
          <a:bodyPr>
            <a:normAutofit/>
          </a:bodyPr>
          <a:lstStyle/>
          <a:p>
            <a:r>
              <a:rPr lang="en-US" sz="3200">
                <a:latin typeface="+mn-lt"/>
              </a:rPr>
              <a:t>Step 1 Create Logic App</a:t>
            </a:r>
          </a:p>
        </p:txBody>
      </p:sp>
      <p:sp>
        <p:nvSpPr>
          <p:cNvPr id="5" name="Content Placeholder 2">
            <a:extLst>
              <a:ext uri="{FF2B5EF4-FFF2-40B4-BE49-F238E27FC236}">
                <a16:creationId xmlns:a16="http://schemas.microsoft.com/office/drawing/2014/main" id="{1254660A-1344-0365-EE3C-3B58DA834E49}"/>
              </a:ext>
            </a:extLst>
          </p:cNvPr>
          <p:cNvSpPr txBox="1">
            <a:spLocks noGrp="1"/>
          </p:cNvSpPr>
          <p:nvPr>
            <p:ph sz="quarter" idx="10"/>
          </p:nvPr>
        </p:nvSpPr>
        <p:spPr>
          <a:xfrm>
            <a:off x="584200" y="1435100"/>
            <a:ext cx="4237182" cy="430887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rPr>
              <a:t>On Extension Type Tab, select </a:t>
            </a:r>
            <a:r>
              <a:rPr lang="en-US" sz="2000" b="1">
                <a:solidFill>
                  <a:srgbClr val="161616"/>
                </a:solidFill>
              </a:rPr>
              <a:t>Next</a:t>
            </a:r>
          </a:p>
          <a:p>
            <a:pPr marL="457200" indent="-457200">
              <a:buFont typeface="+mj-lt"/>
              <a:buAutoNum type="alphaLcParenR"/>
            </a:pPr>
            <a:r>
              <a:rPr lang="en-US" sz="2000">
                <a:solidFill>
                  <a:srgbClr val="161616"/>
                </a:solidFill>
              </a:rPr>
              <a:t>On the Extension Configuration, select </a:t>
            </a:r>
            <a:r>
              <a:rPr lang="en-US" sz="2000" b="1">
                <a:solidFill>
                  <a:srgbClr val="161616"/>
                </a:solidFill>
              </a:rPr>
              <a:t>Next</a:t>
            </a:r>
            <a:endParaRPr lang="en-US" sz="2000">
              <a:solidFill>
                <a:srgbClr val="161616"/>
              </a:solidFill>
            </a:endParaRPr>
          </a:p>
          <a:p>
            <a:pPr marL="457200" indent="-457200">
              <a:buFont typeface="+mj-lt"/>
              <a:buAutoNum type="alphaLcParenR"/>
            </a:pPr>
            <a:r>
              <a:rPr lang="en-US" sz="2000">
                <a:solidFill>
                  <a:srgbClr val="161616"/>
                </a:solidFill>
              </a:rPr>
              <a:t>On the Details tab, Select your Subscription, resource group and write </a:t>
            </a:r>
            <a:r>
              <a:rPr lang="en-US" sz="2000" err="1">
                <a:solidFill>
                  <a:srgbClr val="161616"/>
                </a:solidFill>
              </a:rPr>
              <a:t>SentITNotification</a:t>
            </a:r>
            <a:r>
              <a:rPr lang="en-US" sz="2000">
                <a:solidFill>
                  <a:srgbClr val="161616"/>
                </a:solidFill>
              </a:rPr>
              <a:t> as </a:t>
            </a:r>
            <a:r>
              <a:rPr lang="en-US" sz="2000" b="1">
                <a:solidFill>
                  <a:srgbClr val="161616"/>
                </a:solidFill>
              </a:rPr>
              <a:t>Logic app name</a:t>
            </a:r>
          </a:p>
          <a:p>
            <a:pPr marL="457200" indent="-457200">
              <a:buFont typeface="+mj-lt"/>
              <a:buAutoNum type="alphaLcParenR"/>
            </a:pPr>
            <a:r>
              <a:rPr lang="en-US" sz="2000">
                <a:solidFill>
                  <a:srgbClr val="161616"/>
                </a:solidFill>
              </a:rPr>
              <a:t>Select </a:t>
            </a:r>
            <a:r>
              <a:rPr lang="en-US" sz="2000" b="1">
                <a:solidFill>
                  <a:srgbClr val="161616"/>
                </a:solidFill>
              </a:rPr>
              <a:t>Create Logic App</a:t>
            </a:r>
          </a:p>
          <a:p>
            <a:pPr marL="457200" indent="-457200">
              <a:buFont typeface="+mj-lt"/>
              <a:buAutoNum type="alphaLcParenR"/>
            </a:pPr>
            <a:r>
              <a:rPr lang="en-US" sz="2000">
                <a:solidFill>
                  <a:srgbClr val="161616"/>
                </a:solidFill>
              </a:rPr>
              <a:t>After the logic app was created, select </a:t>
            </a:r>
            <a:r>
              <a:rPr lang="en-US" sz="2000" b="1">
                <a:solidFill>
                  <a:srgbClr val="161616"/>
                </a:solidFill>
              </a:rPr>
              <a:t>Review +</a:t>
            </a:r>
            <a:r>
              <a:rPr lang="en-US" sz="2000">
                <a:solidFill>
                  <a:srgbClr val="161616"/>
                </a:solidFill>
              </a:rPr>
              <a:t> </a:t>
            </a:r>
            <a:r>
              <a:rPr lang="en-US" sz="2000" b="1">
                <a:solidFill>
                  <a:srgbClr val="161616"/>
                </a:solidFill>
              </a:rPr>
              <a:t>Create </a:t>
            </a:r>
            <a:r>
              <a:rPr lang="en-US" sz="2000">
                <a:solidFill>
                  <a:srgbClr val="161616"/>
                </a:solidFill>
              </a:rPr>
              <a:t>and then</a:t>
            </a:r>
            <a:r>
              <a:rPr lang="en-US" sz="2000" b="1">
                <a:solidFill>
                  <a:srgbClr val="161616"/>
                </a:solidFill>
              </a:rPr>
              <a:t> Create</a:t>
            </a:r>
            <a:endParaRPr lang="en-US" sz="2000">
              <a:solidFill>
                <a:srgbClr val="161616"/>
              </a:solidFill>
            </a:endParaRPr>
          </a:p>
          <a:p>
            <a:pPr marL="457200" indent="-457200">
              <a:buFont typeface="+mj-lt"/>
              <a:buAutoNum type="alphaLcParenR"/>
            </a:pPr>
            <a:endParaRPr lang="en-US" sz="2000" b="1">
              <a:solidFill>
                <a:srgbClr val="161616"/>
              </a:solidFill>
            </a:endParaRPr>
          </a:p>
        </p:txBody>
      </p:sp>
      <p:pic>
        <p:nvPicPr>
          <p:cNvPr id="15" name="Picture 14">
            <a:extLst>
              <a:ext uri="{FF2B5EF4-FFF2-40B4-BE49-F238E27FC236}">
                <a16:creationId xmlns:a16="http://schemas.microsoft.com/office/drawing/2014/main" id="{4F0DE053-BA2D-6E9B-C10A-C36B5245D1FF}"/>
              </a:ext>
            </a:extLst>
          </p:cNvPr>
          <p:cNvPicPr>
            <a:picLocks noChangeAspect="1"/>
          </p:cNvPicPr>
          <p:nvPr/>
        </p:nvPicPr>
        <p:blipFill>
          <a:blip r:embed="rId2"/>
          <a:stretch>
            <a:fillRect/>
          </a:stretch>
        </p:blipFill>
        <p:spPr>
          <a:xfrm>
            <a:off x="5579482" y="1642031"/>
            <a:ext cx="4973053" cy="4042331"/>
          </a:xfrm>
          <a:prstGeom prst="rect">
            <a:avLst/>
          </a:prstGeom>
        </p:spPr>
      </p:pic>
    </p:spTree>
    <p:extLst>
      <p:ext uri="{BB962C8B-B14F-4D97-AF65-F5344CB8AC3E}">
        <p14:creationId xmlns:p14="http://schemas.microsoft.com/office/powerpoint/2010/main" val="3207463664"/>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BF804-A5CF-2117-99D6-34CCC30D169E}"/>
              </a:ext>
            </a:extLst>
          </p:cNvPr>
          <p:cNvSpPr>
            <a:spLocks noGrp="1"/>
          </p:cNvSpPr>
          <p:nvPr>
            <p:ph type="title"/>
          </p:nvPr>
        </p:nvSpPr>
        <p:spPr>
          <a:xfrm>
            <a:off x="584200" y="154636"/>
            <a:ext cx="10515600" cy="1325563"/>
          </a:xfrm>
        </p:spPr>
        <p:txBody>
          <a:bodyPr>
            <a:normAutofit/>
          </a:bodyPr>
          <a:lstStyle/>
          <a:p>
            <a:r>
              <a:rPr lang="en-US" sz="3200"/>
              <a:t>Step 2 Customize Logic App</a:t>
            </a:r>
          </a:p>
        </p:txBody>
      </p:sp>
      <p:sp>
        <p:nvSpPr>
          <p:cNvPr id="4" name="Content Placeholder 2">
            <a:extLst>
              <a:ext uri="{FF2B5EF4-FFF2-40B4-BE49-F238E27FC236}">
                <a16:creationId xmlns:a16="http://schemas.microsoft.com/office/drawing/2014/main" id="{EC5650CB-C642-827D-5ED4-701A934D3ECA}"/>
              </a:ext>
            </a:extLst>
          </p:cNvPr>
          <p:cNvSpPr txBox="1">
            <a:spLocks/>
          </p:cNvSpPr>
          <p:nvPr/>
        </p:nvSpPr>
        <p:spPr>
          <a:xfrm>
            <a:off x="584200" y="1435100"/>
            <a:ext cx="4237182" cy="210519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rPr>
              <a:t>On The Azure Portal, go to </a:t>
            </a:r>
            <a:r>
              <a:rPr lang="en-US" sz="2000" b="1">
                <a:solidFill>
                  <a:srgbClr val="161616"/>
                </a:solidFill>
              </a:rPr>
              <a:t>Logic Apps</a:t>
            </a:r>
          </a:p>
          <a:p>
            <a:pPr marL="457200" indent="-457200">
              <a:buFont typeface="+mj-lt"/>
              <a:buAutoNum type="alphaLcParenR"/>
            </a:pPr>
            <a:r>
              <a:rPr lang="en-US" sz="2000">
                <a:solidFill>
                  <a:srgbClr val="161616"/>
                </a:solidFill>
              </a:rPr>
              <a:t>Open </a:t>
            </a:r>
            <a:r>
              <a:rPr lang="en-US" sz="2000" b="1">
                <a:solidFill>
                  <a:srgbClr val="161616"/>
                </a:solidFill>
              </a:rPr>
              <a:t>SendITNotification</a:t>
            </a:r>
          </a:p>
          <a:p>
            <a:pPr marL="457200" indent="-457200">
              <a:buFont typeface="+mj-lt"/>
              <a:buAutoNum type="alphaLcParenR"/>
            </a:pPr>
            <a:r>
              <a:rPr lang="en-US" sz="2000">
                <a:solidFill>
                  <a:srgbClr val="161616"/>
                </a:solidFill>
              </a:rPr>
              <a:t>On the Left Menu, select </a:t>
            </a:r>
            <a:r>
              <a:rPr lang="en-US" sz="2000" b="1">
                <a:solidFill>
                  <a:srgbClr val="161616"/>
                </a:solidFill>
              </a:rPr>
              <a:t>Logic App designer</a:t>
            </a:r>
          </a:p>
          <a:p>
            <a:pPr marL="457200" indent="-457200">
              <a:buFont typeface="+mj-lt"/>
              <a:buAutoNum type="alphaLcParenR"/>
            </a:pPr>
            <a:endParaRPr lang="en-US" sz="2400" b="1">
              <a:solidFill>
                <a:srgbClr val="161616"/>
              </a:solidFill>
              <a:latin typeface="Segoe UI" panose="020B0502040204020203" pitchFamily="34" charset="0"/>
            </a:endParaRPr>
          </a:p>
        </p:txBody>
      </p:sp>
      <p:pic>
        <p:nvPicPr>
          <p:cNvPr id="6" name="Picture 5">
            <a:extLst>
              <a:ext uri="{FF2B5EF4-FFF2-40B4-BE49-F238E27FC236}">
                <a16:creationId xmlns:a16="http://schemas.microsoft.com/office/drawing/2014/main" id="{E4F036B5-D675-4A6E-E81A-3B3773B9848E}"/>
              </a:ext>
            </a:extLst>
          </p:cNvPr>
          <p:cNvPicPr>
            <a:picLocks noChangeAspect="1"/>
          </p:cNvPicPr>
          <p:nvPr/>
        </p:nvPicPr>
        <p:blipFill>
          <a:blip r:embed="rId2"/>
          <a:stretch>
            <a:fillRect/>
          </a:stretch>
        </p:blipFill>
        <p:spPr>
          <a:xfrm>
            <a:off x="4953419" y="1435100"/>
            <a:ext cx="7033698" cy="4605482"/>
          </a:xfrm>
          <a:prstGeom prst="rect">
            <a:avLst/>
          </a:prstGeom>
        </p:spPr>
      </p:pic>
    </p:spTree>
    <p:extLst>
      <p:ext uri="{BB962C8B-B14F-4D97-AF65-F5344CB8AC3E}">
        <p14:creationId xmlns:p14="http://schemas.microsoft.com/office/powerpoint/2010/main" val="82666784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06772F5-BC8E-E16C-393B-761EF32F5549}"/>
              </a:ext>
            </a:extLst>
          </p:cNvPr>
          <p:cNvSpPr>
            <a:spLocks noGrp="1"/>
          </p:cNvSpPr>
          <p:nvPr>
            <p:ph type="title"/>
          </p:nvPr>
        </p:nvSpPr>
        <p:spPr>
          <a:xfrm>
            <a:off x="588963" y="457200"/>
            <a:ext cx="11017250" cy="554038"/>
          </a:xfrm>
        </p:spPr>
        <p:txBody>
          <a:bodyPr>
            <a:normAutofit/>
          </a:bodyPr>
          <a:lstStyle/>
          <a:p>
            <a:r>
              <a:rPr lang="en-US"/>
              <a:t>Step 2 Customize Logic App</a:t>
            </a:r>
          </a:p>
        </p:txBody>
      </p:sp>
      <p:sp>
        <p:nvSpPr>
          <p:cNvPr id="5" name="Content Placeholder 2">
            <a:extLst>
              <a:ext uri="{FF2B5EF4-FFF2-40B4-BE49-F238E27FC236}">
                <a16:creationId xmlns:a16="http://schemas.microsoft.com/office/drawing/2014/main" id="{866673EA-27C3-27BB-5330-C738892F69F0}"/>
              </a:ext>
            </a:extLst>
          </p:cNvPr>
          <p:cNvSpPr txBox="1">
            <a:spLocks/>
          </p:cNvSpPr>
          <p:nvPr/>
        </p:nvSpPr>
        <p:spPr>
          <a:xfrm>
            <a:off x="584200" y="1435100"/>
            <a:ext cx="4237182" cy="173586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rPr>
              <a:t>On the Condition, right click and select </a:t>
            </a:r>
            <a:r>
              <a:rPr lang="en-US" sz="2000" b="1">
                <a:solidFill>
                  <a:srgbClr val="161616"/>
                </a:solidFill>
              </a:rPr>
              <a:t>delete</a:t>
            </a:r>
          </a:p>
          <a:p>
            <a:pPr marL="457200" indent="-457200">
              <a:buFont typeface="+mj-lt"/>
              <a:buAutoNum type="alphaLcParenR"/>
            </a:pPr>
            <a:r>
              <a:rPr lang="en-US" sz="2000">
                <a:solidFill>
                  <a:srgbClr val="161616"/>
                </a:solidFill>
              </a:rPr>
              <a:t>After it, only one activity should appear on the Workflow designer</a:t>
            </a:r>
          </a:p>
          <a:p>
            <a:pPr marL="457200" indent="-457200">
              <a:buFont typeface="+mj-lt"/>
              <a:buAutoNum type="alphaLcParenR"/>
            </a:pPr>
            <a:endParaRPr lang="en-US" sz="2400" b="1">
              <a:solidFill>
                <a:srgbClr val="161616"/>
              </a:solidFill>
              <a:latin typeface="Segoe UI" panose="020B0502040204020203" pitchFamily="34" charset="0"/>
            </a:endParaRPr>
          </a:p>
        </p:txBody>
      </p:sp>
      <p:pic>
        <p:nvPicPr>
          <p:cNvPr id="7" name="Picture 6">
            <a:extLst>
              <a:ext uri="{FF2B5EF4-FFF2-40B4-BE49-F238E27FC236}">
                <a16:creationId xmlns:a16="http://schemas.microsoft.com/office/drawing/2014/main" id="{41AF4E76-F99A-3106-407B-0862A10130C5}"/>
              </a:ext>
            </a:extLst>
          </p:cNvPr>
          <p:cNvPicPr>
            <a:picLocks noChangeAspect="1"/>
          </p:cNvPicPr>
          <p:nvPr/>
        </p:nvPicPr>
        <p:blipFill>
          <a:blip r:embed="rId2"/>
          <a:stretch>
            <a:fillRect/>
          </a:stretch>
        </p:blipFill>
        <p:spPr>
          <a:xfrm>
            <a:off x="5291319" y="1435100"/>
            <a:ext cx="5926576" cy="4017818"/>
          </a:xfrm>
          <a:prstGeom prst="rect">
            <a:avLst/>
          </a:prstGeom>
        </p:spPr>
      </p:pic>
    </p:spTree>
    <p:extLst>
      <p:ext uri="{BB962C8B-B14F-4D97-AF65-F5344CB8AC3E}">
        <p14:creationId xmlns:p14="http://schemas.microsoft.com/office/powerpoint/2010/main" val="399721986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54B2DE3-C8B6-E1DA-81A0-36D0F5A7E314}"/>
              </a:ext>
            </a:extLst>
          </p:cNvPr>
          <p:cNvSpPr>
            <a:spLocks noGrp="1"/>
          </p:cNvSpPr>
          <p:nvPr>
            <p:ph type="title"/>
          </p:nvPr>
        </p:nvSpPr>
        <p:spPr>
          <a:xfrm>
            <a:off x="588963" y="457200"/>
            <a:ext cx="11017250" cy="554038"/>
          </a:xfrm>
        </p:spPr>
        <p:txBody>
          <a:bodyPr>
            <a:normAutofit/>
          </a:bodyPr>
          <a:lstStyle/>
          <a:p>
            <a:r>
              <a:rPr lang="en-US" sz="3200"/>
              <a:t>Step 2 Customize Logic App</a:t>
            </a:r>
          </a:p>
        </p:txBody>
      </p:sp>
      <p:sp>
        <p:nvSpPr>
          <p:cNvPr id="5" name="Content Placeholder 2">
            <a:extLst>
              <a:ext uri="{FF2B5EF4-FFF2-40B4-BE49-F238E27FC236}">
                <a16:creationId xmlns:a16="http://schemas.microsoft.com/office/drawing/2014/main" id="{A59EC3D8-85FE-3B74-7FF5-01589D8068A9}"/>
              </a:ext>
            </a:extLst>
          </p:cNvPr>
          <p:cNvSpPr txBox="1">
            <a:spLocks/>
          </p:cNvSpPr>
          <p:nvPr/>
        </p:nvSpPr>
        <p:spPr>
          <a:xfrm>
            <a:off x="584200" y="1435100"/>
            <a:ext cx="4403436" cy="210519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rPr>
              <a:t>On the Workflow designer, click on the plus symbol (   )</a:t>
            </a:r>
            <a:endParaRPr lang="en-US" sz="2000" b="1">
              <a:solidFill>
                <a:srgbClr val="161616"/>
              </a:solidFill>
            </a:endParaRPr>
          </a:p>
          <a:p>
            <a:pPr marL="457200" indent="-457200">
              <a:buFont typeface="+mj-lt"/>
              <a:buAutoNum type="alphaLcParenR"/>
            </a:pPr>
            <a:r>
              <a:rPr lang="en-US" sz="2000">
                <a:solidFill>
                  <a:srgbClr val="161616"/>
                </a:solidFill>
              </a:rPr>
              <a:t>Select </a:t>
            </a:r>
            <a:r>
              <a:rPr lang="en-US" sz="2000" b="1">
                <a:solidFill>
                  <a:srgbClr val="161616"/>
                </a:solidFill>
              </a:rPr>
              <a:t>Add an Action</a:t>
            </a:r>
          </a:p>
          <a:p>
            <a:pPr marL="457200" indent="-457200">
              <a:buFont typeface="+mj-lt"/>
              <a:buAutoNum type="alphaLcParenR"/>
            </a:pPr>
            <a:r>
              <a:rPr lang="en-US" sz="2000">
                <a:solidFill>
                  <a:srgbClr val="161616"/>
                </a:solidFill>
              </a:rPr>
              <a:t>On the Add an Action blade, go to </a:t>
            </a:r>
            <a:r>
              <a:rPr lang="en-US" sz="2000" b="1">
                <a:solidFill>
                  <a:srgbClr val="161616"/>
                </a:solidFill>
              </a:rPr>
              <a:t>All</a:t>
            </a:r>
            <a:r>
              <a:rPr lang="en-US" sz="2000">
                <a:solidFill>
                  <a:srgbClr val="161616"/>
                </a:solidFill>
              </a:rPr>
              <a:t> tab and  select </a:t>
            </a:r>
            <a:r>
              <a:rPr lang="en-US" sz="2000" b="1">
                <a:solidFill>
                  <a:srgbClr val="161616"/>
                </a:solidFill>
              </a:rPr>
              <a:t>Office 365</a:t>
            </a:r>
            <a:endParaRPr lang="en-US" sz="2000">
              <a:solidFill>
                <a:srgbClr val="161616"/>
              </a:solidFill>
            </a:endParaRPr>
          </a:p>
          <a:p>
            <a:pPr marL="457200" indent="-457200">
              <a:buFont typeface="+mj-lt"/>
              <a:buAutoNum type="alphaLcParenR"/>
            </a:pPr>
            <a:endParaRPr lang="en-US" sz="2400" b="1">
              <a:solidFill>
                <a:srgbClr val="161616"/>
              </a:solidFill>
              <a:latin typeface="Segoe UI" panose="020B0502040204020203" pitchFamily="34" charset="0"/>
            </a:endParaRPr>
          </a:p>
        </p:txBody>
      </p:sp>
      <p:pic>
        <p:nvPicPr>
          <p:cNvPr id="7" name="Picture 6">
            <a:extLst>
              <a:ext uri="{FF2B5EF4-FFF2-40B4-BE49-F238E27FC236}">
                <a16:creationId xmlns:a16="http://schemas.microsoft.com/office/drawing/2014/main" id="{491D9ABE-0E49-50EF-0E33-8F2912FAEF9C}"/>
              </a:ext>
            </a:extLst>
          </p:cNvPr>
          <p:cNvPicPr>
            <a:picLocks noChangeAspect="1"/>
          </p:cNvPicPr>
          <p:nvPr/>
        </p:nvPicPr>
        <p:blipFill>
          <a:blip r:embed="rId2"/>
          <a:stretch>
            <a:fillRect/>
          </a:stretch>
        </p:blipFill>
        <p:spPr>
          <a:xfrm>
            <a:off x="4443832" y="1887676"/>
            <a:ext cx="266714" cy="228612"/>
          </a:xfrm>
          <a:prstGeom prst="rect">
            <a:avLst/>
          </a:prstGeom>
        </p:spPr>
      </p:pic>
      <p:pic>
        <p:nvPicPr>
          <p:cNvPr id="11" name="Picture 10">
            <a:extLst>
              <a:ext uri="{FF2B5EF4-FFF2-40B4-BE49-F238E27FC236}">
                <a16:creationId xmlns:a16="http://schemas.microsoft.com/office/drawing/2014/main" id="{A610B56D-B6B6-CDD3-B102-39DC31F69062}"/>
              </a:ext>
            </a:extLst>
          </p:cNvPr>
          <p:cNvPicPr>
            <a:picLocks noChangeAspect="1"/>
          </p:cNvPicPr>
          <p:nvPr/>
        </p:nvPicPr>
        <p:blipFill>
          <a:blip r:embed="rId3"/>
          <a:stretch>
            <a:fillRect/>
          </a:stretch>
        </p:blipFill>
        <p:spPr>
          <a:xfrm>
            <a:off x="5670034" y="1064601"/>
            <a:ext cx="4568475" cy="5549557"/>
          </a:xfrm>
          <a:prstGeom prst="rect">
            <a:avLst/>
          </a:prstGeom>
        </p:spPr>
      </p:pic>
    </p:spTree>
    <p:extLst>
      <p:ext uri="{BB962C8B-B14F-4D97-AF65-F5344CB8AC3E}">
        <p14:creationId xmlns:p14="http://schemas.microsoft.com/office/powerpoint/2010/main" val="315754661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normAutofit/>
          </a:bodyPr>
          <a:lstStyle/>
          <a:p>
            <a:r>
              <a:rPr lang="en-US" sz="3200"/>
              <a:t>PoC | Phase 1: Onboarding and Discovery</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9593354" cy="1477328"/>
          </a:xfrm>
          <a:prstGeom prst="rect">
            <a:avLst/>
          </a:prstGeom>
          <a:noFill/>
        </p:spPr>
        <p:txBody>
          <a:bodyPr wrap="square" lIns="0" tIns="0" rIns="0" bIns="0" rtlCol="0">
            <a:spAutoFit/>
          </a:bodyPr>
          <a:lstStyle/>
          <a:p>
            <a:pPr algn="l"/>
            <a:r>
              <a:rPr lang="en-GB" sz="2000" b="1"/>
              <a:t>Session </a:t>
            </a:r>
            <a:r>
              <a:rPr lang="en-GB" sz="2000"/>
              <a:t>(2 hour): </a:t>
            </a:r>
            <a:r>
              <a:rPr lang="en-GB" sz="2000" b="1"/>
              <a:t>Onboarding and discovery</a:t>
            </a:r>
          </a:p>
          <a:p>
            <a:pPr marL="342900" indent="-342900" algn="l">
              <a:buFont typeface="Arial" panose="020B0604020202020204" pitchFamily="34" charset="0"/>
              <a:buChar char="•"/>
            </a:pPr>
            <a:r>
              <a:rPr lang="en-GB" sz="2000"/>
              <a:t>Who? </a:t>
            </a:r>
            <a:r>
              <a:rPr lang="en-GB" sz="2000">
                <a:sym typeface="Wingdings" panose="05000000000000000000" pitchFamily="2" charset="2"/>
              </a:rPr>
              <a:t> </a:t>
            </a:r>
            <a:r>
              <a:rPr lang="en-GB" sz="2000"/>
              <a:t>All teams</a:t>
            </a:r>
          </a:p>
          <a:p>
            <a:pPr marL="342900" indent="-342900" algn="l">
              <a:buFont typeface="Arial" panose="020B0604020202020204" pitchFamily="34" charset="0"/>
              <a:buChar char="•"/>
            </a:pPr>
            <a:endParaRPr lang="en-GB" sz="2000"/>
          </a:p>
          <a:p>
            <a:pPr marL="0" indent="0">
              <a:buNone/>
            </a:pPr>
            <a:r>
              <a:rPr lang="en-US" sz="2000" b="1"/>
              <a:t>Working session </a:t>
            </a:r>
          </a:p>
          <a:p>
            <a:pPr marL="0" indent="0">
              <a:buNone/>
            </a:pPr>
            <a:r>
              <a:rPr lang="en-US" sz="1600"/>
              <a:t>2 hours</a:t>
            </a:r>
            <a:r>
              <a:rPr lang="en-US" sz="1100"/>
              <a:t>, </a:t>
            </a:r>
            <a:r>
              <a:rPr lang="en-US" sz="1600"/>
              <a:t>depending on complexity of scenario</a:t>
            </a:r>
          </a:p>
        </p:txBody>
      </p:sp>
      <p:graphicFrame>
        <p:nvGraphicFramePr>
          <p:cNvPr id="5" name="Table 20">
            <a:extLst>
              <a:ext uri="{FF2B5EF4-FFF2-40B4-BE49-F238E27FC236}">
                <a16:creationId xmlns:a16="http://schemas.microsoft.com/office/drawing/2014/main" id="{58ED357E-E2A2-C78B-E636-5AA7C821420C}"/>
              </a:ext>
            </a:extLst>
          </p:cNvPr>
          <p:cNvGraphicFramePr>
            <a:graphicFrameLocks noGrp="1"/>
          </p:cNvGraphicFramePr>
          <p:nvPr/>
        </p:nvGraphicFramePr>
        <p:xfrm>
          <a:off x="588263" y="4175760"/>
          <a:ext cx="10397984" cy="1691640"/>
        </p:xfrm>
        <a:graphic>
          <a:graphicData uri="http://schemas.openxmlformats.org/drawingml/2006/table">
            <a:tbl>
              <a:tblPr firstRow="1" bandRow="1">
                <a:tableStyleId>{3B4B98B0-60AC-42C2-AFA5-B58CD77FA1E5}</a:tableStyleId>
              </a:tblPr>
              <a:tblGrid>
                <a:gridCol w="5198992">
                  <a:extLst>
                    <a:ext uri="{9D8B030D-6E8A-4147-A177-3AD203B41FA5}">
                      <a16:colId xmlns:a16="http://schemas.microsoft.com/office/drawing/2014/main" val="1420714092"/>
                    </a:ext>
                  </a:extLst>
                </a:gridCol>
                <a:gridCol w="5198992">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a:t>Microsoft Entra ID Global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ym typeface="Wingdings" panose="05000000000000000000" pitchFamily="2" charset="2"/>
                        </a:rPr>
                        <a:t></a:t>
                      </a:r>
                      <a:r>
                        <a:rPr lang="en-US" sz="1600"/>
                        <a:t>Configure connected Organization and Access Package</a:t>
                      </a:r>
                    </a:p>
                  </a:txBody>
                  <a:tcPr/>
                </a:tc>
                <a:extLst>
                  <a:ext uri="{0D108BD9-81ED-4DB2-BD59-A6C34878D82A}">
                    <a16:rowId xmlns:a16="http://schemas.microsoft.com/office/drawing/2014/main" val="2668198742"/>
                  </a:ext>
                </a:extLst>
              </a:tr>
              <a:tr h="370840">
                <a:tc>
                  <a:txBody>
                    <a:bodyPr/>
                    <a:lstStyle/>
                    <a:p>
                      <a:r>
                        <a:rPr lang="en-US" sz="1600" noProof="0"/>
                        <a:t>Security Admin</a:t>
                      </a:r>
                    </a:p>
                  </a:txBody>
                  <a:tcPr/>
                </a:tc>
                <a:tc>
                  <a:txBody>
                    <a:bodyPr/>
                    <a:lstStyle/>
                    <a:p>
                      <a:r>
                        <a:rPr lang="en-US" sz="1600">
                          <a:sym typeface="Wingdings" panose="05000000000000000000" pitchFamily="2" charset="2"/>
                        </a:rPr>
                        <a:t></a:t>
                      </a:r>
                      <a:r>
                        <a:rPr lang="en-US" sz="1600" noProof="0"/>
                        <a:t>Ensure solution meets organizational security policies</a:t>
                      </a:r>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Compliance Manager</a:t>
                      </a:r>
                      <a:endParaRPr lang="en-US" sz="1600" noProof="0"/>
                    </a:p>
                  </a:txBody>
                  <a:tcPr/>
                </a:tc>
                <a:tc>
                  <a:txBody>
                    <a:bodyPr/>
                    <a:lstStyle/>
                    <a:p>
                      <a:r>
                        <a:rPr lang="en-US" sz="1600">
                          <a:sym typeface="Wingdings" panose="05000000000000000000" pitchFamily="2" charset="2"/>
                        </a:rPr>
                        <a:t> Ensure solutions complies with regulations</a:t>
                      </a:r>
                      <a:endParaRPr lang="en-US" sz="1600" noProof="0"/>
                    </a:p>
                  </a:txBody>
                  <a:tcPr/>
                </a:tc>
                <a:extLst>
                  <a:ext uri="{0D108BD9-81ED-4DB2-BD59-A6C34878D82A}">
                    <a16:rowId xmlns:a16="http://schemas.microsoft.com/office/drawing/2014/main" val="320479324"/>
                  </a:ext>
                </a:extLst>
              </a:tr>
            </a:tbl>
          </a:graphicData>
        </a:graphic>
      </p:graphicFrame>
      <p:sp>
        <p:nvSpPr>
          <p:cNvPr id="54" name="TextBox 23">
            <a:extLst>
              <a:ext uri="{FF2B5EF4-FFF2-40B4-BE49-F238E27FC236}">
                <a16:creationId xmlns:a16="http://schemas.microsoft.com/office/drawing/2014/main" id="{A8A71455-B578-A031-32F0-7874B1A09823}"/>
              </a:ext>
            </a:extLst>
          </p:cNvPr>
          <p:cNvSpPr txBox="1"/>
          <p:nvPr/>
        </p:nvSpPr>
        <p:spPr>
          <a:xfrm>
            <a:off x="1194839" y="2254256"/>
            <a:ext cx="862439" cy="338554"/>
          </a:xfrm>
          <a:prstGeom prst="rect">
            <a:avLst/>
          </a:prstGeom>
          <a:noFill/>
        </p:spPr>
        <p:txBody>
          <a:bodyPr wrap="square" rtlCol="0">
            <a:spAutoFit/>
          </a:bodyPr>
          <a:lstStyle/>
          <a:p>
            <a:r>
              <a:rPr lang="en-US" sz="1600"/>
              <a:t>2 hours</a:t>
            </a:r>
          </a:p>
        </p:txBody>
      </p:sp>
      <p:sp>
        <p:nvSpPr>
          <p:cNvPr id="55" name="TextBox 12">
            <a:extLst>
              <a:ext uri="{FF2B5EF4-FFF2-40B4-BE49-F238E27FC236}">
                <a16:creationId xmlns:a16="http://schemas.microsoft.com/office/drawing/2014/main" id="{625CD1D8-4750-3449-6A1C-C0FE44F224C4}"/>
              </a:ext>
            </a:extLst>
          </p:cNvPr>
          <p:cNvSpPr txBox="1"/>
          <p:nvPr/>
        </p:nvSpPr>
        <p:spPr>
          <a:xfrm>
            <a:off x="740347" y="1631741"/>
            <a:ext cx="1917778" cy="830997"/>
          </a:xfrm>
          <a:prstGeom prst="rect">
            <a:avLst/>
          </a:prstGeom>
          <a:noFill/>
        </p:spPr>
        <p:txBody>
          <a:bodyPr wrap="square" rtlCol="0">
            <a:spAutoFit/>
          </a:bodyPr>
          <a:lstStyle>
            <a:defPPr>
              <a:defRPr lang="en-US"/>
            </a:defPPr>
            <a:lvl1pPr>
              <a:defRPr sz="1600" b="1"/>
            </a:lvl1pPr>
          </a:lstStyle>
          <a:p>
            <a:pPr algn="ctr"/>
            <a:r>
              <a:rPr lang="en-US"/>
              <a:t>Onboarding and Discovery</a:t>
            </a:r>
          </a:p>
          <a:p>
            <a:pPr algn="ctr"/>
            <a:endParaRPr lang="en-US"/>
          </a:p>
        </p:txBody>
      </p:sp>
      <p:sp>
        <p:nvSpPr>
          <p:cNvPr id="59" name="TextBox 23">
            <a:extLst>
              <a:ext uri="{FF2B5EF4-FFF2-40B4-BE49-F238E27FC236}">
                <a16:creationId xmlns:a16="http://schemas.microsoft.com/office/drawing/2014/main" id="{5E7AB82C-D80E-C76E-BC78-1911786CB947}"/>
              </a:ext>
            </a:extLst>
          </p:cNvPr>
          <p:cNvSpPr txBox="1"/>
          <p:nvPr/>
        </p:nvSpPr>
        <p:spPr>
          <a:xfrm>
            <a:off x="3116341" y="2249245"/>
            <a:ext cx="862439" cy="338554"/>
          </a:xfrm>
          <a:prstGeom prst="rect">
            <a:avLst/>
          </a:prstGeom>
          <a:noFill/>
        </p:spPr>
        <p:txBody>
          <a:bodyPr wrap="square" rtlCol="0">
            <a:spAutoFit/>
          </a:bodyPr>
          <a:lstStyle/>
          <a:p>
            <a:r>
              <a:rPr lang="en-US" sz="1600"/>
              <a:t>1 hour</a:t>
            </a:r>
          </a:p>
        </p:txBody>
      </p:sp>
      <p:sp>
        <p:nvSpPr>
          <p:cNvPr id="60" name="TextBox 23">
            <a:extLst>
              <a:ext uri="{FF2B5EF4-FFF2-40B4-BE49-F238E27FC236}">
                <a16:creationId xmlns:a16="http://schemas.microsoft.com/office/drawing/2014/main" id="{470FFFA7-A2E3-07C4-F783-C11D489AC711}"/>
              </a:ext>
            </a:extLst>
          </p:cNvPr>
          <p:cNvSpPr txBox="1"/>
          <p:nvPr/>
        </p:nvSpPr>
        <p:spPr>
          <a:xfrm>
            <a:off x="4690368" y="2300470"/>
            <a:ext cx="862439" cy="338554"/>
          </a:xfrm>
          <a:prstGeom prst="rect">
            <a:avLst/>
          </a:prstGeom>
          <a:noFill/>
        </p:spPr>
        <p:txBody>
          <a:bodyPr wrap="square" rtlCol="0">
            <a:spAutoFit/>
          </a:bodyPr>
          <a:lstStyle/>
          <a:p>
            <a:r>
              <a:rPr lang="en-US" sz="1600"/>
              <a:t>2 hours</a:t>
            </a:r>
          </a:p>
        </p:txBody>
      </p:sp>
      <p:sp>
        <p:nvSpPr>
          <p:cNvPr id="61" name="TextBox 12">
            <a:extLst>
              <a:ext uri="{FF2B5EF4-FFF2-40B4-BE49-F238E27FC236}">
                <a16:creationId xmlns:a16="http://schemas.microsoft.com/office/drawing/2014/main" id="{DB77645D-04F6-583D-7C20-3198264D0EF2}"/>
              </a:ext>
            </a:extLst>
          </p:cNvPr>
          <p:cNvSpPr txBox="1"/>
          <p:nvPr/>
        </p:nvSpPr>
        <p:spPr>
          <a:xfrm>
            <a:off x="4255250" y="1611917"/>
            <a:ext cx="1713312" cy="584775"/>
          </a:xfrm>
          <a:prstGeom prst="rect">
            <a:avLst/>
          </a:prstGeom>
          <a:noFill/>
        </p:spPr>
        <p:txBody>
          <a:bodyPr wrap="square" rtlCol="0">
            <a:spAutoFit/>
          </a:bodyPr>
          <a:lstStyle/>
          <a:p>
            <a:pPr algn="ctr"/>
            <a:r>
              <a:rPr lang="es-MX" sz="1600" b="1"/>
              <a:t>C</a:t>
            </a:r>
            <a:r>
              <a:rPr lang="en-US" sz="1600" b="1" err="1"/>
              <a:t>ustom</a:t>
            </a:r>
            <a:r>
              <a:rPr lang="en-US" sz="1600" b="1"/>
              <a:t> Extensions</a:t>
            </a:r>
          </a:p>
        </p:txBody>
      </p:sp>
      <p:sp>
        <p:nvSpPr>
          <p:cNvPr id="63" name="TextBox 23">
            <a:extLst>
              <a:ext uri="{FF2B5EF4-FFF2-40B4-BE49-F238E27FC236}">
                <a16:creationId xmlns:a16="http://schemas.microsoft.com/office/drawing/2014/main" id="{E7824346-7532-F47E-6291-0DB6D0AD9F7C}"/>
              </a:ext>
            </a:extLst>
          </p:cNvPr>
          <p:cNvSpPr txBox="1"/>
          <p:nvPr/>
        </p:nvSpPr>
        <p:spPr>
          <a:xfrm>
            <a:off x="10009045" y="2258671"/>
            <a:ext cx="862439" cy="338554"/>
          </a:xfrm>
          <a:prstGeom prst="rect">
            <a:avLst/>
          </a:prstGeom>
          <a:noFill/>
        </p:spPr>
        <p:txBody>
          <a:bodyPr wrap="square" rtlCol="0">
            <a:spAutoFit/>
          </a:bodyPr>
          <a:lstStyle/>
          <a:p>
            <a:r>
              <a:rPr lang="en-US" sz="1600"/>
              <a:t>1 hour</a:t>
            </a:r>
          </a:p>
        </p:txBody>
      </p:sp>
      <p:sp>
        <p:nvSpPr>
          <p:cNvPr id="64" name="TextBox 12">
            <a:extLst>
              <a:ext uri="{FF2B5EF4-FFF2-40B4-BE49-F238E27FC236}">
                <a16:creationId xmlns:a16="http://schemas.microsoft.com/office/drawing/2014/main" id="{831B3E4B-9ECD-9C5E-082B-7BCFB6FBC420}"/>
              </a:ext>
            </a:extLst>
          </p:cNvPr>
          <p:cNvSpPr txBox="1"/>
          <p:nvPr/>
        </p:nvSpPr>
        <p:spPr>
          <a:xfrm>
            <a:off x="9836260" y="1808496"/>
            <a:ext cx="1193949" cy="338554"/>
          </a:xfrm>
          <a:prstGeom prst="rect">
            <a:avLst/>
          </a:prstGeom>
          <a:noFill/>
        </p:spPr>
        <p:txBody>
          <a:bodyPr wrap="square" rtlCol="0">
            <a:spAutoFit/>
          </a:bodyPr>
          <a:lstStyle/>
          <a:p>
            <a:pPr algn="ctr"/>
            <a:r>
              <a:rPr lang="en-US" sz="1600" b="1"/>
              <a:t>Close-out</a:t>
            </a:r>
          </a:p>
        </p:txBody>
      </p:sp>
      <p:sp>
        <p:nvSpPr>
          <p:cNvPr id="67" name="TextBox 12">
            <a:extLst>
              <a:ext uri="{FF2B5EF4-FFF2-40B4-BE49-F238E27FC236}">
                <a16:creationId xmlns:a16="http://schemas.microsoft.com/office/drawing/2014/main" id="{B7D4310E-08CF-98B5-FD2E-71F19E4BD799}"/>
              </a:ext>
            </a:extLst>
          </p:cNvPr>
          <p:cNvSpPr txBox="1"/>
          <p:nvPr/>
        </p:nvSpPr>
        <p:spPr>
          <a:xfrm>
            <a:off x="2705927" y="1646811"/>
            <a:ext cx="1713312" cy="584775"/>
          </a:xfrm>
          <a:prstGeom prst="rect">
            <a:avLst/>
          </a:prstGeom>
          <a:noFill/>
        </p:spPr>
        <p:txBody>
          <a:bodyPr wrap="square" rtlCol="0">
            <a:spAutoFit/>
          </a:bodyPr>
          <a:lstStyle/>
          <a:p>
            <a:pPr algn="ctr"/>
            <a:r>
              <a:rPr lang="en-US" sz="1600" b="1"/>
              <a:t>Auto assign Resources</a:t>
            </a:r>
          </a:p>
        </p:txBody>
      </p:sp>
      <p:cxnSp>
        <p:nvCxnSpPr>
          <p:cNvPr id="73" name="Gerade Verbindung mit Pfeil 2">
            <a:extLst>
              <a:ext uri="{FF2B5EF4-FFF2-40B4-BE49-F238E27FC236}">
                <a16:creationId xmlns:a16="http://schemas.microsoft.com/office/drawing/2014/main" id="{01A8A0B7-A048-EB37-18B1-96EC6368B9FE}"/>
              </a:ext>
            </a:extLst>
          </p:cNvPr>
          <p:cNvCxnSpPr>
            <a:cxnSpLocks/>
            <a:stCxn id="74" idx="6"/>
          </p:cNvCxnSpPr>
          <p:nvPr/>
        </p:nvCxnSpPr>
        <p:spPr>
          <a:xfrm>
            <a:off x="785858" y="2231586"/>
            <a:ext cx="1807873"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4" name="Ellipse 4">
            <a:extLst>
              <a:ext uri="{FF2B5EF4-FFF2-40B4-BE49-F238E27FC236}">
                <a16:creationId xmlns:a16="http://schemas.microsoft.com/office/drawing/2014/main" id="{257C39AA-1CD4-7143-9F8F-09C182F60327}"/>
              </a:ext>
            </a:extLst>
          </p:cNvPr>
          <p:cNvSpPr/>
          <p:nvPr/>
        </p:nvSpPr>
        <p:spPr bwMode="auto">
          <a:xfrm>
            <a:off x="473948" y="2075631"/>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75" name="Ellipse 40">
            <a:extLst>
              <a:ext uri="{FF2B5EF4-FFF2-40B4-BE49-F238E27FC236}">
                <a16:creationId xmlns:a16="http://schemas.microsoft.com/office/drawing/2014/main" id="{8F32DBC6-7B38-8857-1A2F-8EDEBCDF9B48}"/>
              </a:ext>
            </a:extLst>
          </p:cNvPr>
          <p:cNvSpPr/>
          <p:nvPr/>
        </p:nvSpPr>
        <p:spPr bwMode="auto">
          <a:xfrm>
            <a:off x="7951111" y="2136016"/>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76" name="Ellipse 4">
            <a:extLst>
              <a:ext uri="{FF2B5EF4-FFF2-40B4-BE49-F238E27FC236}">
                <a16:creationId xmlns:a16="http://schemas.microsoft.com/office/drawing/2014/main" id="{26E58B86-255A-C86E-E3CC-C82D06A4C9A7}"/>
              </a:ext>
            </a:extLst>
          </p:cNvPr>
          <p:cNvSpPr/>
          <p:nvPr/>
        </p:nvSpPr>
        <p:spPr bwMode="auto">
          <a:xfrm>
            <a:off x="11041890" y="2087220"/>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77" name="Ellipse 33">
            <a:extLst>
              <a:ext uri="{FF2B5EF4-FFF2-40B4-BE49-F238E27FC236}">
                <a16:creationId xmlns:a16="http://schemas.microsoft.com/office/drawing/2014/main" id="{7C5C2E59-B98F-4874-C044-6028D87B217F}"/>
              </a:ext>
            </a:extLst>
          </p:cNvPr>
          <p:cNvSpPr/>
          <p:nvPr/>
        </p:nvSpPr>
        <p:spPr bwMode="auto">
          <a:xfrm>
            <a:off x="2589127" y="2154545"/>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78" name="Ellipse 33">
            <a:extLst>
              <a:ext uri="{FF2B5EF4-FFF2-40B4-BE49-F238E27FC236}">
                <a16:creationId xmlns:a16="http://schemas.microsoft.com/office/drawing/2014/main" id="{3FEB77A4-4063-9AE7-983B-C0CF093D0F17}"/>
              </a:ext>
            </a:extLst>
          </p:cNvPr>
          <p:cNvSpPr/>
          <p:nvPr/>
        </p:nvSpPr>
        <p:spPr bwMode="auto">
          <a:xfrm>
            <a:off x="4127353" y="2160615"/>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9" name="Gerade Verbindung mit Pfeil 2">
            <a:extLst>
              <a:ext uri="{FF2B5EF4-FFF2-40B4-BE49-F238E27FC236}">
                <a16:creationId xmlns:a16="http://schemas.microsoft.com/office/drawing/2014/main" id="{DB77BED9-5D04-0F22-D7FC-C81EFE2CB212}"/>
              </a:ext>
            </a:extLst>
          </p:cNvPr>
          <p:cNvCxnSpPr>
            <a:cxnSpLocks/>
          </p:cNvCxnSpPr>
          <p:nvPr/>
        </p:nvCxnSpPr>
        <p:spPr>
          <a:xfrm>
            <a:off x="2747852" y="2244177"/>
            <a:ext cx="8282357" cy="4149"/>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Ellipse 33">
            <a:extLst>
              <a:ext uri="{FF2B5EF4-FFF2-40B4-BE49-F238E27FC236}">
                <a16:creationId xmlns:a16="http://schemas.microsoft.com/office/drawing/2014/main" id="{C95AF6C5-544C-1F05-D01F-21F4116658B0}"/>
              </a:ext>
            </a:extLst>
          </p:cNvPr>
          <p:cNvSpPr/>
          <p:nvPr/>
        </p:nvSpPr>
        <p:spPr bwMode="auto">
          <a:xfrm>
            <a:off x="5912705" y="2147050"/>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12">
            <a:extLst>
              <a:ext uri="{FF2B5EF4-FFF2-40B4-BE49-F238E27FC236}">
                <a16:creationId xmlns:a16="http://schemas.microsoft.com/office/drawing/2014/main" id="{6E0BDD25-752C-EFA7-60CB-B7072D024FEF}"/>
              </a:ext>
            </a:extLst>
          </p:cNvPr>
          <p:cNvSpPr txBox="1"/>
          <p:nvPr/>
        </p:nvSpPr>
        <p:spPr>
          <a:xfrm>
            <a:off x="6076832" y="1664470"/>
            <a:ext cx="1917778" cy="584775"/>
          </a:xfrm>
          <a:prstGeom prst="rect">
            <a:avLst/>
          </a:prstGeom>
          <a:noFill/>
        </p:spPr>
        <p:txBody>
          <a:bodyPr wrap="square" rtlCol="0">
            <a:spAutoFit/>
          </a:bodyPr>
          <a:lstStyle>
            <a:defPPr>
              <a:defRPr lang="en-US"/>
            </a:defPPr>
            <a:lvl1pPr>
              <a:defRPr sz="1600" b="1"/>
            </a:lvl1pPr>
          </a:lstStyle>
          <a:p>
            <a:pPr algn="ctr"/>
            <a:r>
              <a:rPr lang="en-US"/>
              <a:t>Convert existing External Users</a:t>
            </a:r>
          </a:p>
        </p:txBody>
      </p:sp>
      <p:sp>
        <p:nvSpPr>
          <p:cNvPr id="7" name="TextBox 23">
            <a:extLst>
              <a:ext uri="{FF2B5EF4-FFF2-40B4-BE49-F238E27FC236}">
                <a16:creationId xmlns:a16="http://schemas.microsoft.com/office/drawing/2014/main" id="{7E42F5A9-639A-E620-6A98-FA8F40E7AF9E}"/>
              </a:ext>
            </a:extLst>
          </p:cNvPr>
          <p:cNvSpPr txBox="1"/>
          <p:nvPr/>
        </p:nvSpPr>
        <p:spPr>
          <a:xfrm>
            <a:off x="6669824" y="2300470"/>
            <a:ext cx="862439" cy="338554"/>
          </a:xfrm>
          <a:prstGeom prst="rect">
            <a:avLst/>
          </a:prstGeom>
          <a:noFill/>
        </p:spPr>
        <p:txBody>
          <a:bodyPr wrap="square" rtlCol="0">
            <a:spAutoFit/>
          </a:bodyPr>
          <a:lstStyle/>
          <a:p>
            <a:r>
              <a:rPr lang="en-US" sz="1600"/>
              <a:t>1 hour</a:t>
            </a:r>
          </a:p>
        </p:txBody>
      </p:sp>
      <p:sp>
        <p:nvSpPr>
          <p:cNvPr id="9" name="Ellipse 40">
            <a:extLst>
              <a:ext uri="{FF2B5EF4-FFF2-40B4-BE49-F238E27FC236}">
                <a16:creationId xmlns:a16="http://schemas.microsoft.com/office/drawing/2014/main" id="{F64D8E4D-B91D-0CC9-07DA-83D623459531}"/>
              </a:ext>
            </a:extLst>
          </p:cNvPr>
          <p:cNvSpPr/>
          <p:nvPr/>
        </p:nvSpPr>
        <p:spPr bwMode="auto">
          <a:xfrm>
            <a:off x="9551799" y="2131923"/>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23">
            <a:extLst>
              <a:ext uri="{FF2B5EF4-FFF2-40B4-BE49-F238E27FC236}">
                <a16:creationId xmlns:a16="http://schemas.microsoft.com/office/drawing/2014/main" id="{2F37BCAF-139A-CC3E-A595-97EFB3300436}"/>
              </a:ext>
            </a:extLst>
          </p:cNvPr>
          <p:cNvSpPr txBox="1"/>
          <p:nvPr/>
        </p:nvSpPr>
        <p:spPr>
          <a:xfrm>
            <a:off x="8512306" y="2307067"/>
            <a:ext cx="862439" cy="338554"/>
          </a:xfrm>
          <a:prstGeom prst="rect">
            <a:avLst/>
          </a:prstGeom>
          <a:noFill/>
        </p:spPr>
        <p:txBody>
          <a:bodyPr wrap="square" rtlCol="0">
            <a:spAutoFit/>
          </a:bodyPr>
          <a:lstStyle/>
          <a:p>
            <a:r>
              <a:rPr lang="en-US" sz="1600"/>
              <a:t>1 hour</a:t>
            </a:r>
          </a:p>
        </p:txBody>
      </p:sp>
      <p:sp>
        <p:nvSpPr>
          <p:cNvPr id="11" name="TextBox 12">
            <a:extLst>
              <a:ext uri="{FF2B5EF4-FFF2-40B4-BE49-F238E27FC236}">
                <a16:creationId xmlns:a16="http://schemas.microsoft.com/office/drawing/2014/main" id="{7928D2F5-1002-BB47-CF11-5CE0A3830109}"/>
              </a:ext>
            </a:extLst>
          </p:cNvPr>
          <p:cNvSpPr txBox="1"/>
          <p:nvPr/>
        </p:nvSpPr>
        <p:spPr>
          <a:xfrm>
            <a:off x="8091831" y="1659926"/>
            <a:ext cx="1489654" cy="523220"/>
          </a:xfrm>
          <a:prstGeom prst="rect">
            <a:avLst/>
          </a:prstGeom>
          <a:noFill/>
        </p:spPr>
        <p:txBody>
          <a:bodyPr wrap="square" rtlCol="0">
            <a:spAutoFit/>
          </a:bodyPr>
          <a:lstStyle/>
          <a:p>
            <a:pPr algn="ctr"/>
            <a:r>
              <a:rPr lang="en-US" sz="1400" b="1"/>
              <a:t>Access Recertification</a:t>
            </a:r>
          </a:p>
        </p:txBody>
      </p:sp>
    </p:spTree>
    <p:extLst>
      <p:ext uri="{BB962C8B-B14F-4D97-AF65-F5344CB8AC3E}">
        <p14:creationId xmlns:p14="http://schemas.microsoft.com/office/powerpoint/2010/main" val="531261392"/>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2FE99-3F3E-48B1-3B24-AFA56BC4AE04}"/>
              </a:ext>
            </a:extLst>
          </p:cNvPr>
          <p:cNvSpPr>
            <a:spLocks noGrp="1"/>
          </p:cNvSpPr>
          <p:nvPr>
            <p:ph type="title"/>
          </p:nvPr>
        </p:nvSpPr>
        <p:spPr/>
        <p:txBody>
          <a:bodyPr>
            <a:normAutofit/>
          </a:bodyPr>
          <a:lstStyle/>
          <a:p>
            <a:r>
              <a:rPr lang="en-US" sz="3200">
                <a:latin typeface="+mn-lt"/>
              </a:rPr>
              <a:t>Step 2 Customize Logic App</a:t>
            </a:r>
          </a:p>
        </p:txBody>
      </p:sp>
      <p:sp>
        <p:nvSpPr>
          <p:cNvPr id="4" name="Content Placeholder 2">
            <a:extLst>
              <a:ext uri="{FF2B5EF4-FFF2-40B4-BE49-F238E27FC236}">
                <a16:creationId xmlns:a16="http://schemas.microsoft.com/office/drawing/2014/main" id="{718B8694-E812-E8DD-934A-A85CA3F147C8}"/>
              </a:ext>
            </a:extLst>
          </p:cNvPr>
          <p:cNvSpPr txBox="1">
            <a:spLocks/>
          </p:cNvSpPr>
          <p:nvPr/>
        </p:nvSpPr>
        <p:spPr>
          <a:xfrm>
            <a:off x="584200" y="1435100"/>
            <a:ext cx="4403436" cy="105875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rPr>
              <a:t>On the </a:t>
            </a:r>
            <a:r>
              <a:rPr lang="en-US" sz="2000" b="1">
                <a:solidFill>
                  <a:srgbClr val="161616"/>
                </a:solidFill>
              </a:rPr>
              <a:t>Actions</a:t>
            </a:r>
            <a:r>
              <a:rPr lang="en-US" sz="2000">
                <a:solidFill>
                  <a:srgbClr val="161616"/>
                </a:solidFill>
              </a:rPr>
              <a:t> tab, select Send Email (v2)</a:t>
            </a:r>
          </a:p>
          <a:p>
            <a:pPr marL="457200" indent="-457200">
              <a:buFont typeface="+mj-lt"/>
              <a:buAutoNum type="alphaLcParenR"/>
            </a:pPr>
            <a:endParaRPr lang="en-US" sz="2400" b="1">
              <a:solidFill>
                <a:srgbClr val="161616"/>
              </a:solidFill>
              <a:latin typeface="Segoe UI" panose="020B0502040204020203" pitchFamily="34" charset="0"/>
            </a:endParaRPr>
          </a:p>
        </p:txBody>
      </p:sp>
      <p:pic>
        <p:nvPicPr>
          <p:cNvPr id="14" name="Picture 13">
            <a:extLst>
              <a:ext uri="{FF2B5EF4-FFF2-40B4-BE49-F238E27FC236}">
                <a16:creationId xmlns:a16="http://schemas.microsoft.com/office/drawing/2014/main" id="{B6B50319-5659-922B-DE71-A93BEAE9B47C}"/>
              </a:ext>
            </a:extLst>
          </p:cNvPr>
          <p:cNvPicPr>
            <a:picLocks noChangeAspect="1"/>
          </p:cNvPicPr>
          <p:nvPr/>
        </p:nvPicPr>
        <p:blipFill>
          <a:blip r:embed="rId2"/>
          <a:stretch>
            <a:fillRect/>
          </a:stretch>
        </p:blipFill>
        <p:spPr>
          <a:xfrm>
            <a:off x="5814254" y="1435100"/>
            <a:ext cx="4008620" cy="5296010"/>
          </a:xfrm>
          <a:prstGeom prst="rect">
            <a:avLst/>
          </a:prstGeom>
        </p:spPr>
      </p:pic>
    </p:spTree>
    <p:extLst>
      <p:ext uri="{BB962C8B-B14F-4D97-AF65-F5344CB8AC3E}">
        <p14:creationId xmlns:p14="http://schemas.microsoft.com/office/powerpoint/2010/main" val="224764310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E3AF8-D0E1-BF40-8AB2-66BA450CB094}"/>
              </a:ext>
            </a:extLst>
          </p:cNvPr>
          <p:cNvSpPr>
            <a:spLocks noGrp="1"/>
          </p:cNvSpPr>
          <p:nvPr>
            <p:ph type="title"/>
          </p:nvPr>
        </p:nvSpPr>
        <p:spPr/>
        <p:txBody>
          <a:bodyPr>
            <a:normAutofit/>
          </a:bodyPr>
          <a:lstStyle/>
          <a:p>
            <a:r>
              <a:rPr lang="en-US" sz="3200">
                <a:latin typeface="+mn-lt"/>
              </a:rPr>
              <a:t>Step 2 Customize Logic App</a:t>
            </a:r>
          </a:p>
        </p:txBody>
      </p:sp>
      <p:sp>
        <p:nvSpPr>
          <p:cNvPr id="14" name="Content Placeholder 2">
            <a:extLst>
              <a:ext uri="{FF2B5EF4-FFF2-40B4-BE49-F238E27FC236}">
                <a16:creationId xmlns:a16="http://schemas.microsoft.com/office/drawing/2014/main" id="{A9D0B939-DFAB-AC56-CF91-CDDE5FB0F50F}"/>
              </a:ext>
            </a:extLst>
          </p:cNvPr>
          <p:cNvSpPr txBox="1">
            <a:spLocks/>
          </p:cNvSpPr>
          <p:nvPr/>
        </p:nvSpPr>
        <p:spPr>
          <a:xfrm>
            <a:off x="584200" y="1435100"/>
            <a:ext cx="4403436" cy="401340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latin typeface="Segoe UI" panose="020B0502040204020203" pitchFamily="34" charset="0"/>
              </a:rPr>
              <a:t>On send an email Action (v2), write the name of your IT DL as </a:t>
            </a:r>
            <a:r>
              <a:rPr lang="en-US" sz="2000" b="1">
                <a:solidFill>
                  <a:srgbClr val="161616"/>
                </a:solidFill>
                <a:latin typeface="Segoe UI" panose="020B0502040204020203" pitchFamily="34" charset="0"/>
              </a:rPr>
              <a:t>To</a:t>
            </a:r>
          </a:p>
          <a:p>
            <a:pPr marL="457200" indent="-457200">
              <a:buFont typeface="+mj-lt"/>
              <a:buAutoNum type="alphaLcParenR"/>
            </a:pPr>
            <a:r>
              <a:rPr lang="en-US" sz="2000">
                <a:solidFill>
                  <a:srgbClr val="161616"/>
                </a:solidFill>
                <a:latin typeface="Segoe UI" panose="020B0502040204020203" pitchFamily="34" charset="0"/>
              </a:rPr>
              <a:t>Select the </a:t>
            </a:r>
            <a:r>
              <a:rPr lang="en-US" sz="2000" b="1">
                <a:solidFill>
                  <a:srgbClr val="161616"/>
                </a:solidFill>
                <a:latin typeface="Segoe UI" panose="020B0502040204020203" pitchFamily="34" charset="0"/>
              </a:rPr>
              <a:t>subject </a:t>
            </a:r>
            <a:r>
              <a:rPr lang="en-US" sz="2000">
                <a:solidFill>
                  <a:srgbClr val="161616"/>
                </a:solidFill>
                <a:latin typeface="Segoe UI" panose="020B0502040204020203" pitchFamily="34" charset="0"/>
              </a:rPr>
              <a:t>textbox, clic on the </a:t>
            </a:r>
            <a:r>
              <a:rPr lang="en-US" sz="2000" b="1">
                <a:solidFill>
                  <a:srgbClr val="161616"/>
                </a:solidFill>
                <a:latin typeface="Segoe UI" panose="020B0502040204020203" pitchFamily="34" charset="0"/>
              </a:rPr>
              <a:t>Add dynamic content </a:t>
            </a:r>
            <a:r>
              <a:rPr lang="en-US" sz="2000">
                <a:solidFill>
                  <a:srgbClr val="161616"/>
                </a:solidFill>
                <a:latin typeface="Segoe UI" panose="020B0502040204020203" pitchFamily="34" charset="0"/>
              </a:rPr>
              <a:t>link, on the add dynamic content window search for Requestor and Select </a:t>
            </a:r>
            <a:r>
              <a:rPr lang="en-US" sz="2000" b="1">
                <a:solidFill>
                  <a:srgbClr val="161616"/>
                </a:solidFill>
                <a:latin typeface="Segoe UI" panose="020B0502040204020203" pitchFamily="34" charset="0"/>
              </a:rPr>
              <a:t>DisplayName</a:t>
            </a:r>
            <a:endParaRPr lang="en-US" sz="2000">
              <a:solidFill>
                <a:srgbClr val="161616"/>
              </a:solidFill>
              <a:latin typeface="Segoe UI" panose="020B0502040204020203" pitchFamily="34" charset="0"/>
            </a:endParaRPr>
          </a:p>
          <a:p>
            <a:pPr marL="457200" indent="-457200">
              <a:buFont typeface="+mj-lt"/>
              <a:buAutoNum type="alphaLcParenR"/>
            </a:pPr>
            <a:r>
              <a:rPr lang="en-US" sz="2000">
                <a:solidFill>
                  <a:srgbClr val="161616"/>
                </a:solidFill>
                <a:latin typeface="Segoe UI" panose="020B0502040204020203" pitchFamily="34" charset="0"/>
              </a:rPr>
              <a:t>Write An user was added for an Exception to the CA policies as</a:t>
            </a:r>
            <a:r>
              <a:rPr lang="en-US" sz="2000" b="1">
                <a:solidFill>
                  <a:srgbClr val="161616"/>
                </a:solidFill>
                <a:latin typeface="Segoe UI" panose="020B0502040204020203" pitchFamily="34" charset="0"/>
              </a:rPr>
              <a:t> body</a:t>
            </a:r>
          </a:p>
          <a:p>
            <a:pPr marL="457200" indent="-457200">
              <a:buFont typeface="+mj-lt"/>
              <a:buAutoNum type="alphaLcParenR"/>
            </a:pPr>
            <a:r>
              <a:rPr lang="en-US" sz="2000">
                <a:solidFill>
                  <a:srgbClr val="161616"/>
                </a:solidFill>
                <a:latin typeface="Segoe UI" panose="020B0502040204020203" pitchFamily="34" charset="0"/>
              </a:rPr>
              <a:t>Select </a:t>
            </a:r>
            <a:r>
              <a:rPr lang="en-US" sz="2000" b="1">
                <a:solidFill>
                  <a:srgbClr val="161616"/>
                </a:solidFill>
                <a:latin typeface="Segoe UI" panose="020B0502040204020203" pitchFamily="34" charset="0"/>
              </a:rPr>
              <a:t>Save</a:t>
            </a:r>
            <a:endParaRPr lang="en-US" sz="2000">
              <a:solidFill>
                <a:srgbClr val="161616"/>
              </a:solidFill>
              <a:latin typeface="Segoe UI" panose="020B0502040204020203" pitchFamily="34" charset="0"/>
            </a:endParaRPr>
          </a:p>
          <a:p>
            <a:pPr marL="457200" indent="-457200">
              <a:buFont typeface="+mj-lt"/>
              <a:buAutoNum type="alphaLcParenR"/>
            </a:pPr>
            <a:endParaRPr lang="en-US" sz="2400" b="1">
              <a:solidFill>
                <a:srgbClr val="161616"/>
              </a:solidFill>
              <a:latin typeface="Segoe UI" panose="020B0502040204020203" pitchFamily="34" charset="0"/>
            </a:endParaRPr>
          </a:p>
        </p:txBody>
      </p:sp>
      <p:pic>
        <p:nvPicPr>
          <p:cNvPr id="16" name="Picture 15">
            <a:extLst>
              <a:ext uri="{FF2B5EF4-FFF2-40B4-BE49-F238E27FC236}">
                <a16:creationId xmlns:a16="http://schemas.microsoft.com/office/drawing/2014/main" id="{E54F4A69-1080-1693-ACFB-22896B2A8C71}"/>
              </a:ext>
            </a:extLst>
          </p:cNvPr>
          <p:cNvPicPr>
            <a:picLocks noChangeAspect="1"/>
          </p:cNvPicPr>
          <p:nvPr/>
        </p:nvPicPr>
        <p:blipFill>
          <a:blip r:embed="rId2"/>
          <a:stretch>
            <a:fillRect/>
          </a:stretch>
        </p:blipFill>
        <p:spPr>
          <a:xfrm>
            <a:off x="5839612" y="1743959"/>
            <a:ext cx="5604528" cy="3645664"/>
          </a:xfrm>
          <a:prstGeom prst="rect">
            <a:avLst/>
          </a:prstGeom>
        </p:spPr>
      </p:pic>
    </p:spTree>
    <p:extLst>
      <p:ext uri="{BB962C8B-B14F-4D97-AF65-F5344CB8AC3E}">
        <p14:creationId xmlns:p14="http://schemas.microsoft.com/office/powerpoint/2010/main" val="268445965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5D32F-BA01-32C5-688C-17F93F2BFD56}"/>
              </a:ext>
            </a:extLst>
          </p:cNvPr>
          <p:cNvSpPr>
            <a:spLocks noGrp="1"/>
          </p:cNvSpPr>
          <p:nvPr>
            <p:ph type="title"/>
          </p:nvPr>
        </p:nvSpPr>
        <p:spPr/>
        <p:txBody>
          <a:bodyPr>
            <a:normAutofit/>
          </a:bodyPr>
          <a:lstStyle/>
          <a:p>
            <a:r>
              <a:rPr lang="en-US" sz="3200"/>
              <a:t>Step 3: Search the existing Access Package</a:t>
            </a:r>
          </a:p>
        </p:txBody>
      </p:sp>
      <p:sp>
        <p:nvSpPr>
          <p:cNvPr id="5" name="Content Placeholder 2">
            <a:extLst>
              <a:ext uri="{FF2B5EF4-FFF2-40B4-BE49-F238E27FC236}">
                <a16:creationId xmlns:a16="http://schemas.microsoft.com/office/drawing/2014/main" id="{B3DF1484-98B4-F947-BB1F-FE80C2F13C57}"/>
              </a:ext>
            </a:extLst>
          </p:cNvPr>
          <p:cNvSpPr txBox="1">
            <a:spLocks/>
          </p:cNvSpPr>
          <p:nvPr/>
        </p:nvSpPr>
        <p:spPr>
          <a:xfrm>
            <a:off x="584201" y="1435100"/>
            <a:ext cx="4647676" cy="32624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latin typeface="Segoe UI" panose="020B0502040204020203" pitchFamily="34" charset="0"/>
              </a:rPr>
              <a:t>On the Entra portal, in the left navigation, under </a:t>
            </a:r>
            <a:r>
              <a:rPr lang="en-US" sz="2000" b="1">
                <a:solidFill>
                  <a:srgbClr val="161616"/>
                </a:solidFill>
                <a:latin typeface="Segoe UI" panose="020B0502040204020203" pitchFamily="34" charset="0"/>
              </a:rPr>
              <a:t>Identity Governance </a:t>
            </a:r>
            <a:r>
              <a:rPr lang="en-US" sz="2000">
                <a:solidFill>
                  <a:srgbClr val="161616"/>
                </a:solidFill>
                <a:latin typeface="Segoe UI" panose="020B0502040204020203" pitchFamily="34" charset="0"/>
              </a:rPr>
              <a:t>select </a:t>
            </a:r>
            <a:r>
              <a:rPr lang="en-US" sz="2000" b="1">
                <a:solidFill>
                  <a:srgbClr val="161616"/>
                </a:solidFill>
                <a:latin typeface="Segoe UI" panose="020B0502040204020203" pitchFamily="34" charset="0"/>
              </a:rPr>
              <a:t>Entitlement Management</a:t>
            </a:r>
            <a:endParaRPr lang="en-US" sz="2000">
              <a:solidFill>
                <a:srgbClr val="161616"/>
              </a:solidFill>
              <a:latin typeface="Segoe UI" panose="020B0502040204020203" pitchFamily="34" charset="0"/>
            </a:endParaRPr>
          </a:p>
          <a:p>
            <a:pPr marL="457200" indent="-457200">
              <a:buFont typeface="+mj-lt"/>
              <a:buAutoNum type="alphaLcParenR"/>
            </a:pPr>
            <a:r>
              <a:rPr lang="en-US" sz="2000">
                <a:solidFill>
                  <a:srgbClr val="161616"/>
                </a:solidFill>
                <a:latin typeface="Segoe UI" panose="020B0502040204020203" pitchFamily="34" charset="0"/>
              </a:rPr>
              <a:t>On the left menu, select </a:t>
            </a:r>
            <a:r>
              <a:rPr lang="en-US" sz="2000" b="1">
                <a:solidFill>
                  <a:srgbClr val="161616"/>
                </a:solidFill>
                <a:latin typeface="Segoe UI" panose="020B0502040204020203" pitchFamily="34" charset="0"/>
              </a:rPr>
              <a:t>Access packages</a:t>
            </a:r>
            <a:r>
              <a:rPr lang="en-US" sz="2000">
                <a:solidFill>
                  <a:srgbClr val="161616"/>
                </a:solidFill>
                <a:latin typeface="Segoe UI" panose="020B0502040204020203" pitchFamily="34" charset="0"/>
              </a:rPr>
              <a:t>. </a:t>
            </a:r>
          </a:p>
          <a:p>
            <a:pPr marL="457200" indent="-457200">
              <a:buFont typeface="+mj-lt"/>
              <a:buAutoNum type="alphaLcParenR"/>
            </a:pPr>
            <a:r>
              <a:rPr lang="en-US" sz="2000">
                <a:solidFill>
                  <a:srgbClr val="161616"/>
                </a:solidFill>
                <a:latin typeface="Segoe UI" panose="020B0502040204020203" pitchFamily="34" charset="0"/>
              </a:rPr>
              <a:t>On the search bar, write temporary and press </a:t>
            </a:r>
            <a:r>
              <a:rPr lang="en-US" sz="2000" b="1">
                <a:solidFill>
                  <a:srgbClr val="161616"/>
                </a:solidFill>
                <a:latin typeface="Segoe UI" panose="020B0502040204020203" pitchFamily="34" charset="0"/>
              </a:rPr>
              <a:t>Enter </a:t>
            </a:r>
            <a:r>
              <a:rPr lang="en-US" sz="2000">
                <a:solidFill>
                  <a:srgbClr val="161616"/>
                </a:solidFill>
                <a:latin typeface="Segoe UI" panose="020B0502040204020203" pitchFamily="34" charset="0"/>
              </a:rPr>
              <a:t>to get the access package created on the past scenario</a:t>
            </a:r>
          </a:p>
          <a:p>
            <a:pPr marL="457200" indent="-457200">
              <a:buFont typeface="+mj-lt"/>
              <a:buAutoNum type="alphaLcParenR"/>
            </a:pPr>
            <a:r>
              <a:rPr lang="en-US" sz="2000">
                <a:solidFill>
                  <a:srgbClr val="161616"/>
                </a:solidFill>
                <a:latin typeface="Segoe UI" panose="020B0502040204020203" pitchFamily="34" charset="0"/>
              </a:rPr>
              <a:t>Open it </a:t>
            </a:r>
          </a:p>
        </p:txBody>
      </p:sp>
      <p:pic>
        <p:nvPicPr>
          <p:cNvPr id="7" name="Picture 6">
            <a:extLst>
              <a:ext uri="{FF2B5EF4-FFF2-40B4-BE49-F238E27FC236}">
                <a16:creationId xmlns:a16="http://schemas.microsoft.com/office/drawing/2014/main" id="{D2D5D561-FD2A-3680-B932-14AB912A74F9}"/>
              </a:ext>
            </a:extLst>
          </p:cNvPr>
          <p:cNvPicPr>
            <a:picLocks noChangeAspect="1"/>
          </p:cNvPicPr>
          <p:nvPr/>
        </p:nvPicPr>
        <p:blipFill>
          <a:blip r:embed="rId2"/>
          <a:stretch>
            <a:fillRect/>
          </a:stretch>
        </p:blipFill>
        <p:spPr>
          <a:xfrm>
            <a:off x="5485334" y="1221952"/>
            <a:ext cx="6522293" cy="4710545"/>
          </a:xfrm>
          <a:prstGeom prst="rect">
            <a:avLst/>
          </a:prstGeom>
        </p:spPr>
      </p:pic>
    </p:spTree>
    <p:extLst>
      <p:ext uri="{BB962C8B-B14F-4D97-AF65-F5344CB8AC3E}">
        <p14:creationId xmlns:p14="http://schemas.microsoft.com/office/powerpoint/2010/main" val="285336642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1AE23-401B-3B5A-3477-75E9F1D583D0}"/>
              </a:ext>
            </a:extLst>
          </p:cNvPr>
          <p:cNvSpPr>
            <a:spLocks noGrp="1"/>
          </p:cNvSpPr>
          <p:nvPr>
            <p:ph type="title"/>
          </p:nvPr>
        </p:nvSpPr>
        <p:spPr/>
        <p:txBody>
          <a:bodyPr>
            <a:normAutofit/>
          </a:bodyPr>
          <a:lstStyle/>
          <a:p>
            <a:r>
              <a:rPr lang="en-US" sz="3200"/>
              <a:t>Step 4 Trigger Logic App from the Access Package</a:t>
            </a:r>
          </a:p>
        </p:txBody>
      </p:sp>
      <p:sp>
        <p:nvSpPr>
          <p:cNvPr id="4" name="Content Placeholder 2">
            <a:extLst>
              <a:ext uri="{FF2B5EF4-FFF2-40B4-BE49-F238E27FC236}">
                <a16:creationId xmlns:a16="http://schemas.microsoft.com/office/drawing/2014/main" id="{4D95E41D-3C48-0FAE-34F3-DC95245FD36F}"/>
              </a:ext>
            </a:extLst>
          </p:cNvPr>
          <p:cNvSpPr txBox="1">
            <a:spLocks/>
          </p:cNvSpPr>
          <p:nvPr/>
        </p:nvSpPr>
        <p:spPr>
          <a:xfrm>
            <a:off x="584201" y="1435100"/>
            <a:ext cx="4647676" cy="104644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latin typeface="Segoe UI" panose="020B0502040204020203" pitchFamily="34" charset="0"/>
              </a:rPr>
              <a:t>Select </a:t>
            </a:r>
            <a:r>
              <a:rPr lang="en-US" sz="2000" b="1">
                <a:solidFill>
                  <a:srgbClr val="161616"/>
                </a:solidFill>
                <a:latin typeface="Segoe UI" panose="020B0502040204020203" pitchFamily="34" charset="0"/>
              </a:rPr>
              <a:t>Policies </a:t>
            </a:r>
            <a:r>
              <a:rPr lang="en-US" sz="2000">
                <a:solidFill>
                  <a:srgbClr val="161616"/>
                </a:solidFill>
                <a:latin typeface="Segoe UI" panose="020B0502040204020203" pitchFamily="34" charset="0"/>
              </a:rPr>
              <a:t>on the left menu</a:t>
            </a:r>
          </a:p>
          <a:p>
            <a:pPr marL="457200" indent="-457200">
              <a:buFont typeface="+mj-lt"/>
              <a:buAutoNum type="alphaLcParenR"/>
            </a:pPr>
            <a:r>
              <a:rPr lang="en-US" sz="2000">
                <a:solidFill>
                  <a:srgbClr val="161616"/>
                </a:solidFill>
                <a:latin typeface="Segoe UI" panose="020B0502040204020203" pitchFamily="34" charset="0"/>
              </a:rPr>
              <a:t>Select Initial Policy</a:t>
            </a:r>
          </a:p>
          <a:p>
            <a:pPr marL="457200" indent="-457200">
              <a:buFont typeface="+mj-lt"/>
              <a:buAutoNum type="alphaLcParenR"/>
            </a:pPr>
            <a:r>
              <a:rPr lang="en-US" sz="2000">
                <a:solidFill>
                  <a:srgbClr val="161616"/>
                </a:solidFill>
                <a:latin typeface="Segoe UI" panose="020B0502040204020203" pitchFamily="34" charset="0"/>
              </a:rPr>
              <a:t>Select the 3 points and select </a:t>
            </a:r>
            <a:r>
              <a:rPr lang="en-US" sz="2000" b="1">
                <a:solidFill>
                  <a:srgbClr val="161616"/>
                </a:solidFill>
                <a:latin typeface="Segoe UI" panose="020B0502040204020203" pitchFamily="34" charset="0"/>
              </a:rPr>
              <a:t>Edit</a:t>
            </a:r>
          </a:p>
        </p:txBody>
      </p:sp>
      <p:pic>
        <p:nvPicPr>
          <p:cNvPr id="22" name="Picture 21">
            <a:extLst>
              <a:ext uri="{FF2B5EF4-FFF2-40B4-BE49-F238E27FC236}">
                <a16:creationId xmlns:a16="http://schemas.microsoft.com/office/drawing/2014/main" id="{58693BF6-E9C6-B061-725C-3ED9CE25AF0E}"/>
              </a:ext>
            </a:extLst>
          </p:cNvPr>
          <p:cNvPicPr>
            <a:picLocks noChangeAspect="1"/>
          </p:cNvPicPr>
          <p:nvPr/>
        </p:nvPicPr>
        <p:blipFill>
          <a:blip r:embed="rId2"/>
          <a:stretch>
            <a:fillRect/>
          </a:stretch>
        </p:blipFill>
        <p:spPr>
          <a:xfrm>
            <a:off x="5518427" y="1435100"/>
            <a:ext cx="6222693" cy="3042632"/>
          </a:xfrm>
          <a:prstGeom prst="rect">
            <a:avLst/>
          </a:prstGeom>
        </p:spPr>
      </p:pic>
    </p:spTree>
    <p:extLst>
      <p:ext uri="{BB962C8B-B14F-4D97-AF65-F5344CB8AC3E}">
        <p14:creationId xmlns:p14="http://schemas.microsoft.com/office/powerpoint/2010/main" val="80196194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A308F-227D-D0B9-603F-D014727D5184}"/>
              </a:ext>
            </a:extLst>
          </p:cNvPr>
          <p:cNvSpPr>
            <a:spLocks noGrp="1"/>
          </p:cNvSpPr>
          <p:nvPr>
            <p:ph type="title"/>
          </p:nvPr>
        </p:nvSpPr>
        <p:spPr/>
        <p:txBody>
          <a:bodyPr/>
          <a:lstStyle/>
          <a:p>
            <a:r>
              <a:rPr lang="en-US" sz="3200"/>
              <a:t>Step 4 Trigger Logic App from the Access Package</a:t>
            </a:r>
          </a:p>
        </p:txBody>
      </p:sp>
      <p:sp>
        <p:nvSpPr>
          <p:cNvPr id="6" name="Content Placeholder 2">
            <a:extLst>
              <a:ext uri="{FF2B5EF4-FFF2-40B4-BE49-F238E27FC236}">
                <a16:creationId xmlns:a16="http://schemas.microsoft.com/office/drawing/2014/main" id="{06FF425A-0648-2BDA-913A-82CB8A7E7C6C}"/>
              </a:ext>
            </a:extLst>
          </p:cNvPr>
          <p:cNvSpPr txBox="1">
            <a:spLocks/>
          </p:cNvSpPr>
          <p:nvPr/>
        </p:nvSpPr>
        <p:spPr>
          <a:xfrm>
            <a:off x="584201" y="1435100"/>
            <a:ext cx="4647676" cy="203132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rPr>
              <a:t>Go </a:t>
            </a:r>
            <a:r>
              <a:rPr lang="en-US" sz="2000" b="1">
                <a:solidFill>
                  <a:srgbClr val="161616"/>
                </a:solidFill>
              </a:rPr>
              <a:t>to Custom Extensions </a:t>
            </a:r>
            <a:r>
              <a:rPr lang="en-US" sz="2000">
                <a:solidFill>
                  <a:srgbClr val="161616"/>
                </a:solidFill>
              </a:rPr>
              <a:t>tab</a:t>
            </a:r>
          </a:p>
          <a:p>
            <a:pPr marL="457200" indent="-457200">
              <a:buFont typeface="+mj-lt"/>
              <a:buAutoNum type="alphaLcParenR"/>
            </a:pPr>
            <a:r>
              <a:rPr lang="en-US" sz="2000">
                <a:solidFill>
                  <a:srgbClr val="161616"/>
                </a:solidFill>
              </a:rPr>
              <a:t>Select Request is approved as </a:t>
            </a:r>
            <a:r>
              <a:rPr lang="en-US" sz="2000" b="1">
                <a:solidFill>
                  <a:srgbClr val="161616"/>
                </a:solidFill>
              </a:rPr>
              <a:t>stage ok </a:t>
            </a:r>
          </a:p>
          <a:p>
            <a:pPr marL="457200" indent="-457200">
              <a:buFont typeface="+mj-lt"/>
              <a:buAutoNum type="alphaLcParenR"/>
            </a:pPr>
            <a:r>
              <a:rPr lang="en-US" sz="2000">
                <a:solidFill>
                  <a:srgbClr val="161616"/>
                </a:solidFill>
              </a:rPr>
              <a:t>Select IT notification as </a:t>
            </a:r>
            <a:r>
              <a:rPr lang="en-US" sz="2000" b="1">
                <a:solidFill>
                  <a:srgbClr val="161616"/>
                </a:solidFill>
              </a:rPr>
              <a:t>Custom Extension</a:t>
            </a:r>
          </a:p>
          <a:p>
            <a:pPr marL="457200" indent="-457200">
              <a:buFont typeface="+mj-lt"/>
              <a:buAutoNum type="alphaLcParenR"/>
            </a:pPr>
            <a:r>
              <a:rPr lang="en-US" sz="2000">
                <a:solidFill>
                  <a:srgbClr val="161616"/>
                </a:solidFill>
              </a:rPr>
              <a:t>Select </a:t>
            </a:r>
            <a:r>
              <a:rPr lang="en-US" sz="2000" b="1">
                <a:solidFill>
                  <a:srgbClr val="161616"/>
                </a:solidFill>
              </a:rPr>
              <a:t>Update</a:t>
            </a:r>
            <a:endParaRPr lang="en-US" sz="2000">
              <a:solidFill>
                <a:srgbClr val="161616"/>
              </a:solidFill>
            </a:endParaRPr>
          </a:p>
        </p:txBody>
      </p:sp>
      <p:pic>
        <p:nvPicPr>
          <p:cNvPr id="9" name="Picture 8">
            <a:extLst>
              <a:ext uri="{FF2B5EF4-FFF2-40B4-BE49-F238E27FC236}">
                <a16:creationId xmlns:a16="http://schemas.microsoft.com/office/drawing/2014/main" id="{E40D448C-7B35-F692-DA73-A918B2DEE265}"/>
              </a:ext>
            </a:extLst>
          </p:cNvPr>
          <p:cNvPicPr>
            <a:picLocks noChangeAspect="1"/>
          </p:cNvPicPr>
          <p:nvPr/>
        </p:nvPicPr>
        <p:blipFill>
          <a:blip r:embed="rId2"/>
          <a:stretch>
            <a:fillRect/>
          </a:stretch>
        </p:blipFill>
        <p:spPr>
          <a:xfrm>
            <a:off x="5541945" y="1543049"/>
            <a:ext cx="6064837" cy="4871699"/>
          </a:xfrm>
          <a:prstGeom prst="rect">
            <a:avLst/>
          </a:prstGeom>
        </p:spPr>
      </p:pic>
    </p:spTree>
    <p:extLst>
      <p:ext uri="{BB962C8B-B14F-4D97-AF65-F5344CB8AC3E}">
        <p14:creationId xmlns:p14="http://schemas.microsoft.com/office/powerpoint/2010/main" val="231146249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838200" y="365125"/>
            <a:ext cx="10515600" cy="1325563"/>
          </a:xfrm>
        </p:spPr>
        <p:txBody>
          <a:bodyPr>
            <a:normAutofit/>
          </a:bodyPr>
          <a:lstStyle/>
          <a:p>
            <a:r>
              <a:rPr lang="en-US" sz="3200"/>
              <a:t>PoC | Phase 2: Auto assign resources</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9593354" cy="1477328"/>
          </a:xfrm>
          <a:prstGeom prst="rect">
            <a:avLst/>
          </a:prstGeom>
          <a:noFill/>
        </p:spPr>
        <p:txBody>
          <a:bodyPr wrap="square" lIns="0" tIns="0" rIns="0" bIns="0" rtlCol="0">
            <a:spAutoFit/>
          </a:bodyPr>
          <a:lstStyle/>
          <a:p>
            <a:pPr algn="l"/>
            <a:r>
              <a:rPr lang="en-GB" sz="2000" b="1"/>
              <a:t>Session </a:t>
            </a:r>
            <a:r>
              <a:rPr lang="en-GB" sz="2000"/>
              <a:t>(1 hour): </a:t>
            </a:r>
            <a:r>
              <a:rPr lang="en-GB" sz="2000" b="1"/>
              <a:t>Auto assign resources</a:t>
            </a:r>
          </a:p>
          <a:p>
            <a:pPr marL="342900" indent="-342900" algn="l">
              <a:buFont typeface="Arial" panose="020B0604020202020204" pitchFamily="34" charset="0"/>
              <a:buChar char="•"/>
            </a:pPr>
            <a:r>
              <a:rPr lang="en-GB" sz="2000"/>
              <a:t>Who? </a:t>
            </a:r>
            <a:r>
              <a:rPr lang="en-GB" sz="2000">
                <a:sym typeface="Wingdings" panose="05000000000000000000" pitchFamily="2" charset="2"/>
              </a:rPr>
              <a:t> </a:t>
            </a:r>
            <a:r>
              <a:rPr lang="en-GB" sz="2000"/>
              <a:t>All teams</a:t>
            </a:r>
          </a:p>
          <a:p>
            <a:pPr marL="342900" indent="-342900" algn="l">
              <a:buFont typeface="Arial" panose="020B0604020202020204" pitchFamily="34" charset="0"/>
              <a:buChar char="•"/>
            </a:pPr>
            <a:endParaRPr lang="en-GB" sz="2000"/>
          </a:p>
          <a:p>
            <a:pPr marL="0" indent="0">
              <a:buNone/>
            </a:pPr>
            <a:r>
              <a:rPr lang="en-US" sz="2000" b="1"/>
              <a:t>Working session </a:t>
            </a:r>
          </a:p>
          <a:p>
            <a:pPr marL="0" indent="0">
              <a:buNone/>
            </a:pPr>
            <a:r>
              <a:rPr lang="en-US" sz="1600"/>
              <a:t>1 hour</a:t>
            </a:r>
            <a:r>
              <a:rPr lang="en-US" sz="1100"/>
              <a:t>, </a:t>
            </a:r>
            <a:r>
              <a:rPr lang="en-US" sz="1600"/>
              <a:t>depending on complexity of scenario</a:t>
            </a:r>
          </a:p>
        </p:txBody>
      </p:sp>
      <p:graphicFrame>
        <p:nvGraphicFramePr>
          <p:cNvPr id="5" name="Table 20">
            <a:extLst>
              <a:ext uri="{FF2B5EF4-FFF2-40B4-BE49-F238E27FC236}">
                <a16:creationId xmlns:a16="http://schemas.microsoft.com/office/drawing/2014/main" id="{58ED357E-E2A2-C78B-E636-5AA7C821420C}"/>
              </a:ext>
            </a:extLst>
          </p:cNvPr>
          <p:cNvGraphicFramePr>
            <a:graphicFrameLocks noGrp="1"/>
          </p:cNvGraphicFramePr>
          <p:nvPr/>
        </p:nvGraphicFramePr>
        <p:xfrm>
          <a:off x="588263" y="4175760"/>
          <a:ext cx="10397984" cy="1483360"/>
        </p:xfrm>
        <a:graphic>
          <a:graphicData uri="http://schemas.openxmlformats.org/drawingml/2006/table">
            <a:tbl>
              <a:tblPr firstRow="1" bandRow="1">
                <a:tableStyleId>{3B4B98B0-60AC-42C2-AFA5-B58CD77FA1E5}</a:tableStyleId>
              </a:tblPr>
              <a:tblGrid>
                <a:gridCol w="5198992">
                  <a:extLst>
                    <a:ext uri="{9D8B030D-6E8A-4147-A177-3AD203B41FA5}">
                      <a16:colId xmlns:a16="http://schemas.microsoft.com/office/drawing/2014/main" val="1420714092"/>
                    </a:ext>
                  </a:extLst>
                </a:gridCol>
                <a:gridCol w="5198992">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a:t>Microsoft Entra ID Global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ym typeface="Wingdings" panose="05000000000000000000" pitchFamily="2" charset="2"/>
                        </a:rPr>
                        <a:t></a:t>
                      </a:r>
                      <a:r>
                        <a:rPr lang="en-US" sz="1600"/>
                        <a:t>Configure Access Package</a:t>
                      </a:r>
                    </a:p>
                  </a:txBody>
                  <a:tcPr/>
                </a:tc>
                <a:extLst>
                  <a:ext uri="{0D108BD9-81ED-4DB2-BD59-A6C34878D82A}">
                    <a16:rowId xmlns:a16="http://schemas.microsoft.com/office/drawing/2014/main" val="2668198742"/>
                  </a:ext>
                </a:extLst>
              </a:tr>
              <a:tr h="370840">
                <a:tc>
                  <a:txBody>
                    <a:bodyPr/>
                    <a:lstStyle/>
                    <a:p>
                      <a:r>
                        <a:rPr lang="en-US" sz="1600" noProof="0"/>
                        <a:t>Security Admin</a:t>
                      </a:r>
                    </a:p>
                  </a:txBody>
                  <a:tcPr/>
                </a:tc>
                <a:tc>
                  <a:txBody>
                    <a:bodyPr/>
                    <a:lstStyle/>
                    <a:p>
                      <a:r>
                        <a:rPr lang="en-US" sz="1600">
                          <a:sym typeface="Wingdings" panose="05000000000000000000" pitchFamily="2" charset="2"/>
                        </a:rPr>
                        <a:t></a:t>
                      </a:r>
                      <a:r>
                        <a:rPr lang="en-US" sz="1600" noProof="0"/>
                        <a:t>Ensure solution meets organizational security policies</a:t>
                      </a:r>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Compliance Manager</a:t>
                      </a:r>
                      <a:endParaRPr lang="en-US" sz="1600" noProof="0"/>
                    </a:p>
                  </a:txBody>
                  <a:tcPr/>
                </a:tc>
                <a:tc>
                  <a:txBody>
                    <a:bodyPr/>
                    <a:lstStyle/>
                    <a:p>
                      <a:r>
                        <a:rPr lang="en-US" sz="1600">
                          <a:sym typeface="Wingdings" panose="05000000000000000000" pitchFamily="2" charset="2"/>
                        </a:rPr>
                        <a:t> Ensure solutions complies with regulations</a:t>
                      </a:r>
                      <a:endParaRPr lang="en-US" sz="1600" noProof="0"/>
                    </a:p>
                  </a:txBody>
                  <a:tcPr/>
                </a:tc>
                <a:extLst>
                  <a:ext uri="{0D108BD9-81ED-4DB2-BD59-A6C34878D82A}">
                    <a16:rowId xmlns:a16="http://schemas.microsoft.com/office/drawing/2014/main" val="320479324"/>
                  </a:ext>
                </a:extLst>
              </a:tr>
            </a:tbl>
          </a:graphicData>
        </a:graphic>
      </p:graphicFrame>
      <p:sp>
        <p:nvSpPr>
          <p:cNvPr id="45" name="TextBox 23">
            <a:extLst>
              <a:ext uri="{FF2B5EF4-FFF2-40B4-BE49-F238E27FC236}">
                <a16:creationId xmlns:a16="http://schemas.microsoft.com/office/drawing/2014/main" id="{5C6F329A-66DF-C3FE-50E5-681E204E271D}"/>
              </a:ext>
            </a:extLst>
          </p:cNvPr>
          <p:cNvSpPr txBox="1"/>
          <p:nvPr/>
        </p:nvSpPr>
        <p:spPr>
          <a:xfrm>
            <a:off x="1194839" y="2254256"/>
            <a:ext cx="862439" cy="338554"/>
          </a:xfrm>
          <a:prstGeom prst="rect">
            <a:avLst/>
          </a:prstGeom>
          <a:noFill/>
        </p:spPr>
        <p:txBody>
          <a:bodyPr wrap="square" rtlCol="0">
            <a:spAutoFit/>
          </a:bodyPr>
          <a:lstStyle/>
          <a:p>
            <a:r>
              <a:rPr lang="en-US" sz="1600"/>
              <a:t>2 hours</a:t>
            </a:r>
          </a:p>
        </p:txBody>
      </p:sp>
      <p:sp>
        <p:nvSpPr>
          <p:cNvPr id="46" name="TextBox 12">
            <a:extLst>
              <a:ext uri="{FF2B5EF4-FFF2-40B4-BE49-F238E27FC236}">
                <a16:creationId xmlns:a16="http://schemas.microsoft.com/office/drawing/2014/main" id="{5CEFFCC9-D6BC-95D7-81B3-9C3A20F6651A}"/>
              </a:ext>
            </a:extLst>
          </p:cNvPr>
          <p:cNvSpPr txBox="1"/>
          <p:nvPr/>
        </p:nvSpPr>
        <p:spPr>
          <a:xfrm>
            <a:off x="740347" y="1631741"/>
            <a:ext cx="1917778" cy="830997"/>
          </a:xfrm>
          <a:prstGeom prst="rect">
            <a:avLst/>
          </a:prstGeom>
          <a:noFill/>
        </p:spPr>
        <p:txBody>
          <a:bodyPr wrap="square" rtlCol="0">
            <a:spAutoFit/>
          </a:bodyPr>
          <a:lstStyle>
            <a:defPPr>
              <a:defRPr lang="en-US"/>
            </a:defPPr>
            <a:lvl1pPr>
              <a:defRPr sz="1600" b="1"/>
            </a:lvl1pPr>
          </a:lstStyle>
          <a:p>
            <a:pPr algn="ctr"/>
            <a:r>
              <a:rPr lang="en-US"/>
              <a:t>Onboarding and Discovery</a:t>
            </a:r>
          </a:p>
          <a:p>
            <a:pPr algn="ctr"/>
            <a:endParaRPr lang="en-US"/>
          </a:p>
        </p:txBody>
      </p:sp>
      <p:sp>
        <p:nvSpPr>
          <p:cNvPr id="47" name="TextBox 23">
            <a:extLst>
              <a:ext uri="{FF2B5EF4-FFF2-40B4-BE49-F238E27FC236}">
                <a16:creationId xmlns:a16="http://schemas.microsoft.com/office/drawing/2014/main" id="{A219D249-20D3-3E18-BF2F-35070096966E}"/>
              </a:ext>
            </a:extLst>
          </p:cNvPr>
          <p:cNvSpPr txBox="1"/>
          <p:nvPr/>
        </p:nvSpPr>
        <p:spPr>
          <a:xfrm>
            <a:off x="3116341" y="2249245"/>
            <a:ext cx="862439" cy="338554"/>
          </a:xfrm>
          <a:prstGeom prst="rect">
            <a:avLst/>
          </a:prstGeom>
          <a:noFill/>
        </p:spPr>
        <p:txBody>
          <a:bodyPr wrap="square" rtlCol="0">
            <a:spAutoFit/>
          </a:bodyPr>
          <a:lstStyle/>
          <a:p>
            <a:r>
              <a:rPr lang="en-US" sz="1600"/>
              <a:t>1 hour</a:t>
            </a:r>
          </a:p>
        </p:txBody>
      </p:sp>
      <p:sp>
        <p:nvSpPr>
          <p:cNvPr id="48" name="TextBox 23">
            <a:extLst>
              <a:ext uri="{FF2B5EF4-FFF2-40B4-BE49-F238E27FC236}">
                <a16:creationId xmlns:a16="http://schemas.microsoft.com/office/drawing/2014/main" id="{A88128EB-183C-E133-FF66-7A27483B83DD}"/>
              </a:ext>
            </a:extLst>
          </p:cNvPr>
          <p:cNvSpPr txBox="1"/>
          <p:nvPr/>
        </p:nvSpPr>
        <p:spPr>
          <a:xfrm>
            <a:off x="4690368" y="2300470"/>
            <a:ext cx="862439" cy="338554"/>
          </a:xfrm>
          <a:prstGeom prst="rect">
            <a:avLst/>
          </a:prstGeom>
          <a:noFill/>
        </p:spPr>
        <p:txBody>
          <a:bodyPr wrap="square" rtlCol="0">
            <a:spAutoFit/>
          </a:bodyPr>
          <a:lstStyle/>
          <a:p>
            <a:r>
              <a:rPr lang="en-US" sz="1600"/>
              <a:t>2 hours</a:t>
            </a:r>
          </a:p>
        </p:txBody>
      </p:sp>
      <p:sp>
        <p:nvSpPr>
          <p:cNvPr id="49" name="TextBox 12">
            <a:extLst>
              <a:ext uri="{FF2B5EF4-FFF2-40B4-BE49-F238E27FC236}">
                <a16:creationId xmlns:a16="http://schemas.microsoft.com/office/drawing/2014/main" id="{39A2B3DC-EF80-757B-6EF7-875C7FB3559D}"/>
              </a:ext>
            </a:extLst>
          </p:cNvPr>
          <p:cNvSpPr txBox="1"/>
          <p:nvPr/>
        </p:nvSpPr>
        <p:spPr>
          <a:xfrm>
            <a:off x="4255250" y="1611917"/>
            <a:ext cx="1713312" cy="584775"/>
          </a:xfrm>
          <a:prstGeom prst="rect">
            <a:avLst/>
          </a:prstGeom>
          <a:noFill/>
        </p:spPr>
        <p:txBody>
          <a:bodyPr wrap="square" rtlCol="0">
            <a:spAutoFit/>
          </a:bodyPr>
          <a:lstStyle/>
          <a:p>
            <a:pPr algn="ctr"/>
            <a:r>
              <a:rPr lang="es-MX" sz="1600" b="1"/>
              <a:t>C</a:t>
            </a:r>
            <a:r>
              <a:rPr lang="en-US" sz="1600" b="1" err="1"/>
              <a:t>ustom</a:t>
            </a:r>
            <a:r>
              <a:rPr lang="en-US" sz="1600" b="1"/>
              <a:t> Extensions</a:t>
            </a:r>
          </a:p>
        </p:txBody>
      </p:sp>
      <p:sp>
        <p:nvSpPr>
          <p:cNvPr id="50" name="TextBox 23">
            <a:extLst>
              <a:ext uri="{FF2B5EF4-FFF2-40B4-BE49-F238E27FC236}">
                <a16:creationId xmlns:a16="http://schemas.microsoft.com/office/drawing/2014/main" id="{F56D5CE3-B065-2ACF-365A-C3D7A9A9863C}"/>
              </a:ext>
            </a:extLst>
          </p:cNvPr>
          <p:cNvSpPr txBox="1"/>
          <p:nvPr/>
        </p:nvSpPr>
        <p:spPr>
          <a:xfrm>
            <a:off x="10009045" y="2258671"/>
            <a:ext cx="862439" cy="338554"/>
          </a:xfrm>
          <a:prstGeom prst="rect">
            <a:avLst/>
          </a:prstGeom>
          <a:noFill/>
        </p:spPr>
        <p:txBody>
          <a:bodyPr wrap="square" rtlCol="0">
            <a:spAutoFit/>
          </a:bodyPr>
          <a:lstStyle/>
          <a:p>
            <a:r>
              <a:rPr lang="en-US" sz="1600"/>
              <a:t>1 hour</a:t>
            </a:r>
          </a:p>
        </p:txBody>
      </p:sp>
      <p:sp>
        <p:nvSpPr>
          <p:cNvPr id="51" name="TextBox 12">
            <a:extLst>
              <a:ext uri="{FF2B5EF4-FFF2-40B4-BE49-F238E27FC236}">
                <a16:creationId xmlns:a16="http://schemas.microsoft.com/office/drawing/2014/main" id="{D5AE2150-8319-3193-E1C6-B08DDD21D0F7}"/>
              </a:ext>
            </a:extLst>
          </p:cNvPr>
          <p:cNvSpPr txBox="1"/>
          <p:nvPr/>
        </p:nvSpPr>
        <p:spPr>
          <a:xfrm>
            <a:off x="9836260" y="1808496"/>
            <a:ext cx="1193949" cy="338554"/>
          </a:xfrm>
          <a:prstGeom prst="rect">
            <a:avLst/>
          </a:prstGeom>
          <a:noFill/>
        </p:spPr>
        <p:txBody>
          <a:bodyPr wrap="square" rtlCol="0">
            <a:spAutoFit/>
          </a:bodyPr>
          <a:lstStyle/>
          <a:p>
            <a:pPr algn="ctr"/>
            <a:r>
              <a:rPr lang="en-US" sz="1600" b="1"/>
              <a:t>Close-out</a:t>
            </a:r>
          </a:p>
        </p:txBody>
      </p:sp>
      <p:sp>
        <p:nvSpPr>
          <p:cNvPr id="52" name="TextBox 12">
            <a:extLst>
              <a:ext uri="{FF2B5EF4-FFF2-40B4-BE49-F238E27FC236}">
                <a16:creationId xmlns:a16="http://schemas.microsoft.com/office/drawing/2014/main" id="{5DF7ED47-995C-3D5A-49FE-C3899046E234}"/>
              </a:ext>
            </a:extLst>
          </p:cNvPr>
          <p:cNvSpPr txBox="1"/>
          <p:nvPr/>
        </p:nvSpPr>
        <p:spPr>
          <a:xfrm>
            <a:off x="2705927" y="1646811"/>
            <a:ext cx="1713312" cy="584775"/>
          </a:xfrm>
          <a:prstGeom prst="rect">
            <a:avLst/>
          </a:prstGeom>
          <a:noFill/>
        </p:spPr>
        <p:txBody>
          <a:bodyPr wrap="square" rtlCol="0">
            <a:spAutoFit/>
          </a:bodyPr>
          <a:lstStyle/>
          <a:p>
            <a:pPr algn="ctr"/>
            <a:r>
              <a:rPr lang="en-US" sz="1600" b="1"/>
              <a:t>Auto assign Resources</a:t>
            </a:r>
          </a:p>
        </p:txBody>
      </p:sp>
      <p:cxnSp>
        <p:nvCxnSpPr>
          <p:cNvPr id="53" name="Gerade Verbindung mit Pfeil 2">
            <a:extLst>
              <a:ext uri="{FF2B5EF4-FFF2-40B4-BE49-F238E27FC236}">
                <a16:creationId xmlns:a16="http://schemas.microsoft.com/office/drawing/2014/main" id="{1700EB50-989B-2EDE-F45F-ECA812B7AD46}"/>
              </a:ext>
            </a:extLst>
          </p:cNvPr>
          <p:cNvCxnSpPr>
            <a:cxnSpLocks/>
            <a:stCxn id="54" idx="6"/>
          </p:cNvCxnSpPr>
          <p:nvPr/>
        </p:nvCxnSpPr>
        <p:spPr>
          <a:xfrm>
            <a:off x="785858" y="2231586"/>
            <a:ext cx="1807873"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4" name="Ellipse 4">
            <a:extLst>
              <a:ext uri="{FF2B5EF4-FFF2-40B4-BE49-F238E27FC236}">
                <a16:creationId xmlns:a16="http://schemas.microsoft.com/office/drawing/2014/main" id="{D7E3FBC4-23AC-ACFD-B7F4-427A3ADF7F9E}"/>
              </a:ext>
            </a:extLst>
          </p:cNvPr>
          <p:cNvSpPr/>
          <p:nvPr/>
        </p:nvSpPr>
        <p:spPr bwMode="auto">
          <a:xfrm>
            <a:off x="473948" y="2075631"/>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55" name="Ellipse 40">
            <a:extLst>
              <a:ext uri="{FF2B5EF4-FFF2-40B4-BE49-F238E27FC236}">
                <a16:creationId xmlns:a16="http://schemas.microsoft.com/office/drawing/2014/main" id="{534086E3-1F41-804C-B480-AD564D5331FC}"/>
              </a:ext>
            </a:extLst>
          </p:cNvPr>
          <p:cNvSpPr/>
          <p:nvPr/>
        </p:nvSpPr>
        <p:spPr bwMode="auto">
          <a:xfrm>
            <a:off x="7951111" y="2136016"/>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56" name="Ellipse 4">
            <a:extLst>
              <a:ext uri="{FF2B5EF4-FFF2-40B4-BE49-F238E27FC236}">
                <a16:creationId xmlns:a16="http://schemas.microsoft.com/office/drawing/2014/main" id="{5FEEB4E2-0CC9-4B15-5CFE-3851828ED7F9}"/>
              </a:ext>
            </a:extLst>
          </p:cNvPr>
          <p:cNvSpPr/>
          <p:nvPr/>
        </p:nvSpPr>
        <p:spPr bwMode="auto">
          <a:xfrm>
            <a:off x="11041890" y="2087220"/>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Ellipse 33">
            <a:extLst>
              <a:ext uri="{FF2B5EF4-FFF2-40B4-BE49-F238E27FC236}">
                <a16:creationId xmlns:a16="http://schemas.microsoft.com/office/drawing/2014/main" id="{84A853F6-E783-CD4F-8C50-94E0806B9D40}"/>
              </a:ext>
            </a:extLst>
          </p:cNvPr>
          <p:cNvSpPr/>
          <p:nvPr/>
        </p:nvSpPr>
        <p:spPr bwMode="auto">
          <a:xfrm>
            <a:off x="2589127" y="2154545"/>
            <a:ext cx="170406" cy="17725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58" name="Ellipse 33">
            <a:extLst>
              <a:ext uri="{FF2B5EF4-FFF2-40B4-BE49-F238E27FC236}">
                <a16:creationId xmlns:a16="http://schemas.microsoft.com/office/drawing/2014/main" id="{B3F8C9A0-7F0C-A8DA-603F-FCB6CB14FDA8}"/>
              </a:ext>
            </a:extLst>
          </p:cNvPr>
          <p:cNvSpPr/>
          <p:nvPr/>
        </p:nvSpPr>
        <p:spPr bwMode="auto">
          <a:xfrm>
            <a:off x="4127353" y="2160615"/>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9" name="Gerade Verbindung mit Pfeil 2">
            <a:extLst>
              <a:ext uri="{FF2B5EF4-FFF2-40B4-BE49-F238E27FC236}">
                <a16:creationId xmlns:a16="http://schemas.microsoft.com/office/drawing/2014/main" id="{C83AF453-7C96-1F30-7096-FAF6BD855EB1}"/>
              </a:ext>
            </a:extLst>
          </p:cNvPr>
          <p:cNvCxnSpPr>
            <a:cxnSpLocks/>
            <a:stCxn id="58" idx="6"/>
          </p:cNvCxnSpPr>
          <p:nvPr/>
        </p:nvCxnSpPr>
        <p:spPr>
          <a:xfrm flipV="1">
            <a:off x="4297759" y="2248326"/>
            <a:ext cx="6732450" cy="919"/>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Ellipse 33">
            <a:extLst>
              <a:ext uri="{FF2B5EF4-FFF2-40B4-BE49-F238E27FC236}">
                <a16:creationId xmlns:a16="http://schemas.microsoft.com/office/drawing/2014/main" id="{44F8C34A-059F-7255-81D6-37765B3257D7}"/>
              </a:ext>
            </a:extLst>
          </p:cNvPr>
          <p:cNvSpPr/>
          <p:nvPr/>
        </p:nvSpPr>
        <p:spPr bwMode="auto">
          <a:xfrm>
            <a:off x="5912705" y="2147050"/>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61" name="TextBox 12">
            <a:extLst>
              <a:ext uri="{FF2B5EF4-FFF2-40B4-BE49-F238E27FC236}">
                <a16:creationId xmlns:a16="http://schemas.microsoft.com/office/drawing/2014/main" id="{B4591CD5-7EBE-2AC6-16CD-72AB343CF784}"/>
              </a:ext>
            </a:extLst>
          </p:cNvPr>
          <p:cNvSpPr txBox="1"/>
          <p:nvPr/>
        </p:nvSpPr>
        <p:spPr>
          <a:xfrm>
            <a:off x="6076832" y="1664470"/>
            <a:ext cx="1917778" cy="584775"/>
          </a:xfrm>
          <a:prstGeom prst="rect">
            <a:avLst/>
          </a:prstGeom>
          <a:noFill/>
        </p:spPr>
        <p:txBody>
          <a:bodyPr wrap="square" rtlCol="0">
            <a:spAutoFit/>
          </a:bodyPr>
          <a:lstStyle>
            <a:defPPr>
              <a:defRPr lang="en-US"/>
            </a:defPPr>
            <a:lvl1pPr>
              <a:defRPr sz="1600" b="1"/>
            </a:lvl1pPr>
          </a:lstStyle>
          <a:p>
            <a:pPr algn="ctr"/>
            <a:r>
              <a:rPr lang="en-US"/>
              <a:t>Convert existing External Users</a:t>
            </a:r>
          </a:p>
        </p:txBody>
      </p:sp>
      <p:sp>
        <p:nvSpPr>
          <p:cNvPr id="62" name="TextBox 23">
            <a:extLst>
              <a:ext uri="{FF2B5EF4-FFF2-40B4-BE49-F238E27FC236}">
                <a16:creationId xmlns:a16="http://schemas.microsoft.com/office/drawing/2014/main" id="{ADD9F8AF-8181-F903-191A-C2DF6389A5B2}"/>
              </a:ext>
            </a:extLst>
          </p:cNvPr>
          <p:cNvSpPr txBox="1"/>
          <p:nvPr/>
        </p:nvSpPr>
        <p:spPr>
          <a:xfrm>
            <a:off x="6669824" y="2300470"/>
            <a:ext cx="862439" cy="338554"/>
          </a:xfrm>
          <a:prstGeom prst="rect">
            <a:avLst/>
          </a:prstGeom>
          <a:noFill/>
        </p:spPr>
        <p:txBody>
          <a:bodyPr wrap="square" rtlCol="0">
            <a:spAutoFit/>
          </a:bodyPr>
          <a:lstStyle/>
          <a:p>
            <a:r>
              <a:rPr lang="en-US" sz="1600"/>
              <a:t>1 hour</a:t>
            </a:r>
          </a:p>
        </p:txBody>
      </p:sp>
      <p:sp>
        <p:nvSpPr>
          <p:cNvPr id="63" name="Ellipse 40">
            <a:extLst>
              <a:ext uri="{FF2B5EF4-FFF2-40B4-BE49-F238E27FC236}">
                <a16:creationId xmlns:a16="http://schemas.microsoft.com/office/drawing/2014/main" id="{D54ED5AE-8D93-DF44-3A68-D37D5804CCF3}"/>
              </a:ext>
            </a:extLst>
          </p:cNvPr>
          <p:cNvSpPr/>
          <p:nvPr/>
        </p:nvSpPr>
        <p:spPr bwMode="auto">
          <a:xfrm>
            <a:off x="9551799" y="2131923"/>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TextBox 23">
            <a:extLst>
              <a:ext uri="{FF2B5EF4-FFF2-40B4-BE49-F238E27FC236}">
                <a16:creationId xmlns:a16="http://schemas.microsoft.com/office/drawing/2014/main" id="{C7673A16-B589-5B42-5D83-D8510EB673F2}"/>
              </a:ext>
            </a:extLst>
          </p:cNvPr>
          <p:cNvSpPr txBox="1"/>
          <p:nvPr/>
        </p:nvSpPr>
        <p:spPr>
          <a:xfrm>
            <a:off x="8512306" y="2307067"/>
            <a:ext cx="862439" cy="338554"/>
          </a:xfrm>
          <a:prstGeom prst="rect">
            <a:avLst/>
          </a:prstGeom>
          <a:noFill/>
        </p:spPr>
        <p:txBody>
          <a:bodyPr wrap="square" rtlCol="0">
            <a:spAutoFit/>
          </a:bodyPr>
          <a:lstStyle/>
          <a:p>
            <a:r>
              <a:rPr lang="en-US" sz="1600"/>
              <a:t>1 hour</a:t>
            </a:r>
          </a:p>
        </p:txBody>
      </p:sp>
      <p:sp>
        <p:nvSpPr>
          <p:cNvPr id="65" name="TextBox 12">
            <a:extLst>
              <a:ext uri="{FF2B5EF4-FFF2-40B4-BE49-F238E27FC236}">
                <a16:creationId xmlns:a16="http://schemas.microsoft.com/office/drawing/2014/main" id="{606C4A42-B7BB-3E88-CFF0-87B4BC4B7D9B}"/>
              </a:ext>
            </a:extLst>
          </p:cNvPr>
          <p:cNvSpPr txBox="1"/>
          <p:nvPr/>
        </p:nvSpPr>
        <p:spPr>
          <a:xfrm>
            <a:off x="8091831" y="1659926"/>
            <a:ext cx="1489654" cy="523220"/>
          </a:xfrm>
          <a:prstGeom prst="rect">
            <a:avLst/>
          </a:prstGeom>
          <a:noFill/>
        </p:spPr>
        <p:txBody>
          <a:bodyPr wrap="square" rtlCol="0">
            <a:spAutoFit/>
          </a:bodyPr>
          <a:lstStyle/>
          <a:p>
            <a:pPr algn="ctr"/>
            <a:r>
              <a:rPr lang="en-US" sz="1400" b="1"/>
              <a:t>Access Recertification</a:t>
            </a:r>
          </a:p>
        </p:txBody>
      </p:sp>
      <p:cxnSp>
        <p:nvCxnSpPr>
          <p:cNvPr id="67" name="Gerade Verbindung mit Pfeil 2">
            <a:extLst>
              <a:ext uri="{FF2B5EF4-FFF2-40B4-BE49-F238E27FC236}">
                <a16:creationId xmlns:a16="http://schemas.microsoft.com/office/drawing/2014/main" id="{56A6B12C-F651-61F5-003C-CE99B9D65AEC}"/>
              </a:ext>
            </a:extLst>
          </p:cNvPr>
          <p:cNvCxnSpPr>
            <a:cxnSpLocks/>
            <a:stCxn id="57" idx="6"/>
            <a:endCxn id="58" idx="2"/>
          </p:cNvCxnSpPr>
          <p:nvPr/>
        </p:nvCxnSpPr>
        <p:spPr>
          <a:xfrm>
            <a:off x="2759533" y="2243175"/>
            <a:ext cx="1367820" cy="607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74260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838200" y="365125"/>
            <a:ext cx="10515600" cy="1325563"/>
          </a:xfrm>
        </p:spPr>
        <p:txBody>
          <a:bodyPr>
            <a:normAutofit/>
          </a:bodyPr>
          <a:lstStyle/>
          <a:p>
            <a:r>
              <a:rPr lang="en-US" sz="3200"/>
              <a:t>PoC | Phase 3: Custom Workflows</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9593354" cy="1477328"/>
          </a:xfrm>
          <a:prstGeom prst="rect">
            <a:avLst/>
          </a:prstGeom>
          <a:noFill/>
        </p:spPr>
        <p:txBody>
          <a:bodyPr wrap="square" lIns="0" tIns="0" rIns="0" bIns="0" rtlCol="0">
            <a:spAutoFit/>
          </a:bodyPr>
          <a:lstStyle/>
          <a:p>
            <a:pPr algn="l"/>
            <a:r>
              <a:rPr lang="en-GB" sz="2000" b="1"/>
              <a:t>Session </a:t>
            </a:r>
            <a:r>
              <a:rPr lang="en-GB" sz="2000"/>
              <a:t>(3 hours): </a:t>
            </a:r>
            <a:r>
              <a:rPr lang="en-GB" sz="2000" b="1"/>
              <a:t>Custom workflows</a:t>
            </a:r>
          </a:p>
          <a:p>
            <a:pPr marL="342900" indent="-342900" algn="l">
              <a:buFont typeface="Arial" panose="020B0604020202020204" pitchFamily="34" charset="0"/>
              <a:buChar char="•"/>
            </a:pPr>
            <a:r>
              <a:rPr lang="en-GB" sz="2000"/>
              <a:t>Who? </a:t>
            </a:r>
            <a:r>
              <a:rPr lang="en-GB" sz="2000">
                <a:sym typeface="Wingdings" panose="05000000000000000000" pitchFamily="2" charset="2"/>
              </a:rPr>
              <a:t> </a:t>
            </a:r>
            <a:r>
              <a:rPr lang="en-GB" sz="2000"/>
              <a:t>All teams</a:t>
            </a:r>
          </a:p>
          <a:p>
            <a:pPr marL="342900" indent="-342900" algn="l">
              <a:buFont typeface="Arial" panose="020B0604020202020204" pitchFamily="34" charset="0"/>
              <a:buChar char="•"/>
            </a:pPr>
            <a:endParaRPr lang="en-GB" sz="2000"/>
          </a:p>
          <a:p>
            <a:pPr marL="0" indent="0">
              <a:buNone/>
            </a:pPr>
            <a:r>
              <a:rPr lang="en-US" sz="2000" b="1"/>
              <a:t>Working session </a:t>
            </a:r>
          </a:p>
          <a:p>
            <a:pPr marL="0" indent="0">
              <a:buNone/>
            </a:pPr>
            <a:r>
              <a:rPr lang="en-US" sz="1600"/>
              <a:t>3 hours</a:t>
            </a:r>
            <a:r>
              <a:rPr lang="en-US" sz="1100"/>
              <a:t>, </a:t>
            </a:r>
            <a:r>
              <a:rPr lang="en-US" sz="1600"/>
              <a:t>depending on complexity of scenario</a:t>
            </a:r>
          </a:p>
        </p:txBody>
      </p:sp>
      <p:graphicFrame>
        <p:nvGraphicFramePr>
          <p:cNvPr id="12" name="Table 20">
            <a:extLst>
              <a:ext uri="{FF2B5EF4-FFF2-40B4-BE49-F238E27FC236}">
                <a16:creationId xmlns:a16="http://schemas.microsoft.com/office/drawing/2014/main" id="{0B5FC46C-4A42-9023-8ED8-229C702B685A}"/>
              </a:ext>
            </a:extLst>
          </p:cNvPr>
          <p:cNvGraphicFramePr>
            <a:graphicFrameLocks noGrp="1"/>
          </p:cNvGraphicFramePr>
          <p:nvPr/>
        </p:nvGraphicFramePr>
        <p:xfrm>
          <a:off x="588263" y="4206955"/>
          <a:ext cx="10015226" cy="206248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a:t>Microsoft Entra ID Global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ym typeface="Wingdings" panose="05000000000000000000" pitchFamily="2" charset="2"/>
                        </a:rPr>
                        <a:t></a:t>
                      </a:r>
                      <a:r>
                        <a:rPr lang="en-US" sz="1600"/>
                        <a:t>Configure Access Package</a:t>
                      </a:r>
                    </a:p>
                  </a:txBody>
                  <a:tcPr/>
                </a:tc>
                <a:extLst>
                  <a:ext uri="{0D108BD9-81ED-4DB2-BD59-A6C34878D82A}">
                    <a16:rowId xmlns:a16="http://schemas.microsoft.com/office/drawing/2014/main" val="2668198742"/>
                  </a:ext>
                </a:extLst>
              </a:tr>
              <a:tr h="370840">
                <a:tc>
                  <a:txBody>
                    <a:bodyPr/>
                    <a:lstStyle/>
                    <a:p>
                      <a:r>
                        <a:rPr lang="en-US" sz="1600" noProof="0"/>
                        <a:t>Security Admin</a:t>
                      </a:r>
                    </a:p>
                  </a:txBody>
                  <a:tcPr/>
                </a:tc>
                <a:tc>
                  <a:txBody>
                    <a:bodyPr/>
                    <a:lstStyle/>
                    <a:p>
                      <a:r>
                        <a:rPr lang="en-US" sz="1600">
                          <a:sym typeface="Wingdings" panose="05000000000000000000" pitchFamily="2" charset="2"/>
                        </a:rPr>
                        <a:t></a:t>
                      </a:r>
                      <a:r>
                        <a:rPr lang="en-US" sz="1600" noProof="0"/>
                        <a:t>Ensure solution meets organizational security policies</a:t>
                      </a:r>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Compliance Manager</a:t>
                      </a:r>
                      <a:endParaRPr lang="en-US" sz="1600" noProof="0"/>
                    </a:p>
                  </a:txBody>
                  <a:tcPr/>
                </a:tc>
                <a:tc>
                  <a:txBody>
                    <a:bodyPr/>
                    <a:lstStyle/>
                    <a:p>
                      <a:r>
                        <a:rPr lang="en-US" sz="1600">
                          <a:sym typeface="Wingdings" panose="05000000000000000000" pitchFamily="2" charset="2"/>
                        </a:rPr>
                        <a:t> Ensure solutions complies with regulations</a:t>
                      </a:r>
                      <a:endParaRPr lang="en-US" sz="1600" noProof="0"/>
                    </a:p>
                  </a:txBody>
                  <a:tcPr/>
                </a:tc>
                <a:extLst>
                  <a:ext uri="{0D108BD9-81ED-4DB2-BD59-A6C34878D82A}">
                    <a16:rowId xmlns:a16="http://schemas.microsoft.com/office/drawing/2014/main" val="320479324"/>
                  </a:ext>
                </a:extLst>
              </a:tr>
              <a:tr h="370840">
                <a:tc>
                  <a:txBody>
                    <a:bodyPr/>
                    <a:lstStyle/>
                    <a:p>
                      <a:r>
                        <a:rPr lang="en-US" sz="1600" noProof="0"/>
                        <a:t>Development Teams</a:t>
                      </a:r>
                    </a:p>
                  </a:txBody>
                  <a:tcPr/>
                </a:tc>
                <a:tc>
                  <a:txBody>
                    <a:bodyPr/>
                    <a:lstStyle/>
                    <a:p>
                      <a:r>
                        <a:rPr lang="en-US" sz="1600">
                          <a:sym typeface="Wingdings" panose="05000000000000000000" pitchFamily="2" charset="2"/>
                        </a:rPr>
                        <a:t> Assist on build applications like custom workflows</a:t>
                      </a:r>
                      <a:endParaRPr lang="en-US" sz="1600" noProof="0"/>
                    </a:p>
                  </a:txBody>
                  <a:tcPr/>
                </a:tc>
                <a:extLst>
                  <a:ext uri="{0D108BD9-81ED-4DB2-BD59-A6C34878D82A}">
                    <a16:rowId xmlns:a16="http://schemas.microsoft.com/office/drawing/2014/main" val="1715172316"/>
                  </a:ext>
                </a:extLst>
              </a:tr>
            </a:tbl>
          </a:graphicData>
        </a:graphic>
      </p:graphicFrame>
      <p:sp>
        <p:nvSpPr>
          <p:cNvPr id="13" name="TextBox 23">
            <a:extLst>
              <a:ext uri="{FF2B5EF4-FFF2-40B4-BE49-F238E27FC236}">
                <a16:creationId xmlns:a16="http://schemas.microsoft.com/office/drawing/2014/main" id="{6A3ED4ED-3ABE-BADA-1A26-73A34302F700}"/>
              </a:ext>
            </a:extLst>
          </p:cNvPr>
          <p:cNvSpPr txBox="1"/>
          <p:nvPr/>
        </p:nvSpPr>
        <p:spPr>
          <a:xfrm>
            <a:off x="1194839" y="2254256"/>
            <a:ext cx="862439" cy="338554"/>
          </a:xfrm>
          <a:prstGeom prst="rect">
            <a:avLst/>
          </a:prstGeom>
          <a:noFill/>
        </p:spPr>
        <p:txBody>
          <a:bodyPr wrap="square" rtlCol="0">
            <a:spAutoFit/>
          </a:bodyPr>
          <a:lstStyle/>
          <a:p>
            <a:r>
              <a:rPr lang="en-US" sz="1600"/>
              <a:t>2 hours</a:t>
            </a:r>
          </a:p>
        </p:txBody>
      </p:sp>
      <p:sp>
        <p:nvSpPr>
          <p:cNvPr id="14" name="TextBox 12">
            <a:extLst>
              <a:ext uri="{FF2B5EF4-FFF2-40B4-BE49-F238E27FC236}">
                <a16:creationId xmlns:a16="http://schemas.microsoft.com/office/drawing/2014/main" id="{65A91EBC-59CC-C058-5E69-0F5FD9270B89}"/>
              </a:ext>
            </a:extLst>
          </p:cNvPr>
          <p:cNvSpPr txBox="1"/>
          <p:nvPr/>
        </p:nvSpPr>
        <p:spPr>
          <a:xfrm>
            <a:off x="740347" y="1631741"/>
            <a:ext cx="1917778" cy="830997"/>
          </a:xfrm>
          <a:prstGeom prst="rect">
            <a:avLst/>
          </a:prstGeom>
          <a:noFill/>
        </p:spPr>
        <p:txBody>
          <a:bodyPr wrap="square" rtlCol="0">
            <a:spAutoFit/>
          </a:bodyPr>
          <a:lstStyle>
            <a:defPPr>
              <a:defRPr lang="en-US"/>
            </a:defPPr>
            <a:lvl1pPr>
              <a:defRPr sz="1600" b="1"/>
            </a:lvl1pPr>
          </a:lstStyle>
          <a:p>
            <a:pPr algn="ctr"/>
            <a:r>
              <a:rPr lang="en-US"/>
              <a:t>Onboarding and Discovery</a:t>
            </a:r>
          </a:p>
          <a:p>
            <a:pPr algn="ctr"/>
            <a:endParaRPr lang="en-US"/>
          </a:p>
        </p:txBody>
      </p:sp>
      <p:sp>
        <p:nvSpPr>
          <p:cNvPr id="15" name="TextBox 23">
            <a:extLst>
              <a:ext uri="{FF2B5EF4-FFF2-40B4-BE49-F238E27FC236}">
                <a16:creationId xmlns:a16="http://schemas.microsoft.com/office/drawing/2014/main" id="{24EC7C6E-30DB-9214-9E81-D0129ED97E78}"/>
              </a:ext>
            </a:extLst>
          </p:cNvPr>
          <p:cNvSpPr txBox="1"/>
          <p:nvPr/>
        </p:nvSpPr>
        <p:spPr>
          <a:xfrm>
            <a:off x="3116341" y="2249245"/>
            <a:ext cx="862439" cy="338554"/>
          </a:xfrm>
          <a:prstGeom prst="rect">
            <a:avLst/>
          </a:prstGeom>
          <a:noFill/>
        </p:spPr>
        <p:txBody>
          <a:bodyPr wrap="square" rtlCol="0">
            <a:spAutoFit/>
          </a:bodyPr>
          <a:lstStyle/>
          <a:p>
            <a:r>
              <a:rPr lang="en-US" sz="1600"/>
              <a:t>1 hour</a:t>
            </a:r>
          </a:p>
        </p:txBody>
      </p:sp>
      <p:sp>
        <p:nvSpPr>
          <p:cNvPr id="16" name="TextBox 23">
            <a:extLst>
              <a:ext uri="{FF2B5EF4-FFF2-40B4-BE49-F238E27FC236}">
                <a16:creationId xmlns:a16="http://schemas.microsoft.com/office/drawing/2014/main" id="{9C879F61-91B2-A324-F0EB-8B2BD7B4B569}"/>
              </a:ext>
            </a:extLst>
          </p:cNvPr>
          <p:cNvSpPr txBox="1"/>
          <p:nvPr/>
        </p:nvSpPr>
        <p:spPr>
          <a:xfrm>
            <a:off x="4690368" y="2300470"/>
            <a:ext cx="862439" cy="338554"/>
          </a:xfrm>
          <a:prstGeom prst="rect">
            <a:avLst/>
          </a:prstGeom>
          <a:noFill/>
        </p:spPr>
        <p:txBody>
          <a:bodyPr wrap="square" rtlCol="0">
            <a:spAutoFit/>
          </a:bodyPr>
          <a:lstStyle/>
          <a:p>
            <a:r>
              <a:rPr lang="en-US" sz="1600"/>
              <a:t>2 hours</a:t>
            </a:r>
          </a:p>
        </p:txBody>
      </p:sp>
      <p:sp>
        <p:nvSpPr>
          <p:cNvPr id="17" name="TextBox 12">
            <a:extLst>
              <a:ext uri="{FF2B5EF4-FFF2-40B4-BE49-F238E27FC236}">
                <a16:creationId xmlns:a16="http://schemas.microsoft.com/office/drawing/2014/main" id="{74AA5DE7-DBBE-D762-A71E-4E2B6771CF7F}"/>
              </a:ext>
            </a:extLst>
          </p:cNvPr>
          <p:cNvSpPr txBox="1"/>
          <p:nvPr/>
        </p:nvSpPr>
        <p:spPr>
          <a:xfrm>
            <a:off x="4255250" y="1611917"/>
            <a:ext cx="1713312" cy="584775"/>
          </a:xfrm>
          <a:prstGeom prst="rect">
            <a:avLst/>
          </a:prstGeom>
          <a:noFill/>
        </p:spPr>
        <p:txBody>
          <a:bodyPr wrap="square" rtlCol="0">
            <a:spAutoFit/>
          </a:bodyPr>
          <a:lstStyle/>
          <a:p>
            <a:pPr algn="ctr"/>
            <a:r>
              <a:rPr lang="es-MX" sz="1600" b="1"/>
              <a:t>C</a:t>
            </a:r>
            <a:r>
              <a:rPr lang="en-US" sz="1600" b="1" err="1"/>
              <a:t>ustom</a:t>
            </a:r>
            <a:r>
              <a:rPr lang="en-US" sz="1600" b="1"/>
              <a:t> Extensions</a:t>
            </a:r>
          </a:p>
        </p:txBody>
      </p:sp>
      <p:sp>
        <p:nvSpPr>
          <p:cNvPr id="18" name="TextBox 23">
            <a:extLst>
              <a:ext uri="{FF2B5EF4-FFF2-40B4-BE49-F238E27FC236}">
                <a16:creationId xmlns:a16="http://schemas.microsoft.com/office/drawing/2014/main" id="{4291EAB7-4529-8C3E-B94A-D65CE320DB31}"/>
              </a:ext>
            </a:extLst>
          </p:cNvPr>
          <p:cNvSpPr txBox="1"/>
          <p:nvPr/>
        </p:nvSpPr>
        <p:spPr>
          <a:xfrm>
            <a:off x="10009045" y="2258671"/>
            <a:ext cx="862439" cy="338554"/>
          </a:xfrm>
          <a:prstGeom prst="rect">
            <a:avLst/>
          </a:prstGeom>
          <a:noFill/>
        </p:spPr>
        <p:txBody>
          <a:bodyPr wrap="square" rtlCol="0">
            <a:spAutoFit/>
          </a:bodyPr>
          <a:lstStyle/>
          <a:p>
            <a:r>
              <a:rPr lang="en-US" sz="1600"/>
              <a:t>1 hour</a:t>
            </a:r>
          </a:p>
        </p:txBody>
      </p:sp>
      <p:sp>
        <p:nvSpPr>
          <p:cNvPr id="19" name="TextBox 12">
            <a:extLst>
              <a:ext uri="{FF2B5EF4-FFF2-40B4-BE49-F238E27FC236}">
                <a16:creationId xmlns:a16="http://schemas.microsoft.com/office/drawing/2014/main" id="{4EF89532-F6A6-5BE6-5745-4A56A57CB35C}"/>
              </a:ext>
            </a:extLst>
          </p:cNvPr>
          <p:cNvSpPr txBox="1"/>
          <p:nvPr/>
        </p:nvSpPr>
        <p:spPr>
          <a:xfrm>
            <a:off x="9836260" y="1808496"/>
            <a:ext cx="1193949" cy="338554"/>
          </a:xfrm>
          <a:prstGeom prst="rect">
            <a:avLst/>
          </a:prstGeom>
          <a:noFill/>
        </p:spPr>
        <p:txBody>
          <a:bodyPr wrap="square" rtlCol="0">
            <a:spAutoFit/>
          </a:bodyPr>
          <a:lstStyle/>
          <a:p>
            <a:pPr algn="ctr"/>
            <a:r>
              <a:rPr lang="en-US" sz="1600" b="1"/>
              <a:t>Close-out</a:t>
            </a:r>
          </a:p>
        </p:txBody>
      </p:sp>
      <p:sp>
        <p:nvSpPr>
          <p:cNvPr id="20" name="TextBox 12">
            <a:extLst>
              <a:ext uri="{FF2B5EF4-FFF2-40B4-BE49-F238E27FC236}">
                <a16:creationId xmlns:a16="http://schemas.microsoft.com/office/drawing/2014/main" id="{836B1116-3480-5781-30CF-FF38DE96A1D5}"/>
              </a:ext>
            </a:extLst>
          </p:cNvPr>
          <p:cNvSpPr txBox="1"/>
          <p:nvPr/>
        </p:nvSpPr>
        <p:spPr>
          <a:xfrm>
            <a:off x="2705927" y="1646811"/>
            <a:ext cx="1713312" cy="584775"/>
          </a:xfrm>
          <a:prstGeom prst="rect">
            <a:avLst/>
          </a:prstGeom>
          <a:noFill/>
        </p:spPr>
        <p:txBody>
          <a:bodyPr wrap="square" rtlCol="0">
            <a:spAutoFit/>
          </a:bodyPr>
          <a:lstStyle/>
          <a:p>
            <a:pPr algn="ctr"/>
            <a:r>
              <a:rPr lang="en-US" sz="1600" b="1"/>
              <a:t>Auto assign Resources</a:t>
            </a:r>
          </a:p>
        </p:txBody>
      </p:sp>
      <p:cxnSp>
        <p:nvCxnSpPr>
          <p:cNvPr id="21" name="Gerade Verbindung mit Pfeil 2">
            <a:extLst>
              <a:ext uri="{FF2B5EF4-FFF2-40B4-BE49-F238E27FC236}">
                <a16:creationId xmlns:a16="http://schemas.microsoft.com/office/drawing/2014/main" id="{CF17B031-B27E-3009-603E-199AB05077FB}"/>
              </a:ext>
            </a:extLst>
          </p:cNvPr>
          <p:cNvCxnSpPr>
            <a:cxnSpLocks/>
            <a:stCxn id="34" idx="6"/>
          </p:cNvCxnSpPr>
          <p:nvPr/>
        </p:nvCxnSpPr>
        <p:spPr>
          <a:xfrm>
            <a:off x="785858" y="2231586"/>
            <a:ext cx="1807873"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 name="Ellipse 4">
            <a:extLst>
              <a:ext uri="{FF2B5EF4-FFF2-40B4-BE49-F238E27FC236}">
                <a16:creationId xmlns:a16="http://schemas.microsoft.com/office/drawing/2014/main" id="{D8F9A195-B9F1-5F37-D9F9-F97114713B76}"/>
              </a:ext>
            </a:extLst>
          </p:cNvPr>
          <p:cNvSpPr/>
          <p:nvPr/>
        </p:nvSpPr>
        <p:spPr bwMode="auto">
          <a:xfrm>
            <a:off x="473948" y="2075631"/>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Ellipse 40">
            <a:extLst>
              <a:ext uri="{FF2B5EF4-FFF2-40B4-BE49-F238E27FC236}">
                <a16:creationId xmlns:a16="http://schemas.microsoft.com/office/drawing/2014/main" id="{F493FCB7-F7B6-1138-650C-1C864111C071}"/>
              </a:ext>
            </a:extLst>
          </p:cNvPr>
          <p:cNvSpPr/>
          <p:nvPr/>
        </p:nvSpPr>
        <p:spPr bwMode="auto">
          <a:xfrm>
            <a:off x="7951111" y="2136016"/>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Ellipse 4">
            <a:extLst>
              <a:ext uri="{FF2B5EF4-FFF2-40B4-BE49-F238E27FC236}">
                <a16:creationId xmlns:a16="http://schemas.microsoft.com/office/drawing/2014/main" id="{2CADD13C-BF43-9E08-A801-FA86D71E0DF9}"/>
              </a:ext>
            </a:extLst>
          </p:cNvPr>
          <p:cNvSpPr/>
          <p:nvPr/>
        </p:nvSpPr>
        <p:spPr bwMode="auto">
          <a:xfrm>
            <a:off x="11041890" y="2087220"/>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Ellipse 33">
            <a:extLst>
              <a:ext uri="{FF2B5EF4-FFF2-40B4-BE49-F238E27FC236}">
                <a16:creationId xmlns:a16="http://schemas.microsoft.com/office/drawing/2014/main" id="{9E9DBB28-40FB-DEC3-AFA1-37FB298D168B}"/>
              </a:ext>
            </a:extLst>
          </p:cNvPr>
          <p:cNvSpPr/>
          <p:nvPr/>
        </p:nvSpPr>
        <p:spPr bwMode="auto">
          <a:xfrm>
            <a:off x="2589127" y="2154545"/>
            <a:ext cx="170406" cy="17725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Ellipse 33">
            <a:extLst>
              <a:ext uri="{FF2B5EF4-FFF2-40B4-BE49-F238E27FC236}">
                <a16:creationId xmlns:a16="http://schemas.microsoft.com/office/drawing/2014/main" id="{2CAB29F1-47C4-CFA4-F430-E8B2F10F6CD7}"/>
              </a:ext>
            </a:extLst>
          </p:cNvPr>
          <p:cNvSpPr/>
          <p:nvPr/>
        </p:nvSpPr>
        <p:spPr bwMode="auto">
          <a:xfrm>
            <a:off x="4127353" y="2160615"/>
            <a:ext cx="170406" cy="17725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39" name="Gerade Verbindung mit Pfeil 2">
            <a:extLst>
              <a:ext uri="{FF2B5EF4-FFF2-40B4-BE49-F238E27FC236}">
                <a16:creationId xmlns:a16="http://schemas.microsoft.com/office/drawing/2014/main" id="{AD4F5660-B924-959F-E252-69D46C622727}"/>
              </a:ext>
            </a:extLst>
          </p:cNvPr>
          <p:cNvCxnSpPr>
            <a:cxnSpLocks/>
            <a:stCxn id="40" idx="6"/>
          </p:cNvCxnSpPr>
          <p:nvPr/>
        </p:nvCxnSpPr>
        <p:spPr>
          <a:xfrm>
            <a:off x="6083111" y="2235680"/>
            <a:ext cx="4947098" cy="12646"/>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Ellipse 33">
            <a:extLst>
              <a:ext uri="{FF2B5EF4-FFF2-40B4-BE49-F238E27FC236}">
                <a16:creationId xmlns:a16="http://schemas.microsoft.com/office/drawing/2014/main" id="{36229BFB-8A20-6AF5-4A18-3C06D1B2073C}"/>
              </a:ext>
            </a:extLst>
          </p:cNvPr>
          <p:cNvSpPr/>
          <p:nvPr/>
        </p:nvSpPr>
        <p:spPr bwMode="auto">
          <a:xfrm>
            <a:off x="5912705" y="2147050"/>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TextBox 12">
            <a:extLst>
              <a:ext uri="{FF2B5EF4-FFF2-40B4-BE49-F238E27FC236}">
                <a16:creationId xmlns:a16="http://schemas.microsoft.com/office/drawing/2014/main" id="{5988BCA0-3748-F3FC-A45A-D2815C214D6A}"/>
              </a:ext>
            </a:extLst>
          </p:cNvPr>
          <p:cNvSpPr txBox="1"/>
          <p:nvPr/>
        </p:nvSpPr>
        <p:spPr>
          <a:xfrm>
            <a:off x="6076832" y="1664470"/>
            <a:ext cx="1917778" cy="584775"/>
          </a:xfrm>
          <a:prstGeom prst="rect">
            <a:avLst/>
          </a:prstGeom>
          <a:noFill/>
        </p:spPr>
        <p:txBody>
          <a:bodyPr wrap="square" rtlCol="0">
            <a:spAutoFit/>
          </a:bodyPr>
          <a:lstStyle>
            <a:defPPr>
              <a:defRPr lang="en-US"/>
            </a:defPPr>
            <a:lvl1pPr>
              <a:defRPr sz="1600" b="1"/>
            </a:lvl1pPr>
          </a:lstStyle>
          <a:p>
            <a:pPr algn="ctr"/>
            <a:r>
              <a:rPr lang="en-US"/>
              <a:t>Convert existing External Users</a:t>
            </a:r>
          </a:p>
        </p:txBody>
      </p:sp>
      <p:sp>
        <p:nvSpPr>
          <p:cNvPr id="42" name="TextBox 23">
            <a:extLst>
              <a:ext uri="{FF2B5EF4-FFF2-40B4-BE49-F238E27FC236}">
                <a16:creationId xmlns:a16="http://schemas.microsoft.com/office/drawing/2014/main" id="{2B4D461A-3068-364F-C533-851B30F1DBF3}"/>
              </a:ext>
            </a:extLst>
          </p:cNvPr>
          <p:cNvSpPr txBox="1"/>
          <p:nvPr/>
        </p:nvSpPr>
        <p:spPr>
          <a:xfrm>
            <a:off x="6669824" y="2300470"/>
            <a:ext cx="862439" cy="338554"/>
          </a:xfrm>
          <a:prstGeom prst="rect">
            <a:avLst/>
          </a:prstGeom>
          <a:noFill/>
        </p:spPr>
        <p:txBody>
          <a:bodyPr wrap="square" rtlCol="0">
            <a:spAutoFit/>
          </a:bodyPr>
          <a:lstStyle/>
          <a:p>
            <a:r>
              <a:rPr lang="en-US" sz="1600"/>
              <a:t>1 hour</a:t>
            </a:r>
          </a:p>
        </p:txBody>
      </p:sp>
      <p:sp>
        <p:nvSpPr>
          <p:cNvPr id="43" name="Ellipse 40">
            <a:extLst>
              <a:ext uri="{FF2B5EF4-FFF2-40B4-BE49-F238E27FC236}">
                <a16:creationId xmlns:a16="http://schemas.microsoft.com/office/drawing/2014/main" id="{99F65915-5BAB-D3A0-7ED3-849D7E536715}"/>
              </a:ext>
            </a:extLst>
          </p:cNvPr>
          <p:cNvSpPr/>
          <p:nvPr/>
        </p:nvSpPr>
        <p:spPr bwMode="auto">
          <a:xfrm>
            <a:off x="9551799" y="2131923"/>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TextBox 23">
            <a:extLst>
              <a:ext uri="{FF2B5EF4-FFF2-40B4-BE49-F238E27FC236}">
                <a16:creationId xmlns:a16="http://schemas.microsoft.com/office/drawing/2014/main" id="{06CF5CDF-FFBE-871D-366D-40EF1636DF2B}"/>
              </a:ext>
            </a:extLst>
          </p:cNvPr>
          <p:cNvSpPr txBox="1"/>
          <p:nvPr/>
        </p:nvSpPr>
        <p:spPr>
          <a:xfrm>
            <a:off x="8512306" y="2307067"/>
            <a:ext cx="862439" cy="338554"/>
          </a:xfrm>
          <a:prstGeom prst="rect">
            <a:avLst/>
          </a:prstGeom>
          <a:noFill/>
        </p:spPr>
        <p:txBody>
          <a:bodyPr wrap="square" rtlCol="0">
            <a:spAutoFit/>
          </a:bodyPr>
          <a:lstStyle/>
          <a:p>
            <a:r>
              <a:rPr lang="en-US" sz="1600"/>
              <a:t>1 hour</a:t>
            </a:r>
          </a:p>
        </p:txBody>
      </p:sp>
      <p:sp>
        <p:nvSpPr>
          <p:cNvPr id="45" name="TextBox 12">
            <a:extLst>
              <a:ext uri="{FF2B5EF4-FFF2-40B4-BE49-F238E27FC236}">
                <a16:creationId xmlns:a16="http://schemas.microsoft.com/office/drawing/2014/main" id="{102A45BF-1587-AF4F-96C2-BE5488450DD8}"/>
              </a:ext>
            </a:extLst>
          </p:cNvPr>
          <p:cNvSpPr txBox="1"/>
          <p:nvPr/>
        </p:nvSpPr>
        <p:spPr>
          <a:xfrm>
            <a:off x="8091831" y="1659926"/>
            <a:ext cx="1489654" cy="523220"/>
          </a:xfrm>
          <a:prstGeom prst="rect">
            <a:avLst/>
          </a:prstGeom>
          <a:noFill/>
        </p:spPr>
        <p:txBody>
          <a:bodyPr wrap="square" rtlCol="0">
            <a:spAutoFit/>
          </a:bodyPr>
          <a:lstStyle/>
          <a:p>
            <a:pPr algn="ctr"/>
            <a:r>
              <a:rPr lang="en-US" sz="1400" b="1"/>
              <a:t>Access Recertification</a:t>
            </a:r>
          </a:p>
        </p:txBody>
      </p:sp>
      <p:cxnSp>
        <p:nvCxnSpPr>
          <p:cNvPr id="46" name="Gerade Verbindung mit Pfeil 2">
            <a:extLst>
              <a:ext uri="{FF2B5EF4-FFF2-40B4-BE49-F238E27FC236}">
                <a16:creationId xmlns:a16="http://schemas.microsoft.com/office/drawing/2014/main" id="{D7526FA2-D756-4FE2-B3F8-7762D3A03230}"/>
              </a:ext>
            </a:extLst>
          </p:cNvPr>
          <p:cNvCxnSpPr>
            <a:cxnSpLocks/>
            <a:stCxn id="37" idx="6"/>
            <a:endCxn id="38" idx="2"/>
          </p:cNvCxnSpPr>
          <p:nvPr/>
        </p:nvCxnSpPr>
        <p:spPr>
          <a:xfrm>
            <a:off x="2759533" y="2243175"/>
            <a:ext cx="1367820" cy="607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0" name="Gerade Verbindung mit Pfeil 2">
            <a:extLst>
              <a:ext uri="{FF2B5EF4-FFF2-40B4-BE49-F238E27FC236}">
                <a16:creationId xmlns:a16="http://schemas.microsoft.com/office/drawing/2014/main" id="{070B3A8D-43B9-92B5-EEB1-7EBF452DEEF5}"/>
              </a:ext>
            </a:extLst>
          </p:cNvPr>
          <p:cNvCxnSpPr>
            <a:cxnSpLocks/>
            <a:endCxn id="40" idx="2"/>
          </p:cNvCxnSpPr>
          <p:nvPr/>
        </p:nvCxnSpPr>
        <p:spPr>
          <a:xfrm flipV="1">
            <a:off x="4275926" y="2235680"/>
            <a:ext cx="1636779" cy="11336"/>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3419130"/>
      </p:ext>
    </p:extLst>
  </p:cSld>
  <p:clrMapOvr>
    <a:masterClrMapping/>
  </p:clrMapOvr>
  <p:transition>
    <p:fade/>
  </p:transition>
</p:sld>
</file>

<file path=ppt/theme/theme1.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 Security brand template.potx" id="{C2238F5F-88FF-42D2-B2B7-0AA68068F996}" vid="{6D1610A7-A963-40D5-9923-AA1928F2CA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30e9df3-be65-4c73-a93b-d1236ebd677e" xsi:nil="true"/>
    <ImageTagsTaxHTField xmlns="1d314dc7-05fa-4a63-860b-220666282e23">
      <Terms xmlns="http://schemas.microsoft.com/office/infopath/2007/PartnerControls"/>
    </ImageTagsTaxHTField>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2DEEC9778698A4592C42AE54DE9B321" ma:contentTypeVersion="14" ma:contentTypeDescription="Create a new document." ma:contentTypeScope="" ma:versionID="763556cbee1ecb89e6b9bcfff1e02f34">
  <xsd:schema xmlns:xsd="http://www.w3.org/2001/XMLSchema" xmlns:xs="http://www.w3.org/2001/XMLSchema" xmlns:p="http://schemas.microsoft.com/office/2006/metadata/properties" xmlns:ns1="http://schemas.microsoft.com/sharepoint/v3" xmlns:ns2="ad05b680-99c1-48b1-88d9-f8dc56c4a529" xmlns:ns3="1d314dc7-05fa-4a63-860b-220666282e23" xmlns:ns4="230e9df3-be65-4c73-a93b-d1236ebd677e" targetNamespace="http://schemas.microsoft.com/office/2006/metadata/properties" ma:root="true" ma:fieldsID="b2ce377383eb22e92e4e53a82d839ac3" ns1:_="" ns2:_="" ns3:_="" ns4:_="">
    <xsd:import namespace="http://schemas.microsoft.com/sharepoint/v3"/>
    <xsd:import namespace="ad05b680-99c1-48b1-88d9-f8dc56c4a529"/>
    <xsd:import namespace="1d314dc7-05fa-4a63-860b-220666282e23"/>
    <xsd:import namespace="230e9df3-be65-4c73-a93b-d1236ebd677e"/>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4:TaxCatchAll" minOccurs="0"/>
                <xsd:element ref="ns3:ImageTagsTaxHTField" minOccurs="0"/>
                <xsd:element ref="ns3:MediaServiceAutoKeyPoints" minOccurs="0"/>
                <xsd:element ref="ns3:MediaServiceKeyPoints" minOccurs="0"/>
                <xsd:element ref="ns3:MediaServiceSearchPropertie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d05b680-99c1-48b1-88d9-f8dc56c4a52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d314dc7-05fa-4a63-860b-220666282e2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ImageTagsTaxHTField" ma:index="14"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8aa1ae08-e58b-40e8-94f6-a73e17e04a94}" ma:internalName="TaxCatchAll" ma:showField="CatchAllData" ma:web="ad05b680-99c1-48b1-88d9-f8dc56c4a5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openxmlformats.org/package/2006/metadata/core-properties"/>
    <ds:schemaRef ds:uri="http://purl.org/dc/terms/"/>
    <ds:schemaRef ds:uri="http://schemas.microsoft.com/office/2006/documentManagement/types"/>
    <ds:schemaRef ds:uri="1d314dc7-05fa-4a63-860b-220666282e23"/>
    <ds:schemaRef ds:uri="http://purl.org/dc/dcmitype/"/>
    <ds:schemaRef ds:uri="http://purl.org/dc/elements/1.1/"/>
    <ds:schemaRef ds:uri="http://schemas.microsoft.com/office/2006/metadata/properties"/>
    <ds:schemaRef ds:uri="http://schemas.microsoft.com/office/infopath/2007/PartnerControls"/>
    <ds:schemaRef ds:uri="230e9df3-be65-4c73-a93b-d1236ebd677e"/>
    <ds:schemaRef ds:uri="ad05b680-99c1-48b1-88d9-f8dc56c4a529"/>
    <ds:schemaRef ds:uri="http://schemas.microsoft.com/sharepoint/v3"/>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C76FA41A-2D75-4402-B98A-6E119BBBED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d05b680-99c1-48b1-88d9-f8dc56c4a529"/>
    <ds:schemaRef ds:uri="1d314dc7-05fa-4a63-860b-220666282e23"/>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 Security brand template</Template>
  <TotalTime>73</TotalTime>
  <Words>4847</Words>
  <Application>Microsoft Office PowerPoint</Application>
  <PresentationFormat>Widescreen</PresentationFormat>
  <Paragraphs>767</Paragraphs>
  <Slides>74</Slides>
  <Notes>21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74</vt:i4>
      </vt:variant>
    </vt:vector>
  </HeadingPairs>
  <TitlesOfParts>
    <vt:vector size="86" baseType="lpstr">
      <vt:lpstr>Arial</vt:lpstr>
      <vt:lpstr>Calibri</vt:lpstr>
      <vt:lpstr>Century Gothic</vt:lpstr>
      <vt:lpstr>Consolas</vt:lpstr>
      <vt:lpstr>Segoe UI</vt:lpstr>
      <vt:lpstr>Segoe UI Historic</vt:lpstr>
      <vt:lpstr>Segoe UI Light</vt:lpstr>
      <vt:lpstr>Segoe UI Semibold</vt:lpstr>
      <vt:lpstr>SegoeUI</vt:lpstr>
      <vt:lpstr>Symbol</vt:lpstr>
      <vt:lpstr>Wingdings</vt:lpstr>
      <vt:lpstr>Microsoft Security template</vt:lpstr>
      <vt:lpstr>PowerPoint Presentation</vt:lpstr>
      <vt:lpstr>Microsoft Entra ID Governance</vt:lpstr>
      <vt:lpstr>Proof of concept (PoC) | Goals</vt:lpstr>
      <vt:lpstr>Scenario’s Key Requirements</vt:lpstr>
      <vt:lpstr>PoC  Stakeholders</vt:lpstr>
      <vt:lpstr>PoC | Timeline</vt:lpstr>
      <vt:lpstr>PoC | Phase 1: Onboarding and Discovery</vt:lpstr>
      <vt:lpstr>PoC | Phase 2: Auto assign resources</vt:lpstr>
      <vt:lpstr>PoC | Phase 3: Custom Workflows</vt:lpstr>
      <vt:lpstr>PoC | Phase 4: Convert existing External Users </vt:lpstr>
      <vt:lpstr>PoC | Phase 5: Access Recertification</vt:lpstr>
      <vt:lpstr>PoC | Phase 5: Close-out</vt:lpstr>
      <vt:lpstr>Microsoft Entra ID Governance features used on this scenario </vt:lpstr>
      <vt:lpstr>Microsoft Entra ID Governance</vt:lpstr>
      <vt:lpstr>External identities Overview</vt:lpstr>
      <vt:lpstr>PowerPoint Presentation</vt:lpstr>
      <vt:lpstr>PowerPoint Presentation</vt:lpstr>
      <vt:lpstr>Should I use Entitlement Management or SSSU?</vt:lpstr>
      <vt:lpstr>Onboarding and Discovery   </vt:lpstr>
      <vt:lpstr>Discover new insights and actions that will improve your ID Governance posture</vt:lpstr>
      <vt:lpstr>PowerPoint Presentation</vt:lpstr>
      <vt:lpstr>How access works for external users</vt:lpstr>
      <vt:lpstr>Guest attribute management</vt:lpstr>
      <vt:lpstr>Improving onboarding with decentralized IDs Microsoft Entra Verified ID in entitlement management</vt:lpstr>
      <vt:lpstr>PowerPoint Presentation</vt:lpstr>
      <vt:lpstr>Features</vt:lpstr>
      <vt:lpstr>Planning- Decisions to consider</vt:lpstr>
      <vt:lpstr>Deploy</vt:lpstr>
      <vt:lpstr>PowerPoint Presentation</vt:lpstr>
      <vt:lpstr>Assign and remove resources automatically Birthright assignment</vt:lpstr>
      <vt:lpstr>Features</vt:lpstr>
      <vt:lpstr>Planning- Decisions to consider</vt:lpstr>
      <vt:lpstr>Deploy</vt:lpstr>
      <vt:lpstr>PowerPoint Presentation</vt:lpstr>
      <vt:lpstr>PowerPoint Presentation</vt:lpstr>
      <vt:lpstr>PowerPoint Presentation</vt:lpstr>
      <vt:lpstr>Use cases examples </vt:lpstr>
      <vt:lpstr>Planning- Decisions to consider</vt:lpstr>
      <vt:lpstr>Deploy</vt:lpstr>
      <vt:lpstr>PowerPoint Presentation</vt:lpstr>
      <vt:lpstr>PowerPoint Presentation</vt:lpstr>
      <vt:lpstr>Planning- Decisions to consider</vt:lpstr>
      <vt:lpstr>Deploy</vt:lpstr>
      <vt:lpstr>Scenario: Access Recertification</vt:lpstr>
      <vt:lpstr>Access recertification to reduce risk Access Reviews</vt:lpstr>
      <vt:lpstr>How Access Reviews works  Administrator</vt:lpstr>
      <vt:lpstr>How Access Reviews works  Reviewer</vt:lpstr>
      <vt:lpstr>Access Reviews Scenarios</vt:lpstr>
      <vt:lpstr>Planning</vt:lpstr>
      <vt:lpstr>Planning- Decisions to consider</vt:lpstr>
      <vt:lpstr>Planning (Contd)</vt:lpstr>
      <vt:lpstr>Planning (Contd)</vt:lpstr>
      <vt:lpstr>Multi-stage Access Reviews Meet complex audit and recertification requirements through multiple stages of reviews</vt:lpstr>
      <vt:lpstr>Multi-Stage Reviews Decisions</vt:lpstr>
      <vt:lpstr>AR – Inactive Users General Availability</vt:lpstr>
      <vt:lpstr>Machine Learning based recommendations in Access Reviews User-to-Group Affiliation</vt:lpstr>
      <vt:lpstr>User to Group Affiliation </vt:lpstr>
      <vt:lpstr>Access Reviews for Guests</vt:lpstr>
      <vt:lpstr>Reduce risk of guest users in Teams and Microsoft 365 groups</vt:lpstr>
      <vt:lpstr>Access Certification for Guests</vt:lpstr>
      <vt:lpstr>Access Review history report</vt:lpstr>
      <vt:lpstr>Deploying Access Reviews Guide</vt:lpstr>
      <vt:lpstr>PowerPoint Presentation</vt:lpstr>
      <vt:lpstr>Step 1 Create Logic App</vt:lpstr>
      <vt:lpstr>Step 1 Create Logic App</vt:lpstr>
      <vt:lpstr>Step 1 Create Logic App</vt:lpstr>
      <vt:lpstr>Step 2 Customize Logic App</vt:lpstr>
      <vt:lpstr>Step 2 Customize Logic App</vt:lpstr>
      <vt:lpstr>Step 2 Customize Logic App</vt:lpstr>
      <vt:lpstr>Step 2 Customize Logic App</vt:lpstr>
      <vt:lpstr>Step 2 Customize Logic App</vt:lpstr>
      <vt:lpstr>Step 3: Search the existing Access Package</vt:lpstr>
      <vt:lpstr>Step 4 Trigger Logic App from the Access Package</vt:lpstr>
      <vt:lpstr>Step 4 Trigger Logic App from the Access Package</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Entra ID Governance POC</dc:title>
  <dc:subject>&lt;Event name&gt;</dc:subject>
  <dc:creator>Jorge Lopez</dc:creator>
  <cp:keywords/>
  <dc:description/>
  <cp:lastModifiedBy>Jorge Lopez</cp:lastModifiedBy>
  <cp:revision>1</cp:revision>
  <dcterms:created xsi:type="dcterms:W3CDTF">2023-09-22T16:01:13Z</dcterms:created>
  <dcterms:modified xsi:type="dcterms:W3CDTF">2024-02-28T19:39:57Z</dcterms:modified>
  <cp:category>Microsoft Security</cp:category>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0x010100B2DEEC9778698A4592C42AE54DE9B321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y fmtid="{D5CDD505-2E9C-101B-9397-08002B2CF9AE}" pid="19" name="_MarkAsFinal">
    <vt:bool>true</vt:bool>
  </property>
</Properties>
</file>